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6.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2.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4" r:id="rId4"/>
    <p:sldMasterId id="2147483673" r:id="rId5"/>
    <p:sldMasterId id="2147483708" r:id="rId6"/>
    <p:sldMasterId id="2147483714" r:id="rId7"/>
    <p:sldMasterId id="2147483731" r:id="rId8"/>
    <p:sldMasterId id="2147483744" r:id="rId9"/>
  </p:sldMasterIdLst>
  <p:notesMasterIdLst>
    <p:notesMasterId r:id="rId33"/>
  </p:notesMasterIdLst>
  <p:sldIdLst>
    <p:sldId id="3560" r:id="rId10"/>
    <p:sldId id="256" r:id="rId11"/>
    <p:sldId id="3558" r:id="rId12"/>
    <p:sldId id="3563" r:id="rId13"/>
    <p:sldId id="3548" r:id="rId14"/>
    <p:sldId id="3546" r:id="rId15"/>
    <p:sldId id="3524" r:id="rId16"/>
    <p:sldId id="3554" r:id="rId17"/>
    <p:sldId id="1050" r:id="rId18"/>
    <p:sldId id="259" r:id="rId19"/>
    <p:sldId id="3566" r:id="rId20"/>
    <p:sldId id="3534" r:id="rId21"/>
    <p:sldId id="276" r:id="rId22"/>
    <p:sldId id="262" r:id="rId23"/>
    <p:sldId id="3559" r:id="rId24"/>
    <p:sldId id="3561" r:id="rId25"/>
    <p:sldId id="999" r:id="rId26"/>
    <p:sldId id="3418" r:id="rId27"/>
    <p:sldId id="3565" r:id="rId28"/>
    <p:sldId id="3394" r:id="rId29"/>
    <p:sldId id="266" r:id="rId30"/>
    <p:sldId id="286" r:id="rId31"/>
    <p:sldId id="283" r:id="rId32"/>
  </p:sldIdLst>
  <p:sldSz cx="9144000" cy="5143500" type="screen16x9"/>
  <p:notesSz cx="7315200" cy="9601200"/>
  <p:embeddedFontLst>
    <p:embeddedFont>
      <p:font typeface="Arial Narrow" panose="020B0606020202030204" pitchFamily="34" charset="0"/>
      <p:regular r:id="rId34"/>
      <p:bold r:id="rId35"/>
      <p:italic r:id="rId36"/>
      <p:boldItalic r:id="rId37"/>
    </p:embeddedFont>
    <p:embeddedFont>
      <p:font typeface="Barlow Semi Condensed" panose="00000506000000000000" pitchFamily="2" charset="0"/>
      <p:regular r:id="rId38"/>
      <p:bold r:id="rId39"/>
      <p:italic r:id="rId40"/>
      <p:boldItalic r:id="rId41"/>
    </p:embeddedFont>
    <p:embeddedFont>
      <p:font typeface="Barlow Semi Condensed Medium" panose="020F0502020204030204" pitchFamily="2" charset="0"/>
      <p:regular r:id="rId42"/>
      <p:bold r:id="rId43"/>
      <p:italic r:id="rId44"/>
      <p:boldItalic r:id="rId45"/>
    </p:embeddedFont>
    <p:embeddedFont>
      <p:font typeface="Century Schoolbook" panose="02040604050505020304" pitchFamily="18" charset="0"/>
      <p:regular r:id="rId46"/>
      <p:bold r:id="rId47"/>
      <p:italic r:id="rId48"/>
      <p:boldItalic r:id="rId49"/>
    </p:embeddedFont>
    <p:embeddedFont>
      <p:font typeface="Commissioner" pitchFamily="2" charset="0"/>
      <p:regular r:id="rId50"/>
      <p:bold r:id="rId51"/>
    </p:embeddedFont>
    <p:embeddedFont>
      <p:font typeface="Commissioner Black" pitchFamily="2" charset="0"/>
      <p:bold r:id="rId52"/>
    </p:embeddedFont>
    <p:embeddedFont>
      <p:font typeface="Commissioner ExtraBold" pitchFamily="2" charset="0"/>
      <p:bold r:id="rId53"/>
    </p:embeddedFont>
    <p:embeddedFont>
      <p:font typeface="Commissioner Medium" pitchFamily="2" charset="0"/>
      <p:regular r:id="rId54"/>
    </p:embeddedFont>
    <p:embeddedFont>
      <p:font typeface="Commissioner SemiBold" pitchFamily="2" charset="0"/>
      <p:bold r:id="rId55"/>
    </p:embeddedFont>
    <p:embeddedFont>
      <p:font typeface="Magneta Medium" panose="02000000000000000000" pitchFamily="50" charset="0"/>
      <p:regular r:id="rId56"/>
    </p:embeddedFont>
    <p:embeddedFont>
      <p:font typeface="Montserrat" pitchFamily="2" charset="0"/>
      <p:regular r:id="rId57"/>
      <p:bold r:id="rId58"/>
      <p:italic r:id="rId59"/>
      <p:boldItalic r:id="rId60"/>
    </p:embeddedFont>
    <p:embeddedFont>
      <p:font typeface="Montserrat ExtraBold" pitchFamily="2" charset="0"/>
      <p:bold r:id="rId61"/>
      <p:boldItalic r:id="rId62"/>
    </p:embeddedFont>
    <p:embeddedFont>
      <p:font typeface="Montserrat Medium" pitchFamily="2" charset="0"/>
      <p:regular r:id="rId63"/>
      <p:italic r:id="rId64"/>
    </p:embeddedFont>
    <p:embeddedFont>
      <p:font typeface="Montserrat SemiBold" pitchFamily="2" charset="0"/>
      <p:regular r:id="rId65"/>
      <p:bold r:id="rId66"/>
      <p:italic r:id="rId67"/>
      <p:boldItalic r:id="rId68"/>
    </p:embeddedFont>
    <p:embeddedFont>
      <p:font typeface="Proxima Nova" panose="020B0604020202020204" charset="0"/>
      <p:regular r:id="rId69"/>
      <p:bold r:id="rId70"/>
      <p:italic r:id="rId71"/>
      <p:boldItalic r:id="rId72"/>
    </p:embeddedFont>
    <p:embeddedFont>
      <p:font typeface="Proxima Nova Semibold" panose="020B0604020202020204" charset="0"/>
      <p:regular r:id="rId73"/>
      <p:bold r:id="rId74"/>
      <p:italic r:id="rId75"/>
      <p:boldItalic r:id="rId76"/>
    </p:embeddedFont>
    <p:embeddedFont>
      <p:font typeface="Roboto" panose="02000000000000000000" pitchFamily="2" charset="0"/>
      <p:regular r:id="rId77"/>
      <p:bold r:id="rId78"/>
      <p:italic r:id="rId79"/>
      <p:boldItalic r:id="rId80"/>
    </p:embeddedFont>
    <p:embeddedFont>
      <p:font typeface="Roboto Black" panose="02000000000000000000" pitchFamily="2" charset="0"/>
      <p:bold r:id="rId81"/>
      <p:boldItalic r:id="rId82"/>
    </p:embeddedFont>
    <p:embeddedFont>
      <p:font typeface="Roboto Condensed" panose="02000000000000000000" pitchFamily="2" charset="0"/>
      <p:regular r:id="rId83"/>
      <p:bold r:id="rId84"/>
      <p:italic r:id="rId85"/>
      <p:boldItalic r:id="rId86"/>
    </p:embeddedFont>
    <p:embeddedFont>
      <p:font typeface="Source Sans Pro" panose="020B0503030403020204" pitchFamily="34" charset="0"/>
      <p:regular r:id="rId87"/>
      <p:bold r:id="rId88"/>
      <p:italic r:id="rId89"/>
      <p:boldItalic r:id="rId90"/>
    </p:embeddedFont>
    <p:embeddedFont>
      <p:font typeface="Tahoma" panose="020B0604030504040204" pitchFamily="34" charset="0"/>
      <p:regular r:id="rId91"/>
      <p:bold r:id="rId92"/>
    </p:embeddedFont>
    <p:embeddedFont>
      <p:font typeface="Verdana" panose="020B0604030504040204" pitchFamily="34" charset="0"/>
      <p:regular r:id="rId93"/>
      <p:bold r:id="rId94"/>
      <p:italic r:id="rId95"/>
      <p:boldItalic r:id="rId9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2" pos="3432" userDrawn="1">
          <p15:clr>
            <a:srgbClr val="A4A3A4"/>
          </p15:clr>
        </p15:guide>
        <p15:guide id="3" orient="horz" pos="2868" userDrawn="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04" roundtripDataSignature="AMtx7mhX+5XVmGluLpZQatI0ebEIPVyqS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3C420B-1A31-93A4-EB42-DB7D53E9DCD4}" name="Yu Jin Kim" initials="YK" userId="S::ykim@toewscorp.com::7563a87e-6da2-4fbd-a979-132965c2712b" providerId="AD"/>
  <p188:author id="{17ECA788-7519-56B2-E066-5127419EB6CB}" name="Kelly Bradley" initials="KB" userId="S::kbradley@toewscorp.com::698637f1-0bba-46c8-94af-99dbc6627b1d" providerId="AD"/>
  <p188:author id="{D308AEC3-F365-EF42-02FF-89A2F434DBDD}" name="Lauren Rehn" initials="LR" userId="S::lrehn@toewscorp.com::015fcdea-87e9-460c-a8d1-483f815e71f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64557"/>
    <a:srgbClr val="459975"/>
    <a:srgbClr val="78C2A2"/>
    <a:srgbClr val="0E2A47"/>
    <a:srgbClr val="E7F0F9"/>
    <a:srgbClr val="BFDFEB"/>
    <a:srgbClr val="D6EBF2"/>
    <a:srgbClr val="ADD8E6"/>
    <a:srgbClr val="82AB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265" autoAdjust="0"/>
    <p:restoredTop sz="91985" autoAdjust="0"/>
  </p:normalViewPr>
  <p:slideViewPr>
    <p:cSldViewPr snapToGrid="0">
      <p:cViewPr varScale="1">
        <p:scale>
          <a:sx n="87" d="100"/>
          <a:sy n="87" d="100"/>
        </p:scale>
        <p:origin x="84" y="40"/>
      </p:cViewPr>
      <p:guideLst>
        <p:guide pos="3432"/>
        <p:guide orient="horz" pos="2868"/>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font" Target="fonts/font9.fntdata"/><Relationship Id="rId47" Type="http://schemas.openxmlformats.org/officeDocument/2006/relationships/font" Target="fonts/font14.fntdata"/><Relationship Id="rId63" Type="http://schemas.openxmlformats.org/officeDocument/2006/relationships/font" Target="fonts/font30.fntdata"/><Relationship Id="rId68" Type="http://schemas.openxmlformats.org/officeDocument/2006/relationships/font" Target="fonts/font35.fntdata"/><Relationship Id="rId84" Type="http://schemas.openxmlformats.org/officeDocument/2006/relationships/font" Target="fonts/font51.fntdata"/><Relationship Id="rId89" Type="http://schemas.openxmlformats.org/officeDocument/2006/relationships/font" Target="fonts/font56.fntdata"/><Relationship Id="rId16" Type="http://schemas.openxmlformats.org/officeDocument/2006/relationships/slide" Target="slides/slide7.xml"/><Relationship Id="rId107" Type="http://schemas.openxmlformats.org/officeDocument/2006/relationships/theme" Target="theme/theme1.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font" Target="fonts/font4.fntdata"/><Relationship Id="rId53" Type="http://schemas.openxmlformats.org/officeDocument/2006/relationships/font" Target="fonts/font20.fntdata"/><Relationship Id="rId58" Type="http://schemas.openxmlformats.org/officeDocument/2006/relationships/font" Target="fonts/font25.fntdata"/><Relationship Id="rId74" Type="http://schemas.openxmlformats.org/officeDocument/2006/relationships/font" Target="fonts/font41.fntdata"/><Relationship Id="rId79" Type="http://schemas.openxmlformats.org/officeDocument/2006/relationships/font" Target="fonts/font46.fntdata"/><Relationship Id="rId5" Type="http://schemas.openxmlformats.org/officeDocument/2006/relationships/slideMaster" Target="slideMasters/slideMaster2.xml"/><Relationship Id="rId90" Type="http://schemas.openxmlformats.org/officeDocument/2006/relationships/font" Target="fonts/font57.fntdata"/><Relationship Id="rId95" Type="http://schemas.openxmlformats.org/officeDocument/2006/relationships/font" Target="fonts/font62.fntdata"/><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font" Target="fonts/font10.fntdata"/><Relationship Id="rId48" Type="http://schemas.openxmlformats.org/officeDocument/2006/relationships/font" Target="fonts/font15.fntdata"/><Relationship Id="rId64" Type="http://schemas.openxmlformats.org/officeDocument/2006/relationships/font" Target="fonts/font31.fntdata"/><Relationship Id="rId69" Type="http://schemas.openxmlformats.org/officeDocument/2006/relationships/font" Target="fonts/font36.fntdata"/><Relationship Id="rId80" Type="http://schemas.openxmlformats.org/officeDocument/2006/relationships/font" Target="fonts/font47.fntdata"/><Relationship Id="rId85" Type="http://schemas.openxmlformats.org/officeDocument/2006/relationships/font" Target="fonts/font52.fntdata"/><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59" Type="http://schemas.openxmlformats.org/officeDocument/2006/relationships/font" Target="fonts/font26.fntdata"/><Relationship Id="rId67" Type="http://schemas.openxmlformats.org/officeDocument/2006/relationships/font" Target="fonts/font34.fntdata"/><Relationship Id="rId108"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font" Target="fonts/font8.fntdata"/><Relationship Id="rId54" Type="http://schemas.openxmlformats.org/officeDocument/2006/relationships/font" Target="fonts/font21.fntdata"/><Relationship Id="rId62" Type="http://schemas.openxmlformats.org/officeDocument/2006/relationships/font" Target="fonts/font29.fntdata"/><Relationship Id="rId70" Type="http://schemas.openxmlformats.org/officeDocument/2006/relationships/font" Target="fonts/font37.fntdata"/><Relationship Id="rId75" Type="http://schemas.openxmlformats.org/officeDocument/2006/relationships/font" Target="fonts/font42.fntdata"/><Relationship Id="rId83" Type="http://schemas.openxmlformats.org/officeDocument/2006/relationships/font" Target="fonts/font50.fntdata"/><Relationship Id="rId88" Type="http://schemas.openxmlformats.org/officeDocument/2006/relationships/font" Target="fonts/font55.fntdata"/><Relationship Id="rId91" Type="http://schemas.openxmlformats.org/officeDocument/2006/relationships/font" Target="fonts/font58.fntdata"/><Relationship Id="rId96" Type="http://schemas.openxmlformats.org/officeDocument/2006/relationships/font" Target="fonts/font63.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font" Target="fonts/font24.fntdata"/><Relationship Id="rId106" Type="http://schemas.openxmlformats.org/officeDocument/2006/relationships/viewProps" Target="viewProps.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font" Target="fonts/font11.fntdata"/><Relationship Id="rId52" Type="http://schemas.openxmlformats.org/officeDocument/2006/relationships/font" Target="fonts/font19.fntdata"/><Relationship Id="rId60" Type="http://schemas.openxmlformats.org/officeDocument/2006/relationships/font" Target="fonts/font27.fntdata"/><Relationship Id="rId65" Type="http://schemas.openxmlformats.org/officeDocument/2006/relationships/font" Target="fonts/font32.fntdata"/><Relationship Id="rId73" Type="http://schemas.openxmlformats.org/officeDocument/2006/relationships/font" Target="fonts/font40.fntdata"/><Relationship Id="rId78" Type="http://schemas.openxmlformats.org/officeDocument/2006/relationships/font" Target="fonts/font45.fntdata"/><Relationship Id="rId81" Type="http://schemas.openxmlformats.org/officeDocument/2006/relationships/font" Target="fonts/font48.fntdata"/><Relationship Id="rId86" Type="http://schemas.openxmlformats.org/officeDocument/2006/relationships/font" Target="fonts/font53.fntdata"/><Relationship Id="rId94" Type="http://schemas.openxmlformats.org/officeDocument/2006/relationships/font" Target="fonts/font61.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font" Target="fonts/font6.fntdata"/><Relationship Id="rId109" Type="http://schemas.microsoft.com/office/2018/10/relationships/authors" Target="authors.xml"/><Relationship Id="rId34" Type="http://schemas.openxmlformats.org/officeDocument/2006/relationships/font" Target="fonts/font1.fntdata"/><Relationship Id="rId50" Type="http://schemas.openxmlformats.org/officeDocument/2006/relationships/font" Target="fonts/font17.fntdata"/><Relationship Id="rId55" Type="http://schemas.openxmlformats.org/officeDocument/2006/relationships/font" Target="fonts/font22.fntdata"/><Relationship Id="rId76" Type="http://schemas.openxmlformats.org/officeDocument/2006/relationships/font" Target="fonts/font43.fntdata"/><Relationship Id="rId104" Type="http://customschemas.google.com/relationships/presentationmetadata" Target="metadata"/><Relationship Id="rId7" Type="http://schemas.openxmlformats.org/officeDocument/2006/relationships/slideMaster" Target="slideMasters/slideMaster4.xml"/><Relationship Id="rId71" Type="http://schemas.openxmlformats.org/officeDocument/2006/relationships/font" Target="fonts/font38.fntdata"/><Relationship Id="rId92" Type="http://schemas.openxmlformats.org/officeDocument/2006/relationships/font" Target="fonts/font59.fntdata"/><Relationship Id="rId2" Type="http://schemas.openxmlformats.org/officeDocument/2006/relationships/customXml" Target="../customXml/item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font" Target="fonts/font7.fntdata"/><Relationship Id="rId45" Type="http://schemas.openxmlformats.org/officeDocument/2006/relationships/font" Target="fonts/font12.fntdata"/><Relationship Id="rId66" Type="http://schemas.openxmlformats.org/officeDocument/2006/relationships/font" Target="fonts/font33.fntdata"/><Relationship Id="rId87" Type="http://schemas.openxmlformats.org/officeDocument/2006/relationships/font" Target="fonts/font54.fntdata"/><Relationship Id="rId61" Type="http://schemas.openxmlformats.org/officeDocument/2006/relationships/font" Target="fonts/font28.fntdata"/><Relationship Id="rId82" Type="http://schemas.openxmlformats.org/officeDocument/2006/relationships/font" Target="fonts/font49.fntdata"/><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font" Target="fonts/font2.fntdata"/><Relationship Id="rId56" Type="http://schemas.openxmlformats.org/officeDocument/2006/relationships/font" Target="fonts/font23.fntdata"/><Relationship Id="rId77" Type="http://schemas.openxmlformats.org/officeDocument/2006/relationships/font" Target="fonts/font44.fntdata"/><Relationship Id="rId105"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font" Target="fonts/font18.fntdata"/><Relationship Id="rId72" Type="http://schemas.openxmlformats.org/officeDocument/2006/relationships/font" Target="fonts/font39.fntdata"/><Relationship Id="rId93" Type="http://schemas.openxmlformats.org/officeDocument/2006/relationships/font" Target="fonts/font60.fntdata"/><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b="0" i="0" u="none" strike="noStrike" baseline="0">
                <a:solidFill>
                  <a:srgbClr val="333333"/>
                </a:solidFill>
                <a:latin typeface="Malgun Gothic"/>
                <a:ea typeface="Malgun Gothic"/>
                <a:cs typeface="Malgun Gothic"/>
              </a:defRPr>
            </a:pPr>
            <a:r>
              <a:rPr lang="en-US" sz="1200" dirty="0">
                <a:latin typeface="Commissioner Medium" pitchFamily="2" charset="0"/>
              </a:rPr>
              <a:t>S&amp;P 500 TR Historical Drawdown</a:t>
            </a:r>
          </a:p>
        </c:rich>
      </c:tx>
      <c:layout>
        <c:manualLayout>
          <c:xMode val="edge"/>
          <c:yMode val="edge"/>
          <c:x val="0.32929670687006496"/>
          <c:y val="4.4898329667312629E-2"/>
        </c:manualLayout>
      </c:layout>
      <c:overlay val="0"/>
      <c:spPr>
        <a:noFill/>
        <a:ln w="25400">
          <a:noFill/>
        </a:ln>
      </c:spPr>
    </c:title>
    <c:autoTitleDeleted val="0"/>
    <c:plotArea>
      <c:layout>
        <c:manualLayout>
          <c:layoutTarget val="inner"/>
          <c:xMode val="edge"/>
          <c:yMode val="edge"/>
          <c:x val="6.2181122981640365E-2"/>
          <c:y val="0.12712784758077914"/>
          <c:w val="0.92098609613961446"/>
          <c:h val="0.67532646749788372"/>
        </c:manualLayout>
      </c:layout>
      <c:areaChart>
        <c:grouping val="standard"/>
        <c:varyColors val="0"/>
        <c:ser>
          <c:idx val="0"/>
          <c:order val="0"/>
          <c:tx>
            <c:strRef>
              <c:f>'s&amp;p 500 gfd data monthly - clos'!$F$1</c:f>
              <c:strCache>
                <c:ptCount val="1"/>
                <c:pt idx="0">
                  <c:v>DD%</c:v>
                </c:pt>
              </c:strCache>
            </c:strRef>
          </c:tx>
          <c:spPr>
            <a:solidFill>
              <a:srgbClr val="5B9BD5"/>
            </a:solidFill>
            <a:ln w="25400">
              <a:noFill/>
            </a:ln>
          </c:spPr>
          <c:cat>
            <c:numRef>
              <c:f>'s&amp;p 500 gfd data monthly - clos'!$A$2:$A$1502</c:f>
              <c:numCache>
                <c:formatCode>m/d/yyyy</c:formatCode>
                <c:ptCount val="1501"/>
                <c:pt idx="1">
                  <c:v>31</c:v>
                </c:pt>
                <c:pt idx="2">
                  <c:v>59</c:v>
                </c:pt>
                <c:pt idx="3">
                  <c:v>91</c:v>
                </c:pt>
                <c:pt idx="4">
                  <c:v>121</c:v>
                </c:pt>
                <c:pt idx="5">
                  <c:v>152</c:v>
                </c:pt>
                <c:pt idx="6">
                  <c:v>182</c:v>
                </c:pt>
                <c:pt idx="7">
                  <c:v>213</c:v>
                </c:pt>
                <c:pt idx="8">
                  <c:v>244</c:v>
                </c:pt>
                <c:pt idx="9">
                  <c:v>274</c:v>
                </c:pt>
                <c:pt idx="10">
                  <c:v>305</c:v>
                </c:pt>
                <c:pt idx="11">
                  <c:v>335</c:v>
                </c:pt>
                <c:pt idx="12">
                  <c:v>366</c:v>
                </c:pt>
                <c:pt idx="13">
                  <c:v>397</c:v>
                </c:pt>
                <c:pt idx="14">
                  <c:v>425</c:v>
                </c:pt>
                <c:pt idx="15">
                  <c:v>456</c:v>
                </c:pt>
                <c:pt idx="16">
                  <c:v>486</c:v>
                </c:pt>
                <c:pt idx="17">
                  <c:v>517</c:v>
                </c:pt>
                <c:pt idx="18">
                  <c:v>547</c:v>
                </c:pt>
                <c:pt idx="19">
                  <c:v>578</c:v>
                </c:pt>
                <c:pt idx="20">
                  <c:v>609</c:v>
                </c:pt>
                <c:pt idx="21">
                  <c:v>639</c:v>
                </c:pt>
                <c:pt idx="22">
                  <c:v>670</c:v>
                </c:pt>
                <c:pt idx="23">
                  <c:v>700</c:v>
                </c:pt>
                <c:pt idx="24">
                  <c:v>731</c:v>
                </c:pt>
                <c:pt idx="25">
                  <c:v>762</c:v>
                </c:pt>
                <c:pt idx="26">
                  <c:v>790</c:v>
                </c:pt>
                <c:pt idx="27">
                  <c:v>821</c:v>
                </c:pt>
                <c:pt idx="28">
                  <c:v>851</c:v>
                </c:pt>
                <c:pt idx="29">
                  <c:v>882</c:v>
                </c:pt>
                <c:pt idx="30">
                  <c:v>912</c:v>
                </c:pt>
                <c:pt idx="31">
                  <c:v>943</c:v>
                </c:pt>
                <c:pt idx="32">
                  <c:v>974</c:v>
                </c:pt>
                <c:pt idx="33">
                  <c:v>1004</c:v>
                </c:pt>
                <c:pt idx="34">
                  <c:v>1035</c:v>
                </c:pt>
                <c:pt idx="35">
                  <c:v>1065</c:v>
                </c:pt>
                <c:pt idx="36">
                  <c:v>1096</c:v>
                </c:pt>
                <c:pt idx="37">
                  <c:v>1127</c:v>
                </c:pt>
                <c:pt idx="38">
                  <c:v>1155</c:v>
                </c:pt>
                <c:pt idx="39">
                  <c:v>1186</c:v>
                </c:pt>
                <c:pt idx="40">
                  <c:v>1216</c:v>
                </c:pt>
                <c:pt idx="41">
                  <c:v>1247</c:v>
                </c:pt>
                <c:pt idx="42">
                  <c:v>1277</c:v>
                </c:pt>
                <c:pt idx="43">
                  <c:v>1308</c:v>
                </c:pt>
                <c:pt idx="44">
                  <c:v>1339</c:v>
                </c:pt>
                <c:pt idx="45">
                  <c:v>1369</c:v>
                </c:pt>
                <c:pt idx="46">
                  <c:v>1400</c:v>
                </c:pt>
                <c:pt idx="47">
                  <c:v>1430</c:v>
                </c:pt>
                <c:pt idx="48">
                  <c:v>1461</c:v>
                </c:pt>
                <c:pt idx="49">
                  <c:v>1492</c:v>
                </c:pt>
                <c:pt idx="50">
                  <c:v>1521</c:v>
                </c:pt>
                <c:pt idx="51">
                  <c:v>1552</c:v>
                </c:pt>
                <c:pt idx="52">
                  <c:v>1582</c:v>
                </c:pt>
                <c:pt idx="53">
                  <c:v>1613</c:v>
                </c:pt>
                <c:pt idx="54">
                  <c:v>1643</c:v>
                </c:pt>
                <c:pt idx="55">
                  <c:v>1674</c:v>
                </c:pt>
                <c:pt idx="56">
                  <c:v>1705</c:v>
                </c:pt>
                <c:pt idx="57">
                  <c:v>1735</c:v>
                </c:pt>
                <c:pt idx="58">
                  <c:v>1766</c:v>
                </c:pt>
                <c:pt idx="59">
                  <c:v>1796</c:v>
                </c:pt>
                <c:pt idx="60">
                  <c:v>1827</c:v>
                </c:pt>
                <c:pt idx="61">
                  <c:v>1858</c:v>
                </c:pt>
                <c:pt idx="62">
                  <c:v>1886</c:v>
                </c:pt>
                <c:pt idx="63">
                  <c:v>1917</c:v>
                </c:pt>
                <c:pt idx="64">
                  <c:v>1947</c:v>
                </c:pt>
                <c:pt idx="65">
                  <c:v>1978</c:v>
                </c:pt>
                <c:pt idx="66">
                  <c:v>2008</c:v>
                </c:pt>
                <c:pt idx="67">
                  <c:v>2039</c:v>
                </c:pt>
                <c:pt idx="68">
                  <c:v>2070</c:v>
                </c:pt>
                <c:pt idx="69">
                  <c:v>2100</c:v>
                </c:pt>
                <c:pt idx="70">
                  <c:v>2131</c:v>
                </c:pt>
                <c:pt idx="71">
                  <c:v>2161</c:v>
                </c:pt>
                <c:pt idx="72">
                  <c:v>2192</c:v>
                </c:pt>
                <c:pt idx="73">
                  <c:v>2223</c:v>
                </c:pt>
                <c:pt idx="74">
                  <c:v>2251</c:v>
                </c:pt>
                <c:pt idx="75">
                  <c:v>2282</c:v>
                </c:pt>
                <c:pt idx="76">
                  <c:v>2312</c:v>
                </c:pt>
                <c:pt idx="77">
                  <c:v>2343</c:v>
                </c:pt>
                <c:pt idx="78">
                  <c:v>2373</c:v>
                </c:pt>
                <c:pt idx="79">
                  <c:v>2404</c:v>
                </c:pt>
                <c:pt idx="80">
                  <c:v>2435</c:v>
                </c:pt>
                <c:pt idx="81">
                  <c:v>2465</c:v>
                </c:pt>
                <c:pt idx="82">
                  <c:v>2496</c:v>
                </c:pt>
                <c:pt idx="83">
                  <c:v>2526</c:v>
                </c:pt>
                <c:pt idx="84">
                  <c:v>2557</c:v>
                </c:pt>
                <c:pt idx="85">
                  <c:v>2588</c:v>
                </c:pt>
                <c:pt idx="86">
                  <c:v>2616</c:v>
                </c:pt>
                <c:pt idx="87">
                  <c:v>2647</c:v>
                </c:pt>
                <c:pt idx="88">
                  <c:v>2677</c:v>
                </c:pt>
                <c:pt idx="89">
                  <c:v>2708</c:v>
                </c:pt>
                <c:pt idx="90">
                  <c:v>2738</c:v>
                </c:pt>
                <c:pt idx="91">
                  <c:v>2769</c:v>
                </c:pt>
                <c:pt idx="92">
                  <c:v>2800</c:v>
                </c:pt>
                <c:pt idx="93">
                  <c:v>2830</c:v>
                </c:pt>
                <c:pt idx="94">
                  <c:v>2861</c:v>
                </c:pt>
                <c:pt idx="95">
                  <c:v>2891</c:v>
                </c:pt>
                <c:pt idx="96">
                  <c:v>2922</c:v>
                </c:pt>
                <c:pt idx="97">
                  <c:v>2953</c:v>
                </c:pt>
                <c:pt idx="98">
                  <c:v>2982</c:v>
                </c:pt>
                <c:pt idx="99">
                  <c:v>3013</c:v>
                </c:pt>
                <c:pt idx="100">
                  <c:v>3043</c:v>
                </c:pt>
                <c:pt idx="101">
                  <c:v>3073</c:v>
                </c:pt>
                <c:pt idx="102">
                  <c:v>3104</c:v>
                </c:pt>
                <c:pt idx="103">
                  <c:v>3135</c:v>
                </c:pt>
                <c:pt idx="104">
                  <c:v>3166</c:v>
                </c:pt>
                <c:pt idx="105">
                  <c:v>3196</c:v>
                </c:pt>
                <c:pt idx="106">
                  <c:v>3227</c:v>
                </c:pt>
                <c:pt idx="107">
                  <c:v>3257</c:v>
                </c:pt>
                <c:pt idx="108">
                  <c:v>3288</c:v>
                </c:pt>
                <c:pt idx="109">
                  <c:v>3319</c:v>
                </c:pt>
                <c:pt idx="110">
                  <c:v>3347</c:v>
                </c:pt>
                <c:pt idx="111">
                  <c:v>3378</c:v>
                </c:pt>
                <c:pt idx="112">
                  <c:v>3408</c:v>
                </c:pt>
                <c:pt idx="113">
                  <c:v>3439</c:v>
                </c:pt>
                <c:pt idx="114">
                  <c:v>3469</c:v>
                </c:pt>
                <c:pt idx="115">
                  <c:v>3500</c:v>
                </c:pt>
                <c:pt idx="116">
                  <c:v>3531</c:v>
                </c:pt>
                <c:pt idx="117">
                  <c:v>3561</c:v>
                </c:pt>
                <c:pt idx="118">
                  <c:v>3592</c:v>
                </c:pt>
                <c:pt idx="119">
                  <c:v>3622</c:v>
                </c:pt>
                <c:pt idx="120">
                  <c:v>3653</c:v>
                </c:pt>
                <c:pt idx="121">
                  <c:v>3684</c:v>
                </c:pt>
                <c:pt idx="122">
                  <c:v>3712</c:v>
                </c:pt>
                <c:pt idx="123">
                  <c:v>3743</c:v>
                </c:pt>
                <c:pt idx="124">
                  <c:v>3773</c:v>
                </c:pt>
                <c:pt idx="125">
                  <c:v>3804</c:v>
                </c:pt>
                <c:pt idx="126">
                  <c:v>3834</c:v>
                </c:pt>
                <c:pt idx="127">
                  <c:v>3865</c:v>
                </c:pt>
                <c:pt idx="128">
                  <c:v>3896</c:v>
                </c:pt>
                <c:pt idx="129">
                  <c:v>3926</c:v>
                </c:pt>
                <c:pt idx="130">
                  <c:v>3957</c:v>
                </c:pt>
                <c:pt idx="131">
                  <c:v>3987</c:v>
                </c:pt>
                <c:pt idx="132">
                  <c:v>4018</c:v>
                </c:pt>
                <c:pt idx="133">
                  <c:v>4049</c:v>
                </c:pt>
                <c:pt idx="134">
                  <c:v>4077</c:v>
                </c:pt>
                <c:pt idx="135">
                  <c:v>4108</c:v>
                </c:pt>
                <c:pt idx="136">
                  <c:v>4138</c:v>
                </c:pt>
                <c:pt idx="137">
                  <c:v>4169</c:v>
                </c:pt>
                <c:pt idx="138">
                  <c:v>4199</c:v>
                </c:pt>
                <c:pt idx="139">
                  <c:v>4230</c:v>
                </c:pt>
                <c:pt idx="140">
                  <c:v>4261</c:v>
                </c:pt>
                <c:pt idx="141">
                  <c:v>4291</c:v>
                </c:pt>
                <c:pt idx="142">
                  <c:v>4322</c:v>
                </c:pt>
                <c:pt idx="143">
                  <c:v>4352</c:v>
                </c:pt>
                <c:pt idx="144">
                  <c:v>4383</c:v>
                </c:pt>
                <c:pt idx="145">
                  <c:v>4414</c:v>
                </c:pt>
                <c:pt idx="146">
                  <c:v>4443</c:v>
                </c:pt>
                <c:pt idx="147">
                  <c:v>4474</c:v>
                </c:pt>
                <c:pt idx="148">
                  <c:v>4504</c:v>
                </c:pt>
                <c:pt idx="149">
                  <c:v>4535</c:v>
                </c:pt>
                <c:pt idx="150">
                  <c:v>4565</c:v>
                </c:pt>
                <c:pt idx="151">
                  <c:v>4596</c:v>
                </c:pt>
                <c:pt idx="152">
                  <c:v>4626</c:v>
                </c:pt>
                <c:pt idx="153">
                  <c:v>4657</c:v>
                </c:pt>
                <c:pt idx="154">
                  <c:v>4688</c:v>
                </c:pt>
                <c:pt idx="155">
                  <c:v>4718</c:v>
                </c:pt>
                <c:pt idx="156">
                  <c:v>4749</c:v>
                </c:pt>
                <c:pt idx="157">
                  <c:v>4780</c:v>
                </c:pt>
                <c:pt idx="158">
                  <c:v>4808</c:v>
                </c:pt>
                <c:pt idx="159">
                  <c:v>4839</c:v>
                </c:pt>
                <c:pt idx="160">
                  <c:v>4869</c:v>
                </c:pt>
                <c:pt idx="161">
                  <c:v>4900</c:v>
                </c:pt>
                <c:pt idx="162">
                  <c:v>4930</c:v>
                </c:pt>
                <c:pt idx="163">
                  <c:v>4961</c:v>
                </c:pt>
                <c:pt idx="164">
                  <c:v>4992</c:v>
                </c:pt>
                <c:pt idx="165">
                  <c:v>5022</c:v>
                </c:pt>
                <c:pt idx="166">
                  <c:v>5053</c:v>
                </c:pt>
                <c:pt idx="167">
                  <c:v>5083</c:v>
                </c:pt>
                <c:pt idx="168">
                  <c:v>5114</c:v>
                </c:pt>
                <c:pt idx="169">
                  <c:v>5145</c:v>
                </c:pt>
                <c:pt idx="170">
                  <c:v>5173</c:v>
                </c:pt>
                <c:pt idx="171">
                  <c:v>5204</c:v>
                </c:pt>
                <c:pt idx="172">
                  <c:v>5234</c:v>
                </c:pt>
                <c:pt idx="173">
                  <c:v>5265</c:v>
                </c:pt>
                <c:pt idx="174">
                  <c:v>5295</c:v>
                </c:pt>
                <c:pt idx="175">
                  <c:v>5326</c:v>
                </c:pt>
                <c:pt idx="176">
                  <c:v>5357</c:v>
                </c:pt>
                <c:pt idx="177">
                  <c:v>5387</c:v>
                </c:pt>
                <c:pt idx="178">
                  <c:v>5418</c:v>
                </c:pt>
                <c:pt idx="179">
                  <c:v>5448</c:v>
                </c:pt>
                <c:pt idx="180">
                  <c:v>5479</c:v>
                </c:pt>
                <c:pt idx="181">
                  <c:v>5510</c:v>
                </c:pt>
                <c:pt idx="182">
                  <c:v>5538</c:v>
                </c:pt>
                <c:pt idx="183">
                  <c:v>5569</c:v>
                </c:pt>
                <c:pt idx="184">
                  <c:v>5599</c:v>
                </c:pt>
                <c:pt idx="185">
                  <c:v>5630</c:v>
                </c:pt>
                <c:pt idx="186">
                  <c:v>5660</c:v>
                </c:pt>
                <c:pt idx="187">
                  <c:v>5691</c:v>
                </c:pt>
                <c:pt idx="188">
                  <c:v>5722</c:v>
                </c:pt>
                <c:pt idx="189">
                  <c:v>5752</c:v>
                </c:pt>
                <c:pt idx="190">
                  <c:v>5783</c:v>
                </c:pt>
                <c:pt idx="191">
                  <c:v>5813</c:v>
                </c:pt>
                <c:pt idx="192">
                  <c:v>5844</c:v>
                </c:pt>
                <c:pt idx="193">
                  <c:v>5875</c:v>
                </c:pt>
                <c:pt idx="194">
                  <c:v>5904</c:v>
                </c:pt>
                <c:pt idx="195">
                  <c:v>5935</c:v>
                </c:pt>
                <c:pt idx="196">
                  <c:v>5965</c:v>
                </c:pt>
                <c:pt idx="197">
                  <c:v>5996</c:v>
                </c:pt>
                <c:pt idx="198">
                  <c:v>6026</c:v>
                </c:pt>
                <c:pt idx="199">
                  <c:v>6057</c:v>
                </c:pt>
                <c:pt idx="200">
                  <c:v>6088</c:v>
                </c:pt>
                <c:pt idx="201">
                  <c:v>6118</c:v>
                </c:pt>
                <c:pt idx="202">
                  <c:v>6149</c:v>
                </c:pt>
                <c:pt idx="203">
                  <c:v>6179</c:v>
                </c:pt>
                <c:pt idx="204">
                  <c:v>6210</c:v>
                </c:pt>
                <c:pt idx="205">
                  <c:v>6241</c:v>
                </c:pt>
                <c:pt idx="206">
                  <c:v>6269</c:v>
                </c:pt>
                <c:pt idx="207">
                  <c:v>6300</c:v>
                </c:pt>
                <c:pt idx="208">
                  <c:v>6330</c:v>
                </c:pt>
                <c:pt idx="209">
                  <c:v>6361</c:v>
                </c:pt>
                <c:pt idx="210">
                  <c:v>6391</c:v>
                </c:pt>
                <c:pt idx="211">
                  <c:v>6422</c:v>
                </c:pt>
                <c:pt idx="212">
                  <c:v>6453</c:v>
                </c:pt>
                <c:pt idx="213">
                  <c:v>6483</c:v>
                </c:pt>
                <c:pt idx="214">
                  <c:v>6514</c:v>
                </c:pt>
                <c:pt idx="215">
                  <c:v>6544</c:v>
                </c:pt>
                <c:pt idx="216">
                  <c:v>6575</c:v>
                </c:pt>
                <c:pt idx="217">
                  <c:v>6606</c:v>
                </c:pt>
                <c:pt idx="218">
                  <c:v>6634</c:v>
                </c:pt>
                <c:pt idx="219">
                  <c:v>6665</c:v>
                </c:pt>
                <c:pt idx="220">
                  <c:v>6695</c:v>
                </c:pt>
                <c:pt idx="221">
                  <c:v>6726</c:v>
                </c:pt>
                <c:pt idx="222">
                  <c:v>6756</c:v>
                </c:pt>
                <c:pt idx="223">
                  <c:v>6787</c:v>
                </c:pt>
                <c:pt idx="224">
                  <c:v>6818</c:v>
                </c:pt>
                <c:pt idx="225">
                  <c:v>6848</c:v>
                </c:pt>
                <c:pt idx="226">
                  <c:v>6879</c:v>
                </c:pt>
                <c:pt idx="227">
                  <c:v>6909</c:v>
                </c:pt>
                <c:pt idx="228">
                  <c:v>6940</c:v>
                </c:pt>
                <c:pt idx="229">
                  <c:v>6971</c:v>
                </c:pt>
                <c:pt idx="230">
                  <c:v>6999</c:v>
                </c:pt>
                <c:pt idx="231">
                  <c:v>7030</c:v>
                </c:pt>
                <c:pt idx="232">
                  <c:v>7060</c:v>
                </c:pt>
                <c:pt idx="233">
                  <c:v>7091</c:v>
                </c:pt>
                <c:pt idx="234">
                  <c:v>7121</c:v>
                </c:pt>
                <c:pt idx="235">
                  <c:v>7152</c:v>
                </c:pt>
                <c:pt idx="236">
                  <c:v>7183</c:v>
                </c:pt>
                <c:pt idx="237">
                  <c:v>7213</c:v>
                </c:pt>
                <c:pt idx="238">
                  <c:v>7244</c:v>
                </c:pt>
                <c:pt idx="239">
                  <c:v>7274</c:v>
                </c:pt>
                <c:pt idx="240">
                  <c:v>7305</c:v>
                </c:pt>
                <c:pt idx="241">
                  <c:v>7336</c:v>
                </c:pt>
                <c:pt idx="242">
                  <c:v>7365</c:v>
                </c:pt>
                <c:pt idx="243">
                  <c:v>7396</c:v>
                </c:pt>
                <c:pt idx="244">
                  <c:v>7426</c:v>
                </c:pt>
                <c:pt idx="245">
                  <c:v>7457</c:v>
                </c:pt>
                <c:pt idx="246">
                  <c:v>7487</c:v>
                </c:pt>
                <c:pt idx="247">
                  <c:v>7518</c:v>
                </c:pt>
                <c:pt idx="248">
                  <c:v>7548</c:v>
                </c:pt>
                <c:pt idx="249">
                  <c:v>7579</c:v>
                </c:pt>
                <c:pt idx="250">
                  <c:v>7610</c:v>
                </c:pt>
                <c:pt idx="251">
                  <c:v>7640</c:v>
                </c:pt>
                <c:pt idx="252">
                  <c:v>7671</c:v>
                </c:pt>
                <c:pt idx="253">
                  <c:v>7702</c:v>
                </c:pt>
                <c:pt idx="254">
                  <c:v>7730</c:v>
                </c:pt>
                <c:pt idx="255">
                  <c:v>7761</c:v>
                </c:pt>
                <c:pt idx="256">
                  <c:v>7791</c:v>
                </c:pt>
                <c:pt idx="257">
                  <c:v>7822</c:v>
                </c:pt>
                <c:pt idx="258">
                  <c:v>7852</c:v>
                </c:pt>
                <c:pt idx="259">
                  <c:v>7883</c:v>
                </c:pt>
                <c:pt idx="260">
                  <c:v>7914</c:v>
                </c:pt>
                <c:pt idx="261">
                  <c:v>7944</c:v>
                </c:pt>
                <c:pt idx="262">
                  <c:v>7975</c:v>
                </c:pt>
                <c:pt idx="263">
                  <c:v>8005</c:v>
                </c:pt>
                <c:pt idx="264">
                  <c:v>8036</c:v>
                </c:pt>
                <c:pt idx="265">
                  <c:v>8067</c:v>
                </c:pt>
                <c:pt idx="266">
                  <c:v>8095</c:v>
                </c:pt>
                <c:pt idx="267">
                  <c:v>8126</c:v>
                </c:pt>
                <c:pt idx="268">
                  <c:v>8156</c:v>
                </c:pt>
                <c:pt idx="269">
                  <c:v>8187</c:v>
                </c:pt>
                <c:pt idx="270">
                  <c:v>8217</c:v>
                </c:pt>
                <c:pt idx="271">
                  <c:v>8248</c:v>
                </c:pt>
                <c:pt idx="272">
                  <c:v>8279</c:v>
                </c:pt>
                <c:pt idx="273">
                  <c:v>8309</c:v>
                </c:pt>
                <c:pt idx="274">
                  <c:v>8340</c:v>
                </c:pt>
                <c:pt idx="275">
                  <c:v>8370</c:v>
                </c:pt>
                <c:pt idx="276">
                  <c:v>8401</c:v>
                </c:pt>
                <c:pt idx="277">
                  <c:v>8432</c:v>
                </c:pt>
                <c:pt idx="278">
                  <c:v>8460</c:v>
                </c:pt>
                <c:pt idx="279">
                  <c:v>8491</c:v>
                </c:pt>
                <c:pt idx="280">
                  <c:v>8521</c:v>
                </c:pt>
                <c:pt idx="281">
                  <c:v>8552</c:v>
                </c:pt>
                <c:pt idx="282">
                  <c:v>8582</c:v>
                </c:pt>
                <c:pt idx="283">
                  <c:v>8613</c:v>
                </c:pt>
                <c:pt idx="284">
                  <c:v>8644</c:v>
                </c:pt>
                <c:pt idx="285">
                  <c:v>8674</c:v>
                </c:pt>
                <c:pt idx="286">
                  <c:v>8705</c:v>
                </c:pt>
                <c:pt idx="287">
                  <c:v>8735</c:v>
                </c:pt>
                <c:pt idx="288">
                  <c:v>8766</c:v>
                </c:pt>
                <c:pt idx="289">
                  <c:v>8797</c:v>
                </c:pt>
                <c:pt idx="290">
                  <c:v>8826</c:v>
                </c:pt>
                <c:pt idx="291">
                  <c:v>8857</c:v>
                </c:pt>
                <c:pt idx="292">
                  <c:v>8887</c:v>
                </c:pt>
                <c:pt idx="293">
                  <c:v>8918</c:v>
                </c:pt>
                <c:pt idx="294">
                  <c:v>8948</c:v>
                </c:pt>
                <c:pt idx="295">
                  <c:v>8979</c:v>
                </c:pt>
                <c:pt idx="296">
                  <c:v>9010</c:v>
                </c:pt>
                <c:pt idx="297">
                  <c:v>9040</c:v>
                </c:pt>
                <c:pt idx="298">
                  <c:v>9071</c:v>
                </c:pt>
                <c:pt idx="299">
                  <c:v>9101</c:v>
                </c:pt>
                <c:pt idx="300">
                  <c:v>9132</c:v>
                </c:pt>
                <c:pt idx="301">
                  <c:v>9163</c:v>
                </c:pt>
                <c:pt idx="302">
                  <c:v>9191</c:v>
                </c:pt>
                <c:pt idx="303">
                  <c:v>9222</c:v>
                </c:pt>
                <c:pt idx="304">
                  <c:v>9252</c:v>
                </c:pt>
                <c:pt idx="305">
                  <c:v>9283</c:v>
                </c:pt>
                <c:pt idx="306">
                  <c:v>9313</c:v>
                </c:pt>
                <c:pt idx="307">
                  <c:v>9344</c:v>
                </c:pt>
                <c:pt idx="308">
                  <c:v>9375</c:v>
                </c:pt>
                <c:pt idx="309">
                  <c:v>9405</c:v>
                </c:pt>
                <c:pt idx="310">
                  <c:v>9436</c:v>
                </c:pt>
                <c:pt idx="311">
                  <c:v>9466</c:v>
                </c:pt>
                <c:pt idx="312">
                  <c:v>9497</c:v>
                </c:pt>
                <c:pt idx="313">
                  <c:v>9528</c:v>
                </c:pt>
                <c:pt idx="314">
                  <c:v>9556</c:v>
                </c:pt>
                <c:pt idx="315">
                  <c:v>9587</c:v>
                </c:pt>
                <c:pt idx="316">
                  <c:v>9617</c:v>
                </c:pt>
                <c:pt idx="317">
                  <c:v>9648</c:v>
                </c:pt>
                <c:pt idx="318">
                  <c:v>9678</c:v>
                </c:pt>
                <c:pt idx="319">
                  <c:v>9709</c:v>
                </c:pt>
                <c:pt idx="320">
                  <c:v>9740</c:v>
                </c:pt>
                <c:pt idx="321">
                  <c:v>9770</c:v>
                </c:pt>
                <c:pt idx="322">
                  <c:v>9801</c:v>
                </c:pt>
                <c:pt idx="323">
                  <c:v>9831</c:v>
                </c:pt>
                <c:pt idx="324">
                  <c:v>9862</c:v>
                </c:pt>
                <c:pt idx="325">
                  <c:v>9893</c:v>
                </c:pt>
                <c:pt idx="326">
                  <c:v>9921</c:v>
                </c:pt>
                <c:pt idx="327">
                  <c:v>9952</c:v>
                </c:pt>
                <c:pt idx="328">
                  <c:v>9982</c:v>
                </c:pt>
                <c:pt idx="329">
                  <c:v>10013</c:v>
                </c:pt>
                <c:pt idx="330">
                  <c:v>10043</c:v>
                </c:pt>
                <c:pt idx="331">
                  <c:v>10074</c:v>
                </c:pt>
                <c:pt idx="332">
                  <c:v>10105</c:v>
                </c:pt>
                <c:pt idx="333">
                  <c:v>10135</c:v>
                </c:pt>
                <c:pt idx="334">
                  <c:v>10166</c:v>
                </c:pt>
                <c:pt idx="335">
                  <c:v>10196</c:v>
                </c:pt>
                <c:pt idx="336">
                  <c:v>10227</c:v>
                </c:pt>
                <c:pt idx="337">
                  <c:v>10258</c:v>
                </c:pt>
                <c:pt idx="338">
                  <c:v>10287</c:v>
                </c:pt>
                <c:pt idx="339">
                  <c:v>10318</c:v>
                </c:pt>
                <c:pt idx="340">
                  <c:v>10348</c:v>
                </c:pt>
                <c:pt idx="341">
                  <c:v>10379</c:v>
                </c:pt>
                <c:pt idx="342">
                  <c:v>10409</c:v>
                </c:pt>
                <c:pt idx="343">
                  <c:v>10440</c:v>
                </c:pt>
                <c:pt idx="344">
                  <c:v>10471</c:v>
                </c:pt>
                <c:pt idx="345">
                  <c:v>10501</c:v>
                </c:pt>
                <c:pt idx="346">
                  <c:v>10532</c:v>
                </c:pt>
                <c:pt idx="347">
                  <c:v>10562</c:v>
                </c:pt>
                <c:pt idx="348">
                  <c:v>10593</c:v>
                </c:pt>
                <c:pt idx="349">
                  <c:v>10624</c:v>
                </c:pt>
                <c:pt idx="350">
                  <c:v>10652</c:v>
                </c:pt>
                <c:pt idx="351">
                  <c:v>10683</c:v>
                </c:pt>
                <c:pt idx="352">
                  <c:v>10713</c:v>
                </c:pt>
                <c:pt idx="353">
                  <c:v>10744</c:v>
                </c:pt>
                <c:pt idx="354">
                  <c:v>10774</c:v>
                </c:pt>
                <c:pt idx="355">
                  <c:v>10805</c:v>
                </c:pt>
                <c:pt idx="356">
                  <c:v>10836</c:v>
                </c:pt>
                <c:pt idx="357">
                  <c:v>10866</c:v>
                </c:pt>
                <c:pt idx="358">
                  <c:v>10897</c:v>
                </c:pt>
                <c:pt idx="359">
                  <c:v>10927</c:v>
                </c:pt>
                <c:pt idx="360">
                  <c:v>10958</c:v>
                </c:pt>
                <c:pt idx="361">
                  <c:v>10989</c:v>
                </c:pt>
                <c:pt idx="362">
                  <c:v>11017</c:v>
                </c:pt>
                <c:pt idx="363">
                  <c:v>11048</c:v>
                </c:pt>
                <c:pt idx="364">
                  <c:v>11078</c:v>
                </c:pt>
                <c:pt idx="365">
                  <c:v>11109</c:v>
                </c:pt>
                <c:pt idx="366">
                  <c:v>11139</c:v>
                </c:pt>
                <c:pt idx="367">
                  <c:v>11170</c:v>
                </c:pt>
                <c:pt idx="368">
                  <c:v>11201</c:v>
                </c:pt>
                <c:pt idx="369">
                  <c:v>11231</c:v>
                </c:pt>
                <c:pt idx="370">
                  <c:v>11262</c:v>
                </c:pt>
                <c:pt idx="371">
                  <c:v>11292</c:v>
                </c:pt>
                <c:pt idx="372">
                  <c:v>11323</c:v>
                </c:pt>
                <c:pt idx="373">
                  <c:v>11354</c:v>
                </c:pt>
                <c:pt idx="374">
                  <c:v>11382</c:v>
                </c:pt>
                <c:pt idx="375">
                  <c:v>11413</c:v>
                </c:pt>
                <c:pt idx="376">
                  <c:v>11443</c:v>
                </c:pt>
                <c:pt idx="377">
                  <c:v>11474</c:v>
                </c:pt>
                <c:pt idx="378">
                  <c:v>11504</c:v>
                </c:pt>
                <c:pt idx="379">
                  <c:v>11535</c:v>
                </c:pt>
                <c:pt idx="380">
                  <c:v>11566</c:v>
                </c:pt>
                <c:pt idx="381">
                  <c:v>11596</c:v>
                </c:pt>
                <c:pt idx="382">
                  <c:v>11627</c:v>
                </c:pt>
                <c:pt idx="383">
                  <c:v>11657</c:v>
                </c:pt>
                <c:pt idx="384">
                  <c:v>11688</c:v>
                </c:pt>
                <c:pt idx="385">
                  <c:v>11719</c:v>
                </c:pt>
                <c:pt idx="386">
                  <c:v>11748</c:v>
                </c:pt>
                <c:pt idx="387">
                  <c:v>11779</c:v>
                </c:pt>
                <c:pt idx="388">
                  <c:v>11809</c:v>
                </c:pt>
                <c:pt idx="389">
                  <c:v>11840</c:v>
                </c:pt>
                <c:pt idx="390">
                  <c:v>11870</c:v>
                </c:pt>
                <c:pt idx="391">
                  <c:v>11901</c:v>
                </c:pt>
                <c:pt idx="392">
                  <c:v>11932</c:v>
                </c:pt>
                <c:pt idx="393">
                  <c:v>11962</c:v>
                </c:pt>
                <c:pt idx="394">
                  <c:v>11993</c:v>
                </c:pt>
                <c:pt idx="395">
                  <c:v>12023</c:v>
                </c:pt>
                <c:pt idx="396">
                  <c:v>12054</c:v>
                </c:pt>
                <c:pt idx="397">
                  <c:v>12085</c:v>
                </c:pt>
                <c:pt idx="398">
                  <c:v>12113</c:v>
                </c:pt>
                <c:pt idx="399">
                  <c:v>12144</c:v>
                </c:pt>
                <c:pt idx="400">
                  <c:v>12174</c:v>
                </c:pt>
                <c:pt idx="401">
                  <c:v>12205</c:v>
                </c:pt>
                <c:pt idx="402">
                  <c:v>12235</c:v>
                </c:pt>
                <c:pt idx="403">
                  <c:v>12266</c:v>
                </c:pt>
                <c:pt idx="404">
                  <c:v>12297</c:v>
                </c:pt>
                <c:pt idx="405">
                  <c:v>12327</c:v>
                </c:pt>
                <c:pt idx="406">
                  <c:v>12358</c:v>
                </c:pt>
                <c:pt idx="407">
                  <c:v>12388</c:v>
                </c:pt>
                <c:pt idx="408">
                  <c:v>12419</c:v>
                </c:pt>
                <c:pt idx="409">
                  <c:v>12450</c:v>
                </c:pt>
                <c:pt idx="410">
                  <c:v>12478</c:v>
                </c:pt>
                <c:pt idx="411">
                  <c:v>12509</c:v>
                </c:pt>
                <c:pt idx="412">
                  <c:v>12539</c:v>
                </c:pt>
                <c:pt idx="413">
                  <c:v>12570</c:v>
                </c:pt>
                <c:pt idx="414">
                  <c:v>12600</c:v>
                </c:pt>
                <c:pt idx="415">
                  <c:v>12631</c:v>
                </c:pt>
                <c:pt idx="416">
                  <c:v>12662</c:v>
                </c:pt>
                <c:pt idx="417">
                  <c:v>12692</c:v>
                </c:pt>
                <c:pt idx="418">
                  <c:v>12723</c:v>
                </c:pt>
                <c:pt idx="419">
                  <c:v>12753</c:v>
                </c:pt>
                <c:pt idx="420">
                  <c:v>12784</c:v>
                </c:pt>
                <c:pt idx="421">
                  <c:v>12815</c:v>
                </c:pt>
                <c:pt idx="422">
                  <c:v>12843</c:v>
                </c:pt>
                <c:pt idx="423">
                  <c:v>12874</c:v>
                </c:pt>
                <c:pt idx="424">
                  <c:v>12904</c:v>
                </c:pt>
                <c:pt idx="425">
                  <c:v>12935</c:v>
                </c:pt>
                <c:pt idx="426">
                  <c:v>12965</c:v>
                </c:pt>
                <c:pt idx="427">
                  <c:v>12996</c:v>
                </c:pt>
                <c:pt idx="428">
                  <c:v>13027</c:v>
                </c:pt>
                <c:pt idx="429">
                  <c:v>13057</c:v>
                </c:pt>
                <c:pt idx="430">
                  <c:v>13088</c:v>
                </c:pt>
                <c:pt idx="431">
                  <c:v>13118</c:v>
                </c:pt>
                <c:pt idx="432">
                  <c:v>13149</c:v>
                </c:pt>
                <c:pt idx="433">
                  <c:v>13180</c:v>
                </c:pt>
                <c:pt idx="434">
                  <c:v>13209</c:v>
                </c:pt>
                <c:pt idx="435">
                  <c:v>13240</c:v>
                </c:pt>
                <c:pt idx="436">
                  <c:v>13270</c:v>
                </c:pt>
                <c:pt idx="437">
                  <c:v>13301</c:v>
                </c:pt>
                <c:pt idx="438">
                  <c:v>13331</c:v>
                </c:pt>
                <c:pt idx="439">
                  <c:v>13362</c:v>
                </c:pt>
                <c:pt idx="440">
                  <c:v>13393</c:v>
                </c:pt>
                <c:pt idx="441">
                  <c:v>13423</c:v>
                </c:pt>
                <c:pt idx="442">
                  <c:v>13454</c:v>
                </c:pt>
                <c:pt idx="443">
                  <c:v>13484</c:v>
                </c:pt>
                <c:pt idx="444">
                  <c:v>13515</c:v>
                </c:pt>
                <c:pt idx="445">
                  <c:v>13546</c:v>
                </c:pt>
                <c:pt idx="446">
                  <c:v>13574</c:v>
                </c:pt>
                <c:pt idx="447">
                  <c:v>13605</c:v>
                </c:pt>
                <c:pt idx="448">
                  <c:v>13635</c:v>
                </c:pt>
                <c:pt idx="449">
                  <c:v>13666</c:v>
                </c:pt>
                <c:pt idx="450">
                  <c:v>13696</c:v>
                </c:pt>
                <c:pt idx="451">
                  <c:v>13727</c:v>
                </c:pt>
                <c:pt idx="452">
                  <c:v>13758</c:v>
                </c:pt>
                <c:pt idx="453">
                  <c:v>13788</c:v>
                </c:pt>
                <c:pt idx="454">
                  <c:v>13819</c:v>
                </c:pt>
                <c:pt idx="455">
                  <c:v>13849</c:v>
                </c:pt>
                <c:pt idx="456">
                  <c:v>13880</c:v>
                </c:pt>
                <c:pt idx="457">
                  <c:v>13911</c:v>
                </c:pt>
                <c:pt idx="458">
                  <c:v>13939</c:v>
                </c:pt>
                <c:pt idx="459">
                  <c:v>13970</c:v>
                </c:pt>
                <c:pt idx="460">
                  <c:v>14000</c:v>
                </c:pt>
                <c:pt idx="461">
                  <c:v>14031</c:v>
                </c:pt>
                <c:pt idx="462">
                  <c:v>14061</c:v>
                </c:pt>
                <c:pt idx="463">
                  <c:v>14092</c:v>
                </c:pt>
                <c:pt idx="464">
                  <c:v>14123</c:v>
                </c:pt>
                <c:pt idx="465">
                  <c:v>14153</c:v>
                </c:pt>
                <c:pt idx="466">
                  <c:v>14184</c:v>
                </c:pt>
                <c:pt idx="467">
                  <c:v>14214</c:v>
                </c:pt>
                <c:pt idx="468">
                  <c:v>14245</c:v>
                </c:pt>
                <c:pt idx="469">
                  <c:v>14276</c:v>
                </c:pt>
                <c:pt idx="470">
                  <c:v>14304</c:v>
                </c:pt>
                <c:pt idx="471">
                  <c:v>14335</c:v>
                </c:pt>
                <c:pt idx="472">
                  <c:v>14365</c:v>
                </c:pt>
                <c:pt idx="473">
                  <c:v>14396</c:v>
                </c:pt>
                <c:pt idx="474">
                  <c:v>14426</c:v>
                </c:pt>
                <c:pt idx="475">
                  <c:v>14457</c:v>
                </c:pt>
                <c:pt idx="476">
                  <c:v>14488</c:v>
                </c:pt>
                <c:pt idx="477">
                  <c:v>14518</c:v>
                </c:pt>
                <c:pt idx="478">
                  <c:v>14549</c:v>
                </c:pt>
                <c:pt idx="479">
                  <c:v>14579</c:v>
                </c:pt>
                <c:pt idx="480">
                  <c:v>14610</c:v>
                </c:pt>
                <c:pt idx="481">
                  <c:v>14641</c:v>
                </c:pt>
                <c:pt idx="482">
                  <c:v>14670</c:v>
                </c:pt>
                <c:pt idx="483">
                  <c:v>14701</c:v>
                </c:pt>
                <c:pt idx="484">
                  <c:v>14731</c:v>
                </c:pt>
                <c:pt idx="485">
                  <c:v>14762</c:v>
                </c:pt>
                <c:pt idx="486">
                  <c:v>14792</c:v>
                </c:pt>
                <c:pt idx="487">
                  <c:v>14823</c:v>
                </c:pt>
                <c:pt idx="488">
                  <c:v>14854</c:v>
                </c:pt>
                <c:pt idx="489">
                  <c:v>14884</c:v>
                </c:pt>
                <c:pt idx="490">
                  <c:v>14915</c:v>
                </c:pt>
                <c:pt idx="491">
                  <c:v>14945</c:v>
                </c:pt>
                <c:pt idx="492">
                  <c:v>14976</c:v>
                </c:pt>
                <c:pt idx="493">
                  <c:v>15007</c:v>
                </c:pt>
                <c:pt idx="494">
                  <c:v>15035</c:v>
                </c:pt>
                <c:pt idx="495">
                  <c:v>15066</c:v>
                </c:pt>
                <c:pt idx="496">
                  <c:v>15096</c:v>
                </c:pt>
                <c:pt idx="497">
                  <c:v>15127</c:v>
                </c:pt>
                <c:pt idx="498">
                  <c:v>15157</c:v>
                </c:pt>
                <c:pt idx="499">
                  <c:v>15188</c:v>
                </c:pt>
                <c:pt idx="500">
                  <c:v>15219</c:v>
                </c:pt>
                <c:pt idx="501">
                  <c:v>15249</c:v>
                </c:pt>
                <c:pt idx="502">
                  <c:v>15280</c:v>
                </c:pt>
                <c:pt idx="503">
                  <c:v>15310</c:v>
                </c:pt>
                <c:pt idx="504">
                  <c:v>15341</c:v>
                </c:pt>
                <c:pt idx="505">
                  <c:v>15372</c:v>
                </c:pt>
                <c:pt idx="506">
                  <c:v>15400</c:v>
                </c:pt>
                <c:pt idx="507">
                  <c:v>15431</c:v>
                </c:pt>
                <c:pt idx="508">
                  <c:v>15461</c:v>
                </c:pt>
                <c:pt idx="509">
                  <c:v>15492</c:v>
                </c:pt>
                <c:pt idx="510">
                  <c:v>15522</c:v>
                </c:pt>
                <c:pt idx="511">
                  <c:v>15553</c:v>
                </c:pt>
                <c:pt idx="512">
                  <c:v>15584</c:v>
                </c:pt>
                <c:pt idx="513">
                  <c:v>15614</c:v>
                </c:pt>
                <c:pt idx="514">
                  <c:v>15645</c:v>
                </c:pt>
                <c:pt idx="515">
                  <c:v>15675</c:v>
                </c:pt>
                <c:pt idx="516">
                  <c:v>15706</c:v>
                </c:pt>
                <c:pt idx="517">
                  <c:v>15737</c:v>
                </c:pt>
                <c:pt idx="518">
                  <c:v>15765</c:v>
                </c:pt>
                <c:pt idx="519">
                  <c:v>15796</c:v>
                </c:pt>
                <c:pt idx="520">
                  <c:v>15826</c:v>
                </c:pt>
                <c:pt idx="521">
                  <c:v>15857</c:v>
                </c:pt>
                <c:pt idx="522">
                  <c:v>15887</c:v>
                </c:pt>
                <c:pt idx="523">
                  <c:v>15918</c:v>
                </c:pt>
                <c:pt idx="524">
                  <c:v>15949</c:v>
                </c:pt>
                <c:pt idx="525">
                  <c:v>15979</c:v>
                </c:pt>
                <c:pt idx="526">
                  <c:v>16010</c:v>
                </c:pt>
                <c:pt idx="527">
                  <c:v>16040</c:v>
                </c:pt>
                <c:pt idx="528">
                  <c:v>16071</c:v>
                </c:pt>
                <c:pt idx="529">
                  <c:v>16102</c:v>
                </c:pt>
                <c:pt idx="530">
                  <c:v>16131</c:v>
                </c:pt>
                <c:pt idx="531">
                  <c:v>16162</c:v>
                </c:pt>
                <c:pt idx="532">
                  <c:v>16192</c:v>
                </c:pt>
                <c:pt idx="533">
                  <c:v>16223</c:v>
                </c:pt>
                <c:pt idx="534">
                  <c:v>16253</c:v>
                </c:pt>
                <c:pt idx="535">
                  <c:v>16284</c:v>
                </c:pt>
                <c:pt idx="536">
                  <c:v>16315</c:v>
                </c:pt>
                <c:pt idx="537">
                  <c:v>16345</c:v>
                </c:pt>
                <c:pt idx="538">
                  <c:v>16376</c:v>
                </c:pt>
                <c:pt idx="539">
                  <c:v>16406</c:v>
                </c:pt>
                <c:pt idx="540">
                  <c:v>16437</c:v>
                </c:pt>
                <c:pt idx="541">
                  <c:v>16468</c:v>
                </c:pt>
                <c:pt idx="542">
                  <c:v>16496</c:v>
                </c:pt>
                <c:pt idx="543">
                  <c:v>16527</c:v>
                </c:pt>
                <c:pt idx="544">
                  <c:v>16557</c:v>
                </c:pt>
                <c:pt idx="545">
                  <c:v>16588</c:v>
                </c:pt>
                <c:pt idx="546">
                  <c:v>16618</c:v>
                </c:pt>
                <c:pt idx="547">
                  <c:v>16649</c:v>
                </c:pt>
                <c:pt idx="548">
                  <c:v>16680</c:v>
                </c:pt>
                <c:pt idx="549">
                  <c:v>16710</c:v>
                </c:pt>
                <c:pt idx="550">
                  <c:v>16741</c:v>
                </c:pt>
                <c:pt idx="551">
                  <c:v>16771</c:v>
                </c:pt>
                <c:pt idx="552">
                  <c:v>16802</c:v>
                </c:pt>
                <c:pt idx="553">
                  <c:v>16833</c:v>
                </c:pt>
                <c:pt idx="554">
                  <c:v>16861</c:v>
                </c:pt>
                <c:pt idx="555">
                  <c:v>16892</c:v>
                </c:pt>
                <c:pt idx="556">
                  <c:v>16922</c:v>
                </c:pt>
                <c:pt idx="557">
                  <c:v>16953</c:v>
                </c:pt>
                <c:pt idx="558">
                  <c:v>16983</c:v>
                </c:pt>
                <c:pt idx="559">
                  <c:v>17014</c:v>
                </c:pt>
                <c:pt idx="560">
                  <c:v>17045</c:v>
                </c:pt>
                <c:pt idx="561">
                  <c:v>17075</c:v>
                </c:pt>
                <c:pt idx="562">
                  <c:v>17106</c:v>
                </c:pt>
                <c:pt idx="563">
                  <c:v>17136</c:v>
                </c:pt>
                <c:pt idx="564">
                  <c:v>17167</c:v>
                </c:pt>
                <c:pt idx="565">
                  <c:v>17198</c:v>
                </c:pt>
                <c:pt idx="566">
                  <c:v>17226</c:v>
                </c:pt>
                <c:pt idx="567">
                  <c:v>17257</c:v>
                </c:pt>
                <c:pt idx="568">
                  <c:v>17287</c:v>
                </c:pt>
                <c:pt idx="569">
                  <c:v>17318</c:v>
                </c:pt>
                <c:pt idx="570">
                  <c:v>17348</c:v>
                </c:pt>
                <c:pt idx="571">
                  <c:v>17379</c:v>
                </c:pt>
                <c:pt idx="572">
                  <c:v>17410</c:v>
                </c:pt>
                <c:pt idx="573">
                  <c:v>17440</c:v>
                </c:pt>
                <c:pt idx="574">
                  <c:v>17471</c:v>
                </c:pt>
                <c:pt idx="575">
                  <c:v>17501</c:v>
                </c:pt>
                <c:pt idx="576">
                  <c:v>17532</c:v>
                </c:pt>
                <c:pt idx="577">
                  <c:v>17563</c:v>
                </c:pt>
                <c:pt idx="578">
                  <c:v>17592</c:v>
                </c:pt>
                <c:pt idx="579">
                  <c:v>17623</c:v>
                </c:pt>
                <c:pt idx="580">
                  <c:v>17653</c:v>
                </c:pt>
                <c:pt idx="581">
                  <c:v>17684</c:v>
                </c:pt>
                <c:pt idx="582">
                  <c:v>17714</c:v>
                </c:pt>
                <c:pt idx="583">
                  <c:v>17745</c:v>
                </c:pt>
                <c:pt idx="584">
                  <c:v>17776</c:v>
                </c:pt>
                <c:pt idx="585">
                  <c:v>17806</c:v>
                </c:pt>
                <c:pt idx="586">
                  <c:v>17837</c:v>
                </c:pt>
                <c:pt idx="587">
                  <c:v>17867</c:v>
                </c:pt>
                <c:pt idx="588">
                  <c:v>17898</c:v>
                </c:pt>
                <c:pt idx="589">
                  <c:v>17929</c:v>
                </c:pt>
                <c:pt idx="590">
                  <c:v>17957</c:v>
                </c:pt>
                <c:pt idx="591">
                  <c:v>17988</c:v>
                </c:pt>
                <c:pt idx="592">
                  <c:v>18018</c:v>
                </c:pt>
                <c:pt idx="593">
                  <c:v>18049</c:v>
                </c:pt>
                <c:pt idx="594">
                  <c:v>18079</c:v>
                </c:pt>
                <c:pt idx="595">
                  <c:v>18110</c:v>
                </c:pt>
                <c:pt idx="596">
                  <c:v>18141</c:v>
                </c:pt>
                <c:pt idx="597">
                  <c:v>18171</c:v>
                </c:pt>
                <c:pt idx="598">
                  <c:v>18202</c:v>
                </c:pt>
                <c:pt idx="599">
                  <c:v>18232</c:v>
                </c:pt>
                <c:pt idx="600">
                  <c:v>18263</c:v>
                </c:pt>
                <c:pt idx="601">
                  <c:v>18294</c:v>
                </c:pt>
                <c:pt idx="602">
                  <c:v>18322</c:v>
                </c:pt>
                <c:pt idx="603">
                  <c:v>18353</c:v>
                </c:pt>
                <c:pt idx="604">
                  <c:v>18383</c:v>
                </c:pt>
                <c:pt idx="605">
                  <c:v>18414</c:v>
                </c:pt>
                <c:pt idx="606">
                  <c:v>18444</c:v>
                </c:pt>
                <c:pt idx="607">
                  <c:v>18475</c:v>
                </c:pt>
                <c:pt idx="608">
                  <c:v>18506</c:v>
                </c:pt>
                <c:pt idx="609">
                  <c:v>18536</c:v>
                </c:pt>
                <c:pt idx="610">
                  <c:v>18567</c:v>
                </c:pt>
                <c:pt idx="611">
                  <c:v>18597</c:v>
                </c:pt>
                <c:pt idx="612">
                  <c:v>18628</c:v>
                </c:pt>
                <c:pt idx="613">
                  <c:v>18659</c:v>
                </c:pt>
                <c:pt idx="614">
                  <c:v>18687</c:v>
                </c:pt>
                <c:pt idx="615">
                  <c:v>18718</c:v>
                </c:pt>
                <c:pt idx="616">
                  <c:v>18748</c:v>
                </c:pt>
                <c:pt idx="617">
                  <c:v>18779</c:v>
                </c:pt>
                <c:pt idx="618">
                  <c:v>18809</c:v>
                </c:pt>
                <c:pt idx="619">
                  <c:v>18840</c:v>
                </c:pt>
                <c:pt idx="620">
                  <c:v>18870</c:v>
                </c:pt>
                <c:pt idx="621">
                  <c:v>18901</c:v>
                </c:pt>
                <c:pt idx="622">
                  <c:v>18932</c:v>
                </c:pt>
                <c:pt idx="623">
                  <c:v>18962</c:v>
                </c:pt>
                <c:pt idx="624">
                  <c:v>18993</c:v>
                </c:pt>
                <c:pt idx="625">
                  <c:v>19024</c:v>
                </c:pt>
                <c:pt idx="626">
                  <c:v>19053</c:v>
                </c:pt>
                <c:pt idx="627">
                  <c:v>19084</c:v>
                </c:pt>
                <c:pt idx="628">
                  <c:v>19114</c:v>
                </c:pt>
                <c:pt idx="629">
                  <c:v>19145</c:v>
                </c:pt>
                <c:pt idx="630">
                  <c:v>19175</c:v>
                </c:pt>
                <c:pt idx="631">
                  <c:v>19206</c:v>
                </c:pt>
                <c:pt idx="632">
                  <c:v>19237</c:v>
                </c:pt>
                <c:pt idx="633">
                  <c:v>19267</c:v>
                </c:pt>
                <c:pt idx="634">
                  <c:v>19298</c:v>
                </c:pt>
                <c:pt idx="635">
                  <c:v>19328</c:v>
                </c:pt>
                <c:pt idx="636">
                  <c:v>19359</c:v>
                </c:pt>
                <c:pt idx="637">
                  <c:v>19390</c:v>
                </c:pt>
                <c:pt idx="638">
                  <c:v>19418</c:v>
                </c:pt>
                <c:pt idx="639">
                  <c:v>19449</c:v>
                </c:pt>
                <c:pt idx="640">
                  <c:v>19479</c:v>
                </c:pt>
                <c:pt idx="641">
                  <c:v>19510</c:v>
                </c:pt>
                <c:pt idx="642">
                  <c:v>19540</c:v>
                </c:pt>
                <c:pt idx="643">
                  <c:v>19571</c:v>
                </c:pt>
                <c:pt idx="644">
                  <c:v>19602</c:v>
                </c:pt>
                <c:pt idx="645">
                  <c:v>19632</c:v>
                </c:pt>
                <c:pt idx="646">
                  <c:v>19663</c:v>
                </c:pt>
                <c:pt idx="647">
                  <c:v>19693</c:v>
                </c:pt>
                <c:pt idx="648">
                  <c:v>19724</c:v>
                </c:pt>
                <c:pt idx="649">
                  <c:v>19755</c:v>
                </c:pt>
                <c:pt idx="650">
                  <c:v>19783</c:v>
                </c:pt>
                <c:pt idx="651">
                  <c:v>19814</c:v>
                </c:pt>
                <c:pt idx="652">
                  <c:v>19844</c:v>
                </c:pt>
                <c:pt idx="653">
                  <c:v>19875</c:v>
                </c:pt>
                <c:pt idx="654">
                  <c:v>19905</c:v>
                </c:pt>
                <c:pt idx="655">
                  <c:v>19936</c:v>
                </c:pt>
                <c:pt idx="656">
                  <c:v>19967</c:v>
                </c:pt>
                <c:pt idx="657">
                  <c:v>19997</c:v>
                </c:pt>
                <c:pt idx="658">
                  <c:v>20028</c:v>
                </c:pt>
                <c:pt idx="659">
                  <c:v>20058</c:v>
                </c:pt>
                <c:pt idx="660">
                  <c:v>20089</c:v>
                </c:pt>
                <c:pt idx="661">
                  <c:v>20120</c:v>
                </c:pt>
                <c:pt idx="662">
                  <c:v>20148</c:v>
                </c:pt>
                <c:pt idx="663">
                  <c:v>20179</c:v>
                </c:pt>
                <c:pt idx="664">
                  <c:v>20209</c:v>
                </c:pt>
                <c:pt idx="665">
                  <c:v>20240</c:v>
                </c:pt>
                <c:pt idx="666">
                  <c:v>20270</c:v>
                </c:pt>
                <c:pt idx="667">
                  <c:v>20301</c:v>
                </c:pt>
                <c:pt idx="668">
                  <c:v>20332</c:v>
                </c:pt>
                <c:pt idx="669">
                  <c:v>20362</c:v>
                </c:pt>
                <c:pt idx="670">
                  <c:v>20393</c:v>
                </c:pt>
                <c:pt idx="671">
                  <c:v>20423</c:v>
                </c:pt>
                <c:pt idx="672">
                  <c:v>20454</c:v>
                </c:pt>
                <c:pt idx="673">
                  <c:v>20485</c:v>
                </c:pt>
                <c:pt idx="674">
                  <c:v>20514</c:v>
                </c:pt>
                <c:pt idx="675">
                  <c:v>20545</c:v>
                </c:pt>
                <c:pt idx="676">
                  <c:v>20575</c:v>
                </c:pt>
                <c:pt idx="677">
                  <c:v>20606</c:v>
                </c:pt>
                <c:pt idx="678">
                  <c:v>20636</c:v>
                </c:pt>
                <c:pt idx="679">
                  <c:v>20667</c:v>
                </c:pt>
                <c:pt idx="680">
                  <c:v>20698</c:v>
                </c:pt>
                <c:pt idx="681">
                  <c:v>20728</c:v>
                </c:pt>
                <c:pt idx="682">
                  <c:v>20759</c:v>
                </c:pt>
                <c:pt idx="683">
                  <c:v>20789</c:v>
                </c:pt>
                <c:pt idx="684">
                  <c:v>20820</c:v>
                </c:pt>
                <c:pt idx="685">
                  <c:v>20851</c:v>
                </c:pt>
                <c:pt idx="686">
                  <c:v>20879</c:v>
                </c:pt>
                <c:pt idx="687">
                  <c:v>20910</c:v>
                </c:pt>
                <c:pt idx="688">
                  <c:v>20940</c:v>
                </c:pt>
                <c:pt idx="689">
                  <c:v>20971</c:v>
                </c:pt>
                <c:pt idx="690">
                  <c:v>21001</c:v>
                </c:pt>
                <c:pt idx="691">
                  <c:v>21032</c:v>
                </c:pt>
                <c:pt idx="692">
                  <c:v>21063</c:v>
                </c:pt>
                <c:pt idx="693">
                  <c:v>21093</c:v>
                </c:pt>
                <c:pt idx="694">
                  <c:v>21124</c:v>
                </c:pt>
                <c:pt idx="695">
                  <c:v>21154</c:v>
                </c:pt>
                <c:pt idx="696">
                  <c:v>21185</c:v>
                </c:pt>
                <c:pt idx="697">
                  <c:v>21216</c:v>
                </c:pt>
                <c:pt idx="698">
                  <c:v>21244</c:v>
                </c:pt>
                <c:pt idx="699">
                  <c:v>21275</c:v>
                </c:pt>
                <c:pt idx="700">
                  <c:v>21305</c:v>
                </c:pt>
                <c:pt idx="701">
                  <c:v>21336</c:v>
                </c:pt>
                <c:pt idx="702">
                  <c:v>21366</c:v>
                </c:pt>
                <c:pt idx="703">
                  <c:v>21397</c:v>
                </c:pt>
                <c:pt idx="704">
                  <c:v>21428</c:v>
                </c:pt>
                <c:pt idx="705">
                  <c:v>21458</c:v>
                </c:pt>
                <c:pt idx="706">
                  <c:v>21489</c:v>
                </c:pt>
                <c:pt idx="707">
                  <c:v>21519</c:v>
                </c:pt>
                <c:pt idx="708">
                  <c:v>21550</c:v>
                </c:pt>
                <c:pt idx="709">
                  <c:v>21581</c:v>
                </c:pt>
                <c:pt idx="710">
                  <c:v>21609</c:v>
                </c:pt>
                <c:pt idx="711">
                  <c:v>21640</c:v>
                </c:pt>
                <c:pt idx="712">
                  <c:v>21670</c:v>
                </c:pt>
                <c:pt idx="713">
                  <c:v>21701</c:v>
                </c:pt>
                <c:pt idx="714">
                  <c:v>21731</c:v>
                </c:pt>
                <c:pt idx="715">
                  <c:v>21762</c:v>
                </c:pt>
                <c:pt idx="716">
                  <c:v>21793</c:v>
                </c:pt>
                <c:pt idx="717">
                  <c:v>21823</c:v>
                </c:pt>
                <c:pt idx="718">
                  <c:v>21854</c:v>
                </c:pt>
                <c:pt idx="719">
                  <c:v>21884</c:v>
                </c:pt>
                <c:pt idx="720">
                  <c:v>21915</c:v>
                </c:pt>
                <c:pt idx="721">
                  <c:v>21946</c:v>
                </c:pt>
                <c:pt idx="722">
                  <c:v>21975</c:v>
                </c:pt>
                <c:pt idx="723">
                  <c:v>22006</c:v>
                </c:pt>
                <c:pt idx="724">
                  <c:v>22036</c:v>
                </c:pt>
                <c:pt idx="725">
                  <c:v>22067</c:v>
                </c:pt>
                <c:pt idx="726">
                  <c:v>22097</c:v>
                </c:pt>
                <c:pt idx="727">
                  <c:v>22128</c:v>
                </c:pt>
                <c:pt idx="728">
                  <c:v>22159</c:v>
                </c:pt>
                <c:pt idx="729">
                  <c:v>22189</c:v>
                </c:pt>
                <c:pt idx="730">
                  <c:v>22220</c:v>
                </c:pt>
                <c:pt idx="731">
                  <c:v>22250</c:v>
                </c:pt>
                <c:pt idx="732">
                  <c:v>22281</c:v>
                </c:pt>
                <c:pt idx="733">
                  <c:v>22312</c:v>
                </c:pt>
                <c:pt idx="734">
                  <c:v>22340</c:v>
                </c:pt>
                <c:pt idx="735">
                  <c:v>22371</c:v>
                </c:pt>
                <c:pt idx="736">
                  <c:v>22401</c:v>
                </c:pt>
                <c:pt idx="737">
                  <c:v>22432</c:v>
                </c:pt>
                <c:pt idx="738">
                  <c:v>22462</c:v>
                </c:pt>
                <c:pt idx="739">
                  <c:v>22493</c:v>
                </c:pt>
                <c:pt idx="740">
                  <c:v>22524</c:v>
                </c:pt>
                <c:pt idx="741">
                  <c:v>22554</c:v>
                </c:pt>
                <c:pt idx="742">
                  <c:v>22585</c:v>
                </c:pt>
                <c:pt idx="743">
                  <c:v>22615</c:v>
                </c:pt>
                <c:pt idx="744">
                  <c:v>22646</c:v>
                </c:pt>
                <c:pt idx="745">
                  <c:v>22677</c:v>
                </c:pt>
                <c:pt idx="746">
                  <c:v>22705</c:v>
                </c:pt>
                <c:pt idx="747">
                  <c:v>22736</c:v>
                </c:pt>
                <c:pt idx="748">
                  <c:v>22766</c:v>
                </c:pt>
                <c:pt idx="749">
                  <c:v>22797</c:v>
                </c:pt>
                <c:pt idx="750">
                  <c:v>22827</c:v>
                </c:pt>
                <c:pt idx="751">
                  <c:v>22858</c:v>
                </c:pt>
                <c:pt idx="752">
                  <c:v>22889</c:v>
                </c:pt>
                <c:pt idx="753">
                  <c:v>22919</c:v>
                </c:pt>
                <c:pt idx="754">
                  <c:v>22950</c:v>
                </c:pt>
                <c:pt idx="755">
                  <c:v>22980</c:v>
                </c:pt>
                <c:pt idx="756">
                  <c:v>23011</c:v>
                </c:pt>
                <c:pt idx="757">
                  <c:v>23042</c:v>
                </c:pt>
                <c:pt idx="758">
                  <c:v>23070</c:v>
                </c:pt>
                <c:pt idx="759">
                  <c:v>23101</c:v>
                </c:pt>
                <c:pt idx="760">
                  <c:v>23131</c:v>
                </c:pt>
                <c:pt idx="761">
                  <c:v>23162</c:v>
                </c:pt>
                <c:pt idx="762">
                  <c:v>23192</c:v>
                </c:pt>
                <c:pt idx="763">
                  <c:v>23223</c:v>
                </c:pt>
                <c:pt idx="764">
                  <c:v>23254</c:v>
                </c:pt>
                <c:pt idx="765">
                  <c:v>23284</c:v>
                </c:pt>
                <c:pt idx="766">
                  <c:v>23315</c:v>
                </c:pt>
                <c:pt idx="767">
                  <c:v>23345</c:v>
                </c:pt>
                <c:pt idx="768">
                  <c:v>23376</c:v>
                </c:pt>
                <c:pt idx="769">
                  <c:v>23407</c:v>
                </c:pt>
                <c:pt idx="770">
                  <c:v>23436</c:v>
                </c:pt>
                <c:pt idx="771">
                  <c:v>23467</c:v>
                </c:pt>
                <c:pt idx="772">
                  <c:v>23497</c:v>
                </c:pt>
                <c:pt idx="773">
                  <c:v>23528</c:v>
                </c:pt>
                <c:pt idx="774">
                  <c:v>23558</c:v>
                </c:pt>
                <c:pt idx="775">
                  <c:v>23589</c:v>
                </c:pt>
                <c:pt idx="776">
                  <c:v>23620</c:v>
                </c:pt>
                <c:pt idx="777">
                  <c:v>23650</c:v>
                </c:pt>
                <c:pt idx="778">
                  <c:v>23681</c:v>
                </c:pt>
                <c:pt idx="779">
                  <c:v>23711</c:v>
                </c:pt>
                <c:pt idx="780">
                  <c:v>23742</c:v>
                </c:pt>
                <c:pt idx="781">
                  <c:v>23773</c:v>
                </c:pt>
                <c:pt idx="782">
                  <c:v>23801</c:v>
                </c:pt>
                <c:pt idx="783">
                  <c:v>23832</c:v>
                </c:pt>
                <c:pt idx="784">
                  <c:v>23862</c:v>
                </c:pt>
                <c:pt idx="785">
                  <c:v>23893</c:v>
                </c:pt>
                <c:pt idx="786">
                  <c:v>23923</c:v>
                </c:pt>
                <c:pt idx="787">
                  <c:v>23954</c:v>
                </c:pt>
                <c:pt idx="788">
                  <c:v>23985</c:v>
                </c:pt>
                <c:pt idx="789">
                  <c:v>24015</c:v>
                </c:pt>
                <c:pt idx="790">
                  <c:v>24046</c:v>
                </c:pt>
                <c:pt idx="791">
                  <c:v>24076</c:v>
                </c:pt>
                <c:pt idx="792">
                  <c:v>24107</c:v>
                </c:pt>
                <c:pt idx="793">
                  <c:v>24138</c:v>
                </c:pt>
                <c:pt idx="794">
                  <c:v>24166</c:v>
                </c:pt>
                <c:pt idx="795">
                  <c:v>24197</c:v>
                </c:pt>
                <c:pt idx="796">
                  <c:v>24227</c:v>
                </c:pt>
                <c:pt idx="797">
                  <c:v>24258</c:v>
                </c:pt>
                <c:pt idx="798">
                  <c:v>24288</c:v>
                </c:pt>
                <c:pt idx="799">
                  <c:v>24319</c:v>
                </c:pt>
                <c:pt idx="800">
                  <c:v>24350</c:v>
                </c:pt>
                <c:pt idx="801">
                  <c:v>24380</c:v>
                </c:pt>
                <c:pt idx="802">
                  <c:v>24411</c:v>
                </c:pt>
                <c:pt idx="803">
                  <c:v>24441</c:v>
                </c:pt>
                <c:pt idx="804">
                  <c:v>24472</c:v>
                </c:pt>
                <c:pt idx="805">
                  <c:v>24503</c:v>
                </c:pt>
                <c:pt idx="806">
                  <c:v>24531</c:v>
                </c:pt>
                <c:pt idx="807">
                  <c:v>24562</c:v>
                </c:pt>
                <c:pt idx="808">
                  <c:v>24592</c:v>
                </c:pt>
                <c:pt idx="809">
                  <c:v>24623</c:v>
                </c:pt>
                <c:pt idx="810">
                  <c:v>24653</c:v>
                </c:pt>
                <c:pt idx="811">
                  <c:v>24684</c:v>
                </c:pt>
                <c:pt idx="812">
                  <c:v>24714</c:v>
                </c:pt>
                <c:pt idx="813">
                  <c:v>24745</c:v>
                </c:pt>
                <c:pt idx="814">
                  <c:v>24776</c:v>
                </c:pt>
                <c:pt idx="815">
                  <c:v>24806</c:v>
                </c:pt>
                <c:pt idx="816">
                  <c:v>24837</c:v>
                </c:pt>
                <c:pt idx="817">
                  <c:v>24868</c:v>
                </c:pt>
                <c:pt idx="818">
                  <c:v>24897</c:v>
                </c:pt>
                <c:pt idx="819">
                  <c:v>24928</c:v>
                </c:pt>
                <c:pt idx="820">
                  <c:v>24958</c:v>
                </c:pt>
                <c:pt idx="821">
                  <c:v>24989</c:v>
                </c:pt>
                <c:pt idx="822">
                  <c:v>25019</c:v>
                </c:pt>
                <c:pt idx="823">
                  <c:v>25050</c:v>
                </c:pt>
                <c:pt idx="824">
                  <c:v>25080</c:v>
                </c:pt>
                <c:pt idx="825">
                  <c:v>25111</c:v>
                </c:pt>
                <c:pt idx="826">
                  <c:v>25142</c:v>
                </c:pt>
                <c:pt idx="827">
                  <c:v>25172</c:v>
                </c:pt>
                <c:pt idx="828">
                  <c:v>25203</c:v>
                </c:pt>
                <c:pt idx="829">
                  <c:v>25234</c:v>
                </c:pt>
                <c:pt idx="830">
                  <c:v>25262</c:v>
                </c:pt>
                <c:pt idx="831">
                  <c:v>25293</c:v>
                </c:pt>
                <c:pt idx="832">
                  <c:v>25323</c:v>
                </c:pt>
                <c:pt idx="833">
                  <c:v>25354</c:v>
                </c:pt>
                <c:pt idx="834">
                  <c:v>25384</c:v>
                </c:pt>
                <c:pt idx="835">
                  <c:v>25415</c:v>
                </c:pt>
                <c:pt idx="836">
                  <c:v>25446</c:v>
                </c:pt>
                <c:pt idx="837">
                  <c:v>25476</c:v>
                </c:pt>
                <c:pt idx="838">
                  <c:v>25507</c:v>
                </c:pt>
                <c:pt idx="839">
                  <c:v>25537</c:v>
                </c:pt>
                <c:pt idx="840">
                  <c:v>25568</c:v>
                </c:pt>
                <c:pt idx="841">
                  <c:v>25599</c:v>
                </c:pt>
                <c:pt idx="842">
                  <c:v>25627</c:v>
                </c:pt>
                <c:pt idx="843">
                  <c:v>25658</c:v>
                </c:pt>
                <c:pt idx="844">
                  <c:v>25688</c:v>
                </c:pt>
                <c:pt idx="845">
                  <c:v>25719</c:v>
                </c:pt>
                <c:pt idx="846">
                  <c:v>25749</c:v>
                </c:pt>
                <c:pt idx="847">
                  <c:v>25780</c:v>
                </c:pt>
                <c:pt idx="848">
                  <c:v>25811</c:v>
                </c:pt>
                <c:pt idx="849">
                  <c:v>25841</c:v>
                </c:pt>
                <c:pt idx="850">
                  <c:v>25872</c:v>
                </c:pt>
                <c:pt idx="851">
                  <c:v>25902</c:v>
                </c:pt>
                <c:pt idx="852">
                  <c:v>25933</c:v>
                </c:pt>
                <c:pt idx="853">
                  <c:v>25964</c:v>
                </c:pt>
                <c:pt idx="854">
                  <c:v>25992</c:v>
                </c:pt>
                <c:pt idx="855">
                  <c:v>26023</c:v>
                </c:pt>
                <c:pt idx="856">
                  <c:v>26053</c:v>
                </c:pt>
                <c:pt idx="857">
                  <c:v>26084</c:v>
                </c:pt>
                <c:pt idx="858">
                  <c:v>26114</c:v>
                </c:pt>
                <c:pt idx="859">
                  <c:v>26145</c:v>
                </c:pt>
                <c:pt idx="860">
                  <c:v>26176</c:v>
                </c:pt>
                <c:pt idx="861">
                  <c:v>26206</c:v>
                </c:pt>
                <c:pt idx="862">
                  <c:v>26237</c:v>
                </c:pt>
                <c:pt idx="863">
                  <c:v>26267</c:v>
                </c:pt>
                <c:pt idx="864">
                  <c:v>26298</c:v>
                </c:pt>
                <c:pt idx="865">
                  <c:v>26329</c:v>
                </c:pt>
                <c:pt idx="866">
                  <c:v>26358</c:v>
                </c:pt>
                <c:pt idx="867">
                  <c:v>26389</c:v>
                </c:pt>
                <c:pt idx="868">
                  <c:v>26419</c:v>
                </c:pt>
                <c:pt idx="869">
                  <c:v>26450</c:v>
                </c:pt>
                <c:pt idx="870">
                  <c:v>26480</c:v>
                </c:pt>
                <c:pt idx="871">
                  <c:v>26511</c:v>
                </c:pt>
                <c:pt idx="872">
                  <c:v>26542</c:v>
                </c:pt>
                <c:pt idx="873">
                  <c:v>26572</c:v>
                </c:pt>
                <c:pt idx="874">
                  <c:v>26603</c:v>
                </c:pt>
                <c:pt idx="875">
                  <c:v>26633</c:v>
                </c:pt>
                <c:pt idx="876">
                  <c:v>26664</c:v>
                </c:pt>
                <c:pt idx="877">
                  <c:v>26695</c:v>
                </c:pt>
                <c:pt idx="878">
                  <c:v>26723</c:v>
                </c:pt>
                <c:pt idx="879">
                  <c:v>26754</c:v>
                </c:pt>
                <c:pt idx="880">
                  <c:v>26784</c:v>
                </c:pt>
                <c:pt idx="881">
                  <c:v>26815</c:v>
                </c:pt>
                <c:pt idx="882">
                  <c:v>26845</c:v>
                </c:pt>
                <c:pt idx="883">
                  <c:v>26876</c:v>
                </c:pt>
                <c:pt idx="884">
                  <c:v>26907</c:v>
                </c:pt>
                <c:pt idx="885">
                  <c:v>26937</c:v>
                </c:pt>
                <c:pt idx="886">
                  <c:v>26968</c:v>
                </c:pt>
                <c:pt idx="887">
                  <c:v>26998</c:v>
                </c:pt>
                <c:pt idx="888">
                  <c:v>27029</c:v>
                </c:pt>
                <c:pt idx="889">
                  <c:v>27060</c:v>
                </c:pt>
                <c:pt idx="890">
                  <c:v>27088</c:v>
                </c:pt>
                <c:pt idx="891">
                  <c:v>27119</c:v>
                </c:pt>
                <c:pt idx="892">
                  <c:v>27149</c:v>
                </c:pt>
                <c:pt idx="893">
                  <c:v>27180</c:v>
                </c:pt>
                <c:pt idx="894">
                  <c:v>27210</c:v>
                </c:pt>
                <c:pt idx="895">
                  <c:v>27241</c:v>
                </c:pt>
                <c:pt idx="896">
                  <c:v>27272</c:v>
                </c:pt>
                <c:pt idx="897">
                  <c:v>27302</c:v>
                </c:pt>
                <c:pt idx="898">
                  <c:v>27333</c:v>
                </c:pt>
                <c:pt idx="899">
                  <c:v>27363</c:v>
                </c:pt>
                <c:pt idx="900">
                  <c:v>27394</c:v>
                </c:pt>
                <c:pt idx="901">
                  <c:v>27425</c:v>
                </c:pt>
                <c:pt idx="902">
                  <c:v>27453</c:v>
                </c:pt>
                <c:pt idx="903">
                  <c:v>27484</c:v>
                </c:pt>
                <c:pt idx="904">
                  <c:v>27514</c:v>
                </c:pt>
                <c:pt idx="905">
                  <c:v>27545</c:v>
                </c:pt>
                <c:pt idx="906">
                  <c:v>27575</c:v>
                </c:pt>
                <c:pt idx="907">
                  <c:v>27606</c:v>
                </c:pt>
                <c:pt idx="908">
                  <c:v>27637</c:v>
                </c:pt>
                <c:pt idx="909">
                  <c:v>27667</c:v>
                </c:pt>
                <c:pt idx="910">
                  <c:v>27698</c:v>
                </c:pt>
                <c:pt idx="911">
                  <c:v>27728</c:v>
                </c:pt>
                <c:pt idx="912">
                  <c:v>27759</c:v>
                </c:pt>
                <c:pt idx="913">
                  <c:v>27790</c:v>
                </c:pt>
                <c:pt idx="914">
                  <c:v>27819</c:v>
                </c:pt>
                <c:pt idx="915">
                  <c:v>27850</c:v>
                </c:pt>
                <c:pt idx="916">
                  <c:v>27880</c:v>
                </c:pt>
                <c:pt idx="917">
                  <c:v>27911</c:v>
                </c:pt>
                <c:pt idx="918">
                  <c:v>27941</c:v>
                </c:pt>
                <c:pt idx="919">
                  <c:v>27972</c:v>
                </c:pt>
                <c:pt idx="920">
                  <c:v>28003</c:v>
                </c:pt>
                <c:pt idx="921">
                  <c:v>28033</c:v>
                </c:pt>
                <c:pt idx="922">
                  <c:v>28064</c:v>
                </c:pt>
                <c:pt idx="923">
                  <c:v>28094</c:v>
                </c:pt>
                <c:pt idx="924">
                  <c:v>28125</c:v>
                </c:pt>
                <c:pt idx="925">
                  <c:v>28156</c:v>
                </c:pt>
                <c:pt idx="926">
                  <c:v>28184</c:v>
                </c:pt>
                <c:pt idx="927">
                  <c:v>28215</c:v>
                </c:pt>
                <c:pt idx="928">
                  <c:v>28245</c:v>
                </c:pt>
                <c:pt idx="929">
                  <c:v>28276</c:v>
                </c:pt>
                <c:pt idx="930">
                  <c:v>28306</c:v>
                </c:pt>
                <c:pt idx="931">
                  <c:v>28337</c:v>
                </c:pt>
                <c:pt idx="932">
                  <c:v>28368</c:v>
                </c:pt>
                <c:pt idx="933">
                  <c:v>28398</c:v>
                </c:pt>
                <c:pt idx="934">
                  <c:v>28429</c:v>
                </c:pt>
                <c:pt idx="935">
                  <c:v>28459</c:v>
                </c:pt>
                <c:pt idx="936">
                  <c:v>28490</c:v>
                </c:pt>
                <c:pt idx="937">
                  <c:v>28521</c:v>
                </c:pt>
                <c:pt idx="938">
                  <c:v>28549</c:v>
                </c:pt>
                <c:pt idx="939">
                  <c:v>28580</c:v>
                </c:pt>
                <c:pt idx="940">
                  <c:v>28610</c:v>
                </c:pt>
                <c:pt idx="941">
                  <c:v>28641</c:v>
                </c:pt>
                <c:pt idx="942">
                  <c:v>28671</c:v>
                </c:pt>
                <c:pt idx="943">
                  <c:v>28702</c:v>
                </c:pt>
                <c:pt idx="944">
                  <c:v>28733</c:v>
                </c:pt>
                <c:pt idx="945">
                  <c:v>28763</c:v>
                </c:pt>
                <c:pt idx="946">
                  <c:v>28794</c:v>
                </c:pt>
                <c:pt idx="947">
                  <c:v>28824</c:v>
                </c:pt>
                <c:pt idx="948">
                  <c:v>28855</c:v>
                </c:pt>
                <c:pt idx="949">
                  <c:v>28886</c:v>
                </c:pt>
                <c:pt idx="950">
                  <c:v>28914</c:v>
                </c:pt>
                <c:pt idx="951">
                  <c:v>28945</c:v>
                </c:pt>
                <c:pt idx="952">
                  <c:v>28975</c:v>
                </c:pt>
                <c:pt idx="953">
                  <c:v>29006</c:v>
                </c:pt>
                <c:pt idx="954">
                  <c:v>29036</c:v>
                </c:pt>
                <c:pt idx="955">
                  <c:v>29067</c:v>
                </c:pt>
                <c:pt idx="956">
                  <c:v>29098</c:v>
                </c:pt>
                <c:pt idx="957">
                  <c:v>29128</c:v>
                </c:pt>
                <c:pt idx="958">
                  <c:v>29159</c:v>
                </c:pt>
                <c:pt idx="959">
                  <c:v>29189</c:v>
                </c:pt>
                <c:pt idx="960">
                  <c:v>29220</c:v>
                </c:pt>
                <c:pt idx="961">
                  <c:v>29251</c:v>
                </c:pt>
                <c:pt idx="962">
                  <c:v>29280</c:v>
                </c:pt>
                <c:pt idx="963">
                  <c:v>29311</c:v>
                </c:pt>
                <c:pt idx="964">
                  <c:v>29341</c:v>
                </c:pt>
                <c:pt idx="965">
                  <c:v>29372</c:v>
                </c:pt>
                <c:pt idx="966">
                  <c:v>29402</c:v>
                </c:pt>
                <c:pt idx="967">
                  <c:v>29433</c:v>
                </c:pt>
                <c:pt idx="968">
                  <c:v>29464</c:v>
                </c:pt>
                <c:pt idx="969">
                  <c:v>29494</c:v>
                </c:pt>
                <c:pt idx="970">
                  <c:v>29525</c:v>
                </c:pt>
                <c:pt idx="971">
                  <c:v>29555</c:v>
                </c:pt>
                <c:pt idx="972">
                  <c:v>29586</c:v>
                </c:pt>
                <c:pt idx="973">
                  <c:v>29617</c:v>
                </c:pt>
                <c:pt idx="974">
                  <c:v>29645</c:v>
                </c:pt>
                <c:pt idx="975">
                  <c:v>29676</c:v>
                </c:pt>
                <c:pt idx="976">
                  <c:v>29706</c:v>
                </c:pt>
                <c:pt idx="977">
                  <c:v>29737</c:v>
                </c:pt>
                <c:pt idx="978">
                  <c:v>29767</c:v>
                </c:pt>
                <c:pt idx="979">
                  <c:v>29798</c:v>
                </c:pt>
                <c:pt idx="980">
                  <c:v>29829</c:v>
                </c:pt>
                <c:pt idx="981">
                  <c:v>29859</c:v>
                </c:pt>
                <c:pt idx="982">
                  <c:v>29890</c:v>
                </c:pt>
                <c:pt idx="983">
                  <c:v>29920</c:v>
                </c:pt>
                <c:pt idx="984">
                  <c:v>29951</c:v>
                </c:pt>
                <c:pt idx="985">
                  <c:v>29982</c:v>
                </c:pt>
                <c:pt idx="986">
                  <c:v>30010</c:v>
                </c:pt>
                <c:pt idx="987">
                  <c:v>30041</c:v>
                </c:pt>
                <c:pt idx="988">
                  <c:v>30071</c:v>
                </c:pt>
                <c:pt idx="989">
                  <c:v>30102</c:v>
                </c:pt>
                <c:pt idx="990">
                  <c:v>30132</c:v>
                </c:pt>
                <c:pt idx="991">
                  <c:v>30163</c:v>
                </c:pt>
                <c:pt idx="992">
                  <c:v>30194</c:v>
                </c:pt>
                <c:pt idx="993">
                  <c:v>30224</c:v>
                </c:pt>
                <c:pt idx="994">
                  <c:v>30255</c:v>
                </c:pt>
                <c:pt idx="995">
                  <c:v>30285</c:v>
                </c:pt>
                <c:pt idx="996">
                  <c:v>30316</c:v>
                </c:pt>
                <c:pt idx="997">
                  <c:v>30347</c:v>
                </c:pt>
                <c:pt idx="998">
                  <c:v>30375</c:v>
                </c:pt>
                <c:pt idx="999">
                  <c:v>30406</c:v>
                </c:pt>
                <c:pt idx="1000">
                  <c:v>30436</c:v>
                </c:pt>
                <c:pt idx="1001">
                  <c:v>30467</c:v>
                </c:pt>
                <c:pt idx="1002">
                  <c:v>30497</c:v>
                </c:pt>
                <c:pt idx="1003">
                  <c:v>30528</c:v>
                </c:pt>
                <c:pt idx="1004">
                  <c:v>30559</c:v>
                </c:pt>
                <c:pt idx="1005">
                  <c:v>30589</c:v>
                </c:pt>
                <c:pt idx="1006">
                  <c:v>30620</c:v>
                </c:pt>
                <c:pt idx="1007">
                  <c:v>30650</c:v>
                </c:pt>
                <c:pt idx="1008">
                  <c:v>30681</c:v>
                </c:pt>
                <c:pt idx="1009">
                  <c:v>30712</c:v>
                </c:pt>
                <c:pt idx="1010">
                  <c:v>30741</c:v>
                </c:pt>
                <c:pt idx="1011">
                  <c:v>30772</c:v>
                </c:pt>
                <c:pt idx="1012">
                  <c:v>30802</c:v>
                </c:pt>
                <c:pt idx="1013">
                  <c:v>30833</c:v>
                </c:pt>
                <c:pt idx="1014">
                  <c:v>30863</c:v>
                </c:pt>
                <c:pt idx="1015">
                  <c:v>30894</c:v>
                </c:pt>
                <c:pt idx="1016">
                  <c:v>30925</c:v>
                </c:pt>
                <c:pt idx="1017">
                  <c:v>30955</c:v>
                </c:pt>
                <c:pt idx="1018">
                  <c:v>30986</c:v>
                </c:pt>
                <c:pt idx="1019">
                  <c:v>31016</c:v>
                </c:pt>
                <c:pt idx="1020">
                  <c:v>31047</c:v>
                </c:pt>
                <c:pt idx="1021">
                  <c:v>31078</c:v>
                </c:pt>
                <c:pt idx="1022">
                  <c:v>31106</c:v>
                </c:pt>
                <c:pt idx="1023">
                  <c:v>31137</c:v>
                </c:pt>
                <c:pt idx="1024">
                  <c:v>31167</c:v>
                </c:pt>
                <c:pt idx="1025">
                  <c:v>31198</c:v>
                </c:pt>
                <c:pt idx="1026">
                  <c:v>31228</c:v>
                </c:pt>
                <c:pt idx="1027">
                  <c:v>31259</c:v>
                </c:pt>
                <c:pt idx="1028">
                  <c:v>31290</c:v>
                </c:pt>
                <c:pt idx="1029">
                  <c:v>31320</c:v>
                </c:pt>
                <c:pt idx="1030">
                  <c:v>31351</c:v>
                </c:pt>
                <c:pt idx="1031">
                  <c:v>31381</c:v>
                </c:pt>
                <c:pt idx="1032">
                  <c:v>31412</c:v>
                </c:pt>
                <c:pt idx="1033">
                  <c:v>31443</c:v>
                </c:pt>
                <c:pt idx="1034">
                  <c:v>31471</c:v>
                </c:pt>
                <c:pt idx="1035">
                  <c:v>31502</c:v>
                </c:pt>
                <c:pt idx="1036">
                  <c:v>31532</c:v>
                </c:pt>
                <c:pt idx="1037">
                  <c:v>31563</c:v>
                </c:pt>
                <c:pt idx="1038">
                  <c:v>31593</c:v>
                </c:pt>
                <c:pt idx="1039">
                  <c:v>31624</c:v>
                </c:pt>
                <c:pt idx="1040">
                  <c:v>31655</c:v>
                </c:pt>
                <c:pt idx="1041">
                  <c:v>31685</c:v>
                </c:pt>
                <c:pt idx="1042">
                  <c:v>31716</c:v>
                </c:pt>
                <c:pt idx="1043">
                  <c:v>31746</c:v>
                </c:pt>
                <c:pt idx="1044">
                  <c:v>31777</c:v>
                </c:pt>
                <c:pt idx="1045">
                  <c:v>31808</c:v>
                </c:pt>
                <c:pt idx="1046">
                  <c:v>31836</c:v>
                </c:pt>
                <c:pt idx="1047">
                  <c:v>31867</c:v>
                </c:pt>
                <c:pt idx="1048">
                  <c:v>31897</c:v>
                </c:pt>
                <c:pt idx="1049">
                  <c:v>31928</c:v>
                </c:pt>
                <c:pt idx="1050">
                  <c:v>31958</c:v>
                </c:pt>
                <c:pt idx="1051">
                  <c:v>31989</c:v>
                </c:pt>
                <c:pt idx="1052">
                  <c:v>32020</c:v>
                </c:pt>
                <c:pt idx="1053">
                  <c:v>32050</c:v>
                </c:pt>
                <c:pt idx="1054">
                  <c:v>32081</c:v>
                </c:pt>
                <c:pt idx="1055">
                  <c:v>32111</c:v>
                </c:pt>
                <c:pt idx="1056">
                  <c:v>32142</c:v>
                </c:pt>
                <c:pt idx="1057">
                  <c:v>32173</c:v>
                </c:pt>
                <c:pt idx="1058">
                  <c:v>32202</c:v>
                </c:pt>
                <c:pt idx="1059">
                  <c:v>32233</c:v>
                </c:pt>
                <c:pt idx="1060">
                  <c:v>32263</c:v>
                </c:pt>
                <c:pt idx="1061">
                  <c:v>32294</c:v>
                </c:pt>
                <c:pt idx="1062">
                  <c:v>32324</c:v>
                </c:pt>
                <c:pt idx="1063">
                  <c:v>32355</c:v>
                </c:pt>
                <c:pt idx="1064">
                  <c:v>32386</c:v>
                </c:pt>
                <c:pt idx="1065">
                  <c:v>32416</c:v>
                </c:pt>
                <c:pt idx="1066">
                  <c:v>32447</c:v>
                </c:pt>
                <c:pt idx="1067">
                  <c:v>32477</c:v>
                </c:pt>
                <c:pt idx="1068">
                  <c:v>32508</c:v>
                </c:pt>
                <c:pt idx="1069">
                  <c:v>32539</c:v>
                </c:pt>
                <c:pt idx="1070">
                  <c:v>32567</c:v>
                </c:pt>
                <c:pt idx="1071">
                  <c:v>32598</c:v>
                </c:pt>
                <c:pt idx="1072">
                  <c:v>32628</c:v>
                </c:pt>
                <c:pt idx="1073">
                  <c:v>32659</c:v>
                </c:pt>
                <c:pt idx="1074">
                  <c:v>32689</c:v>
                </c:pt>
                <c:pt idx="1075">
                  <c:v>32720</c:v>
                </c:pt>
                <c:pt idx="1076">
                  <c:v>32751</c:v>
                </c:pt>
                <c:pt idx="1077">
                  <c:v>32781</c:v>
                </c:pt>
                <c:pt idx="1078">
                  <c:v>32812</c:v>
                </c:pt>
                <c:pt idx="1079">
                  <c:v>32842</c:v>
                </c:pt>
                <c:pt idx="1080">
                  <c:v>32873</c:v>
                </c:pt>
                <c:pt idx="1081">
                  <c:v>32904</c:v>
                </c:pt>
                <c:pt idx="1082">
                  <c:v>32932</c:v>
                </c:pt>
                <c:pt idx="1083">
                  <c:v>32963</c:v>
                </c:pt>
                <c:pt idx="1084">
                  <c:v>32993</c:v>
                </c:pt>
                <c:pt idx="1085">
                  <c:v>33024</c:v>
                </c:pt>
                <c:pt idx="1086">
                  <c:v>33054</c:v>
                </c:pt>
                <c:pt idx="1087">
                  <c:v>33085</c:v>
                </c:pt>
                <c:pt idx="1088">
                  <c:v>33116</c:v>
                </c:pt>
                <c:pt idx="1089">
                  <c:v>33146</c:v>
                </c:pt>
                <c:pt idx="1090">
                  <c:v>33177</c:v>
                </c:pt>
                <c:pt idx="1091">
                  <c:v>33207</c:v>
                </c:pt>
                <c:pt idx="1092">
                  <c:v>33238</c:v>
                </c:pt>
                <c:pt idx="1093">
                  <c:v>33269</c:v>
                </c:pt>
                <c:pt idx="1094">
                  <c:v>33297</c:v>
                </c:pt>
                <c:pt idx="1095">
                  <c:v>33328</c:v>
                </c:pt>
                <c:pt idx="1096">
                  <c:v>33358</c:v>
                </c:pt>
                <c:pt idx="1097">
                  <c:v>33389</c:v>
                </c:pt>
                <c:pt idx="1098">
                  <c:v>33419</c:v>
                </c:pt>
                <c:pt idx="1099">
                  <c:v>33450</c:v>
                </c:pt>
                <c:pt idx="1100">
                  <c:v>33481</c:v>
                </c:pt>
                <c:pt idx="1101">
                  <c:v>33511</c:v>
                </c:pt>
                <c:pt idx="1102">
                  <c:v>33542</c:v>
                </c:pt>
                <c:pt idx="1103">
                  <c:v>33572</c:v>
                </c:pt>
                <c:pt idx="1104">
                  <c:v>33603</c:v>
                </c:pt>
                <c:pt idx="1105">
                  <c:v>33634</c:v>
                </c:pt>
                <c:pt idx="1106">
                  <c:v>33663</c:v>
                </c:pt>
                <c:pt idx="1107">
                  <c:v>33694</c:v>
                </c:pt>
                <c:pt idx="1108">
                  <c:v>33724</c:v>
                </c:pt>
                <c:pt idx="1109">
                  <c:v>33755</c:v>
                </c:pt>
                <c:pt idx="1110">
                  <c:v>33785</c:v>
                </c:pt>
                <c:pt idx="1111">
                  <c:v>33816</c:v>
                </c:pt>
                <c:pt idx="1112">
                  <c:v>33847</c:v>
                </c:pt>
                <c:pt idx="1113">
                  <c:v>33877</c:v>
                </c:pt>
                <c:pt idx="1114">
                  <c:v>33908</c:v>
                </c:pt>
                <c:pt idx="1115">
                  <c:v>33938</c:v>
                </c:pt>
                <c:pt idx="1116">
                  <c:v>33969</c:v>
                </c:pt>
                <c:pt idx="1117">
                  <c:v>34000</c:v>
                </c:pt>
                <c:pt idx="1118">
                  <c:v>34028</c:v>
                </c:pt>
                <c:pt idx="1119">
                  <c:v>34059</c:v>
                </c:pt>
                <c:pt idx="1120">
                  <c:v>34089</c:v>
                </c:pt>
                <c:pt idx="1121">
                  <c:v>34120</c:v>
                </c:pt>
                <c:pt idx="1122">
                  <c:v>34150</c:v>
                </c:pt>
                <c:pt idx="1123">
                  <c:v>34181</c:v>
                </c:pt>
                <c:pt idx="1124">
                  <c:v>34212</c:v>
                </c:pt>
                <c:pt idx="1125">
                  <c:v>34242</c:v>
                </c:pt>
                <c:pt idx="1126">
                  <c:v>34273</c:v>
                </c:pt>
                <c:pt idx="1127">
                  <c:v>34303</c:v>
                </c:pt>
                <c:pt idx="1128">
                  <c:v>34334</c:v>
                </c:pt>
                <c:pt idx="1129">
                  <c:v>34365</c:v>
                </c:pt>
                <c:pt idx="1130">
                  <c:v>34393</c:v>
                </c:pt>
                <c:pt idx="1131">
                  <c:v>34424</c:v>
                </c:pt>
                <c:pt idx="1132">
                  <c:v>34454</c:v>
                </c:pt>
                <c:pt idx="1133">
                  <c:v>34485</c:v>
                </c:pt>
                <c:pt idx="1134">
                  <c:v>34515</c:v>
                </c:pt>
                <c:pt idx="1135">
                  <c:v>34546</c:v>
                </c:pt>
                <c:pt idx="1136">
                  <c:v>34577</c:v>
                </c:pt>
                <c:pt idx="1137">
                  <c:v>34607</c:v>
                </c:pt>
                <c:pt idx="1138">
                  <c:v>34638</c:v>
                </c:pt>
                <c:pt idx="1139">
                  <c:v>34668</c:v>
                </c:pt>
                <c:pt idx="1140">
                  <c:v>34699</c:v>
                </c:pt>
                <c:pt idx="1141">
                  <c:v>34730</c:v>
                </c:pt>
                <c:pt idx="1142">
                  <c:v>34758</c:v>
                </c:pt>
                <c:pt idx="1143">
                  <c:v>34789</c:v>
                </c:pt>
                <c:pt idx="1144">
                  <c:v>34819</c:v>
                </c:pt>
                <c:pt idx="1145">
                  <c:v>34850</c:v>
                </c:pt>
                <c:pt idx="1146">
                  <c:v>34880</c:v>
                </c:pt>
                <c:pt idx="1147">
                  <c:v>34911</c:v>
                </c:pt>
                <c:pt idx="1148">
                  <c:v>34942</c:v>
                </c:pt>
                <c:pt idx="1149">
                  <c:v>34972</c:v>
                </c:pt>
                <c:pt idx="1150">
                  <c:v>35003</c:v>
                </c:pt>
                <c:pt idx="1151">
                  <c:v>35033</c:v>
                </c:pt>
                <c:pt idx="1152">
                  <c:v>35064</c:v>
                </c:pt>
                <c:pt idx="1153">
                  <c:v>35095</c:v>
                </c:pt>
                <c:pt idx="1154">
                  <c:v>35124</c:v>
                </c:pt>
                <c:pt idx="1155">
                  <c:v>35155</c:v>
                </c:pt>
                <c:pt idx="1156">
                  <c:v>35185</c:v>
                </c:pt>
                <c:pt idx="1157">
                  <c:v>35216</c:v>
                </c:pt>
                <c:pt idx="1158">
                  <c:v>35246</c:v>
                </c:pt>
                <c:pt idx="1159">
                  <c:v>35277</c:v>
                </c:pt>
                <c:pt idx="1160">
                  <c:v>35308</c:v>
                </c:pt>
                <c:pt idx="1161">
                  <c:v>35338</c:v>
                </c:pt>
                <c:pt idx="1162">
                  <c:v>35369</c:v>
                </c:pt>
                <c:pt idx="1163">
                  <c:v>35399</c:v>
                </c:pt>
                <c:pt idx="1164">
                  <c:v>35430</c:v>
                </c:pt>
                <c:pt idx="1165">
                  <c:v>35461</c:v>
                </c:pt>
                <c:pt idx="1166">
                  <c:v>35489</c:v>
                </c:pt>
                <c:pt idx="1167">
                  <c:v>35520</c:v>
                </c:pt>
                <c:pt idx="1168">
                  <c:v>35550</c:v>
                </c:pt>
                <c:pt idx="1169">
                  <c:v>35581</c:v>
                </c:pt>
                <c:pt idx="1170">
                  <c:v>35611</c:v>
                </c:pt>
                <c:pt idx="1171">
                  <c:v>35642</c:v>
                </c:pt>
                <c:pt idx="1172">
                  <c:v>35673</c:v>
                </c:pt>
                <c:pt idx="1173">
                  <c:v>35703</c:v>
                </c:pt>
                <c:pt idx="1174">
                  <c:v>35734</c:v>
                </c:pt>
                <c:pt idx="1175">
                  <c:v>35764</c:v>
                </c:pt>
                <c:pt idx="1176">
                  <c:v>35795</c:v>
                </c:pt>
                <c:pt idx="1177">
                  <c:v>35826</c:v>
                </c:pt>
                <c:pt idx="1178">
                  <c:v>35854</c:v>
                </c:pt>
                <c:pt idx="1179">
                  <c:v>35885</c:v>
                </c:pt>
                <c:pt idx="1180">
                  <c:v>35915</c:v>
                </c:pt>
                <c:pt idx="1181">
                  <c:v>35946</c:v>
                </c:pt>
                <c:pt idx="1182">
                  <c:v>35976</c:v>
                </c:pt>
                <c:pt idx="1183">
                  <c:v>36007</c:v>
                </c:pt>
                <c:pt idx="1184">
                  <c:v>36038</c:v>
                </c:pt>
                <c:pt idx="1185">
                  <c:v>36068</c:v>
                </c:pt>
                <c:pt idx="1186">
                  <c:v>36099</c:v>
                </c:pt>
                <c:pt idx="1187">
                  <c:v>36129</c:v>
                </c:pt>
                <c:pt idx="1188">
                  <c:v>36160</c:v>
                </c:pt>
                <c:pt idx="1189">
                  <c:v>36191</c:v>
                </c:pt>
                <c:pt idx="1190">
                  <c:v>36219</c:v>
                </c:pt>
                <c:pt idx="1191">
                  <c:v>36250</c:v>
                </c:pt>
                <c:pt idx="1192">
                  <c:v>36280</c:v>
                </c:pt>
                <c:pt idx="1193">
                  <c:v>36311</c:v>
                </c:pt>
                <c:pt idx="1194">
                  <c:v>36341</c:v>
                </c:pt>
                <c:pt idx="1195">
                  <c:v>36372</c:v>
                </c:pt>
                <c:pt idx="1196">
                  <c:v>36403</c:v>
                </c:pt>
                <c:pt idx="1197">
                  <c:v>36433</c:v>
                </c:pt>
                <c:pt idx="1198">
                  <c:v>36464</c:v>
                </c:pt>
                <c:pt idx="1199">
                  <c:v>36494</c:v>
                </c:pt>
                <c:pt idx="1200">
                  <c:v>36525</c:v>
                </c:pt>
                <c:pt idx="1201">
                  <c:v>36556</c:v>
                </c:pt>
                <c:pt idx="1202">
                  <c:v>36585</c:v>
                </c:pt>
                <c:pt idx="1203">
                  <c:v>36616</c:v>
                </c:pt>
                <c:pt idx="1204">
                  <c:v>36646</c:v>
                </c:pt>
                <c:pt idx="1205">
                  <c:v>36677</c:v>
                </c:pt>
                <c:pt idx="1206">
                  <c:v>36707</c:v>
                </c:pt>
                <c:pt idx="1207">
                  <c:v>36738</c:v>
                </c:pt>
                <c:pt idx="1208">
                  <c:v>36769</c:v>
                </c:pt>
                <c:pt idx="1209">
                  <c:v>36799</c:v>
                </c:pt>
                <c:pt idx="1210">
                  <c:v>36830</c:v>
                </c:pt>
                <c:pt idx="1211">
                  <c:v>36860</c:v>
                </c:pt>
                <c:pt idx="1212">
                  <c:v>36891</c:v>
                </c:pt>
                <c:pt idx="1213">
                  <c:v>36922</c:v>
                </c:pt>
                <c:pt idx="1214">
                  <c:v>36950</c:v>
                </c:pt>
                <c:pt idx="1215">
                  <c:v>36981</c:v>
                </c:pt>
                <c:pt idx="1216">
                  <c:v>37011</c:v>
                </c:pt>
                <c:pt idx="1217">
                  <c:v>37042</c:v>
                </c:pt>
                <c:pt idx="1218">
                  <c:v>37072</c:v>
                </c:pt>
                <c:pt idx="1219">
                  <c:v>37103</c:v>
                </c:pt>
                <c:pt idx="1220">
                  <c:v>37134</c:v>
                </c:pt>
                <c:pt idx="1221">
                  <c:v>37164</c:v>
                </c:pt>
                <c:pt idx="1222">
                  <c:v>37195</c:v>
                </c:pt>
                <c:pt idx="1223">
                  <c:v>37225</c:v>
                </c:pt>
                <c:pt idx="1224">
                  <c:v>37256</c:v>
                </c:pt>
                <c:pt idx="1225">
                  <c:v>37287</c:v>
                </c:pt>
                <c:pt idx="1226">
                  <c:v>37315</c:v>
                </c:pt>
                <c:pt idx="1227">
                  <c:v>37346</c:v>
                </c:pt>
                <c:pt idx="1228">
                  <c:v>37376</c:v>
                </c:pt>
                <c:pt idx="1229">
                  <c:v>37407</c:v>
                </c:pt>
                <c:pt idx="1230">
                  <c:v>37437</c:v>
                </c:pt>
                <c:pt idx="1231">
                  <c:v>37468</c:v>
                </c:pt>
                <c:pt idx="1232">
                  <c:v>37499</c:v>
                </c:pt>
                <c:pt idx="1233">
                  <c:v>37529</c:v>
                </c:pt>
                <c:pt idx="1234">
                  <c:v>37560</c:v>
                </c:pt>
                <c:pt idx="1235">
                  <c:v>37590</c:v>
                </c:pt>
                <c:pt idx="1236">
                  <c:v>37621</c:v>
                </c:pt>
                <c:pt idx="1237">
                  <c:v>37652</c:v>
                </c:pt>
                <c:pt idx="1238">
                  <c:v>37680</c:v>
                </c:pt>
                <c:pt idx="1239">
                  <c:v>37711</c:v>
                </c:pt>
                <c:pt idx="1240">
                  <c:v>37741</c:v>
                </c:pt>
                <c:pt idx="1241">
                  <c:v>37772</c:v>
                </c:pt>
                <c:pt idx="1242">
                  <c:v>37802</c:v>
                </c:pt>
                <c:pt idx="1243">
                  <c:v>37833</c:v>
                </c:pt>
                <c:pt idx="1244">
                  <c:v>37864</c:v>
                </c:pt>
                <c:pt idx="1245">
                  <c:v>37894</c:v>
                </c:pt>
                <c:pt idx="1246">
                  <c:v>37925</c:v>
                </c:pt>
                <c:pt idx="1247">
                  <c:v>37955</c:v>
                </c:pt>
                <c:pt idx="1248">
                  <c:v>37986</c:v>
                </c:pt>
                <c:pt idx="1249">
                  <c:v>38017</c:v>
                </c:pt>
                <c:pt idx="1250">
                  <c:v>38046</c:v>
                </c:pt>
                <c:pt idx="1251">
                  <c:v>38077</c:v>
                </c:pt>
                <c:pt idx="1252">
                  <c:v>38107</c:v>
                </c:pt>
                <c:pt idx="1253">
                  <c:v>38138</c:v>
                </c:pt>
                <c:pt idx="1254">
                  <c:v>38168</c:v>
                </c:pt>
                <c:pt idx="1255">
                  <c:v>38199</c:v>
                </c:pt>
                <c:pt idx="1256">
                  <c:v>38230</c:v>
                </c:pt>
                <c:pt idx="1257">
                  <c:v>38260</c:v>
                </c:pt>
                <c:pt idx="1258">
                  <c:v>38291</c:v>
                </c:pt>
                <c:pt idx="1259">
                  <c:v>38321</c:v>
                </c:pt>
                <c:pt idx="1260">
                  <c:v>38352</c:v>
                </c:pt>
                <c:pt idx="1261">
                  <c:v>38383</c:v>
                </c:pt>
                <c:pt idx="1262">
                  <c:v>38411</c:v>
                </c:pt>
                <c:pt idx="1263">
                  <c:v>38442</c:v>
                </c:pt>
                <c:pt idx="1264">
                  <c:v>38472</c:v>
                </c:pt>
                <c:pt idx="1265">
                  <c:v>38503</c:v>
                </c:pt>
                <c:pt idx="1266">
                  <c:v>38533</c:v>
                </c:pt>
                <c:pt idx="1267">
                  <c:v>38564</c:v>
                </c:pt>
                <c:pt idx="1268">
                  <c:v>38595</c:v>
                </c:pt>
                <c:pt idx="1269">
                  <c:v>38625</c:v>
                </c:pt>
                <c:pt idx="1270">
                  <c:v>38656</c:v>
                </c:pt>
                <c:pt idx="1271">
                  <c:v>38686</c:v>
                </c:pt>
                <c:pt idx="1272">
                  <c:v>38717</c:v>
                </c:pt>
                <c:pt idx="1273">
                  <c:v>38748</c:v>
                </c:pt>
                <c:pt idx="1274">
                  <c:v>38776</c:v>
                </c:pt>
                <c:pt idx="1275">
                  <c:v>38807</c:v>
                </c:pt>
                <c:pt idx="1276">
                  <c:v>38837</c:v>
                </c:pt>
                <c:pt idx="1277">
                  <c:v>38868</c:v>
                </c:pt>
                <c:pt idx="1278">
                  <c:v>38898</c:v>
                </c:pt>
                <c:pt idx="1279">
                  <c:v>38929</c:v>
                </c:pt>
                <c:pt idx="1280">
                  <c:v>38960</c:v>
                </c:pt>
                <c:pt idx="1281">
                  <c:v>38990</c:v>
                </c:pt>
                <c:pt idx="1282">
                  <c:v>39021</c:v>
                </c:pt>
                <c:pt idx="1283">
                  <c:v>39051</c:v>
                </c:pt>
                <c:pt idx="1284">
                  <c:v>39082</c:v>
                </c:pt>
                <c:pt idx="1285">
                  <c:v>39113</c:v>
                </c:pt>
                <c:pt idx="1286">
                  <c:v>39141</c:v>
                </c:pt>
                <c:pt idx="1287">
                  <c:v>39172</c:v>
                </c:pt>
                <c:pt idx="1288">
                  <c:v>39202</c:v>
                </c:pt>
                <c:pt idx="1289">
                  <c:v>39233</c:v>
                </c:pt>
                <c:pt idx="1290">
                  <c:v>39263</c:v>
                </c:pt>
                <c:pt idx="1291">
                  <c:v>39294</c:v>
                </c:pt>
                <c:pt idx="1292">
                  <c:v>39325</c:v>
                </c:pt>
                <c:pt idx="1293">
                  <c:v>39355</c:v>
                </c:pt>
                <c:pt idx="1294">
                  <c:v>39386</c:v>
                </c:pt>
                <c:pt idx="1295">
                  <c:v>39416</c:v>
                </c:pt>
                <c:pt idx="1296">
                  <c:v>39447</c:v>
                </c:pt>
                <c:pt idx="1297">
                  <c:v>39478</c:v>
                </c:pt>
                <c:pt idx="1298">
                  <c:v>39507</c:v>
                </c:pt>
                <c:pt idx="1299">
                  <c:v>39538</c:v>
                </c:pt>
                <c:pt idx="1300">
                  <c:v>39568</c:v>
                </c:pt>
                <c:pt idx="1301">
                  <c:v>39599</c:v>
                </c:pt>
                <c:pt idx="1302">
                  <c:v>39629</c:v>
                </c:pt>
                <c:pt idx="1303">
                  <c:v>39660</c:v>
                </c:pt>
                <c:pt idx="1304">
                  <c:v>39691</c:v>
                </c:pt>
                <c:pt idx="1305">
                  <c:v>39721</c:v>
                </c:pt>
                <c:pt idx="1306">
                  <c:v>39752</c:v>
                </c:pt>
                <c:pt idx="1307">
                  <c:v>39782</c:v>
                </c:pt>
                <c:pt idx="1308">
                  <c:v>39813</c:v>
                </c:pt>
                <c:pt idx="1309">
                  <c:v>39844</c:v>
                </c:pt>
                <c:pt idx="1310">
                  <c:v>39872</c:v>
                </c:pt>
                <c:pt idx="1311">
                  <c:v>39903</c:v>
                </c:pt>
                <c:pt idx="1312">
                  <c:v>39933</c:v>
                </c:pt>
                <c:pt idx="1313">
                  <c:v>39964</c:v>
                </c:pt>
                <c:pt idx="1314">
                  <c:v>39994</c:v>
                </c:pt>
                <c:pt idx="1315">
                  <c:v>40025</c:v>
                </c:pt>
                <c:pt idx="1316">
                  <c:v>40056</c:v>
                </c:pt>
                <c:pt idx="1317">
                  <c:v>40086</c:v>
                </c:pt>
                <c:pt idx="1318">
                  <c:v>40117</c:v>
                </c:pt>
                <c:pt idx="1319">
                  <c:v>40147</c:v>
                </c:pt>
                <c:pt idx="1320">
                  <c:v>40178</c:v>
                </c:pt>
                <c:pt idx="1321">
                  <c:v>40209</c:v>
                </c:pt>
                <c:pt idx="1322">
                  <c:v>40237</c:v>
                </c:pt>
                <c:pt idx="1323">
                  <c:v>40268</c:v>
                </c:pt>
                <c:pt idx="1324">
                  <c:v>40298</c:v>
                </c:pt>
                <c:pt idx="1325">
                  <c:v>40329</c:v>
                </c:pt>
                <c:pt idx="1326">
                  <c:v>40359</c:v>
                </c:pt>
                <c:pt idx="1327">
                  <c:v>40390</c:v>
                </c:pt>
                <c:pt idx="1328">
                  <c:v>40421</c:v>
                </c:pt>
                <c:pt idx="1329">
                  <c:v>40451</c:v>
                </c:pt>
                <c:pt idx="1330">
                  <c:v>40482</c:v>
                </c:pt>
                <c:pt idx="1331">
                  <c:v>40512</c:v>
                </c:pt>
                <c:pt idx="1332">
                  <c:v>40543</c:v>
                </c:pt>
                <c:pt idx="1333">
                  <c:v>40574</c:v>
                </c:pt>
                <c:pt idx="1334">
                  <c:v>40602</c:v>
                </c:pt>
                <c:pt idx="1335">
                  <c:v>40633</c:v>
                </c:pt>
                <c:pt idx="1336">
                  <c:v>40663</c:v>
                </c:pt>
                <c:pt idx="1337">
                  <c:v>40694</c:v>
                </c:pt>
                <c:pt idx="1338">
                  <c:v>40724</c:v>
                </c:pt>
                <c:pt idx="1339">
                  <c:v>40755</c:v>
                </c:pt>
                <c:pt idx="1340">
                  <c:v>40786</c:v>
                </c:pt>
                <c:pt idx="1341">
                  <c:v>40816</c:v>
                </c:pt>
                <c:pt idx="1342">
                  <c:v>40847</c:v>
                </c:pt>
                <c:pt idx="1343">
                  <c:v>40877</c:v>
                </c:pt>
                <c:pt idx="1344">
                  <c:v>40908</c:v>
                </c:pt>
                <c:pt idx="1345">
                  <c:v>40939</c:v>
                </c:pt>
                <c:pt idx="1346">
                  <c:v>40968</c:v>
                </c:pt>
                <c:pt idx="1347">
                  <c:v>40999</c:v>
                </c:pt>
                <c:pt idx="1348">
                  <c:v>41029</c:v>
                </c:pt>
                <c:pt idx="1349">
                  <c:v>41060</c:v>
                </c:pt>
                <c:pt idx="1350">
                  <c:v>41090</c:v>
                </c:pt>
                <c:pt idx="1351">
                  <c:v>41121</c:v>
                </c:pt>
                <c:pt idx="1352">
                  <c:v>41152</c:v>
                </c:pt>
                <c:pt idx="1353">
                  <c:v>41182</c:v>
                </c:pt>
                <c:pt idx="1354">
                  <c:v>41213</c:v>
                </c:pt>
                <c:pt idx="1355">
                  <c:v>41243</c:v>
                </c:pt>
                <c:pt idx="1356">
                  <c:v>41274</c:v>
                </c:pt>
                <c:pt idx="1357">
                  <c:v>41305</c:v>
                </c:pt>
                <c:pt idx="1358">
                  <c:v>41333</c:v>
                </c:pt>
                <c:pt idx="1359">
                  <c:v>41364</c:v>
                </c:pt>
                <c:pt idx="1360">
                  <c:v>41394</c:v>
                </c:pt>
                <c:pt idx="1361">
                  <c:v>41425</c:v>
                </c:pt>
                <c:pt idx="1362">
                  <c:v>41455</c:v>
                </c:pt>
                <c:pt idx="1363">
                  <c:v>41486</c:v>
                </c:pt>
                <c:pt idx="1364">
                  <c:v>41517</c:v>
                </c:pt>
                <c:pt idx="1365">
                  <c:v>41547</c:v>
                </c:pt>
                <c:pt idx="1366">
                  <c:v>41578</c:v>
                </c:pt>
                <c:pt idx="1367">
                  <c:v>41608</c:v>
                </c:pt>
                <c:pt idx="1368">
                  <c:v>41639</c:v>
                </c:pt>
                <c:pt idx="1369">
                  <c:v>41670</c:v>
                </c:pt>
                <c:pt idx="1370">
                  <c:v>41698</c:v>
                </c:pt>
                <c:pt idx="1371">
                  <c:v>41729</c:v>
                </c:pt>
                <c:pt idx="1372">
                  <c:v>41759</c:v>
                </c:pt>
                <c:pt idx="1373">
                  <c:v>41790</c:v>
                </c:pt>
                <c:pt idx="1374">
                  <c:v>41820</c:v>
                </c:pt>
                <c:pt idx="1375">
                  <c:v>41851</c:v>
                </c:pt>
                <c:pt idx="1376">
                  <c:v>41882</c:v>
                </c:pt>
                <c:pt idx="1377">
                  <c:v>41912</c:v>
                </c:pt>
                <c:pt idx="1378">
                  <c:v>41943</c:v>
                </c:pt>
                <c:pt idx="1379">
                  <c:v>41973</c:v>
                </c:pt>
                <c:pt idx="1380">
                  <c:v>42004</c:v>
                </c:pt>
                <c:pt idx="1381">
                  <c:v>42035</c:v>
                </c:pt>
                <c:pt idx="1382">
                  <c:v>42063</c:v>
                </c:pt>
                <c:pt idx="1383">
                  <c:v>42094</c:v>
                </c:pt>
                <c:pt idx="1384">
                  <c:v>42124</c:v>
                </c:pt>
                <c:pt idx="1385">
                  <c:v>42155</c:v>
                </c:pt>
                <c:pt idx="1386">
                  <c:v>42185</c:v>
                </c:pt>
                <c:pt idx="1387">
                  <c:v>42216</c:v>
                </c:pt>
                <c:pt idx="1388">
                  <c:v>42247</c:v>
                </c:pt>
                <c:pt idx="1389">
                  <c:v>42277</c:v>
                </c:pt>
                <c:pt idx="1390">
                  <c:v>42308</c:v>
                </c:pt>
                <c:pt idx="1391">
                  <c:v>42338</c:v>
                </c:pt>
                <c:pt idx="1392">
                  <c:v>42369</c:v>
                </c:pt>
                <c:pt idx="1393">
                  <c:v>42400</c:v>
                </c:pt>
                <c:pt idx="1394">
                  <c:v>42429</c:v>
                </c:pt>
                <c:pt idx="1395">
                  <c:v>42460</c:v>
                </c:pt>
                <c:pt idx="1396">
                  <c:v>42490</c:v>
                </c:pt>
                <c:pt idx="1397">
                  <c:v>42521</c:v>
                </c:pt>
                <c:pt idx="1398">
                  <c:v>42551</c:v>
                </c:pt>
                <c:pt idx="1399">
                  <c:v>42582</c:v>
                </c:pt>
                <c:pt idx="1400">
                  <c:v>42613</c:v>
                </c:pt>
                <c:pt idx="1401">
                  <c:v>42643</c:v>
                </c:pt>
                <c:pt idx="1402">
                  <c:v>42674</c:v>
                </c:pt>
                <c:pt idx="1403">
                  <c:v>42704</c:v>
                </c:pt>
                <c:pt idx="1404">
                  <c:v>42735</c:v>
                </c:pt>
                <c:pt idx="1405">
                  <c:v>42766</c:v>
                </c:pt>
                <c:pt idx="1406">
                  <c:v>42794</c:v>
                </c:pt>
                <c:pt idx="1407">
                  <c:v>42825</c:v>
                </c:pt>
                <c:pt idx="1408">
                  <c:v>42855</c:v>
                </c:pt>
                <c:pt idx="1409">
                  <c:v>42886</c:v>
                </c:pt>
                <c:pt idx="1410">
                  <c:v>42916</c:v>
                </c:pt>
                <c:pt idx="1411">
                  <c:v>42947</c:v>
                </c:pt>
                <c:pt idx="1412">
                  <c:v>42978</c:v>
                </c:pt>
                <c:pt idx="1413">
                  <c:v>43007</c:v>
                </c:pt>
                <c:pt idx="1414">
                  <c:v>43039</c:v>
                </c:pt>
                <c:pt idx="1415">
                  <c:v>43069</c:v>
                </c:pt>
                <c:pt idx="1416">
                  <c:v>43098</c:v>
                </c:pt>
                <c:pt idx="1417">
                  <c:v>43131</c:v>
                </c:pt>
                <c:pt idx="1418">
                  <c:v>43159</c:v>
                </c:pt>
                <c:pt idx="1419">
                  <c:v>43189</c:v>
                </c:pt>
                <c:pt idx="1420">
                  <c:v>43220</c:v>
                </c:pt>
                <c:pt idx="1421">
                  <c:v>43251</c:v>
                </c:pt>
                <c:pt idx="1422">
                  <c:v>43280</c:v>
                </c:pt>
                <c:pt idx="1423">
                  <c:v>43312</c:v>
                </c:pt>
                <c:pt idx="1424">
                  <c:v>43343</c:v>
                </c:pt>
                <c:pt idx="1425">
                  <c:v>43371</c:v>
                </c:pt>
                <c:pt idx="1426">
                  <c:v>43404</c:v>
                </c:pt>
                <c:pt idx="1427">
                  <c:v>43434</c:v>
                </c:pt>
                <c:pt idx="1428">
                  <c:v>43465</c:v>
                </c:pt>
                <c:pt idx="1429">
                  <c:v>43496</c:v>
                </c:pt>
                <c:pt idx="1430">
                  <c:v>43524</c:v>
                </c:pt>
                <c:pt idx="1431">
                  <c:v>43553</c:v>
                </c:pt>
                <c:pt idx="1432">
                  <c:v>43585</c:v>
                </c:pt>
                <c:pt idx="1433">
                  <c:v>43616</c:v>
                </c:pt>
                <c:pt idx="1434">
                  <c:v>43644</c:v>
                </c:pt>
                <c:pt idx="1435">
                  <c:v>43677</c:v>
                </c:pt>
                <c:pt idx="1436">
                  <c:v>43707</c:v>
                </c:pt>
                <c:pt idx="1437">
                  <c:v>43738</c:v>
                </c:pt>
                <c:pt idx="1438">
                  <c:v>43769</c:v>
                </c:pt>
                <c:pt idx="1439">
                  <c:v>43798</c:v>
                </c:pt>
                <c:pt idx="1440">
                  <c:v>43830</c:v>
                </c:pt>
                <c:pt idx="1441">
                  <c:v>43861</c:v>
                </c:pt>
                <c:pt idx="1442">
                  <c:v>43889</c:v>
                </c:pt>
                <c:pt idx="1443">
                  <c:v>43921</c:v>
                </c:pt>
                <c:pt idx="1444">
                  <c:v>43951</c:v>
                </c:pt>
                <c:pt idx="1445">
                  <c:v>43980</c:v>
                </c:pt>
                <c:pt idx="1446">
                  <c:v>44012</c:v>
                </c:pt>
                <c:pt idx="1447">
                  <c:v>44043</c:v>
                </c:pt>
                <c:pt idx="1448">
                  <c:v>44074</c:v>
                </c:pt>
                <c:pt idx="1449">
                  <c:v>44104</c:v>
                </c:pt>
                <c:pt idx="1450">
                  <c:v>44134</c:v>
                </c:pt>
                <c:pt idx="1451">
                  <c:v>44165</c:v>
                </c:pt>
                <c:pt idx="1452">
                  <c:v>44196</c:v>
                </c:pt>
                <c:pt idx="1453">
                  <c:v>44225</c:v>
                </c:pt>
                <c:pt idx="1454">
                  <c:v>44253</c:v>
                </c:pt>
                <c:pt idx="1455">
                  <c:v>44286</c:v>
                </c:pt>
                <c:pt idx="1456">
                  <c:v>44316</c:v>
                </c:pt>
                <c:pt idx="1457">
                  <c:v>44347</c:v>
                </c:pt>
                <c:pt idx="1458">
                  <c:v>44377</c:v>
                </c:pt>
                <c:pt idx="1459">
                  <c:v>44407</c:v>
                </c:pt>
                <c:pt idx="1460">
                  <c:v>44439</c:v>
                </c:pt>
                <c:pt idx="1461">
                  <c:v>44469</c:v>
                </c:pt>
                <c:pt idx="1462">
                  <c:v>44498</c:v>
                </c:pt>
                <c:pt idx="1463">
                  <c:v>44530</c:v>
                </c:pt>
                <c:pt idx="1464">
                  <c:v>44561</c:v>
                </c:pt>
                <c:pt idx="1465">
                  <c:v>44592</c:v>
                </c:pt>
                <c:pt idx="1466">
                  <c:v>44620</c:v>
                </c:pt>
                <c:pt idx="1467">
                  <c:v>44651</c:v>
                </c:pt>
                <c:pt idx="1468">
                  <c:v>44680</c:v>
                </c:pt>
                <c:pt idx="1469">
                  <c:v>44712</c:v>
                </c:pt>
                <c:pt idx="1470">
                  <c:v>44742</c:v>
                </c:pt>
                <c:pt idx="1471">
                  <c:v>44771</c:v>
                </c:pt>
                <c:pt idx="1472">
                  <c:v>44804</c:v>
                </c:pt>
                <c:pt idx="1473">
                  <c:v>44834</c:v>
                </c:pt>
                <c:pt idx="1474">
                  <c:v>44865</c:v>
                </c:pt>
                <c:pt idx="1475">
                  <c:v>44895</c:v>
                </c:pt>
                <c:pt idx="1476">
                  <c:v>44925</c:v>
                </c:pt>
                <c:pt idx="1477">
                  <c:v>44957</c:v>
                </c:pt>
                <c:pt idx="1478">
                  <c:v>44985</c:v>
                </c:pt>
                <c:pt idx="1479">
                  <c:v>45016</c:v>
                </c:pt>
                <c:pt idx="1480">
                  <c:v>45044</c:v>
                </c:pt>
                <c:pt idx="1481">
                  <c:v>45077</c:v>
                </c:pt>
                <c:pt idx="1482">
                  <c:v>45107</c:v>
                </c:pt>
                <c:pt idx="1483">
                  <c:v>45138</c:v>
                </c:pt>
                <c:pt idx="1484">
                  <c:v>45169</c:v>
                </c:pt>
                <c:pt idx="1485">
                  <c:v>45198</c:v>
                </c:pt>
                <c:pt idx="1486">
                  <c:v>45230</c:v>
                </c:pt>
                <c:pt idx="1487">
                  <c:v>45260</c:v>
                </c:pt>
                <c:pt idx="1488">
                  <c:v>45291</c:v>
                </c:pt>
                <c:pt idx="1489">
                  <c:v>45322</c:v>
                </c:pt>
                <c:pt idx="1490">
                  <c:v>45351</c:v>
                </c:pt>
                <c:pt idx="1491">
                  <c:v>45380</c:v>
                </c:pt>
                <c:pt idx="1492">
                  <c:v>45412</c:v>
                </c:pt>
                <c:pt idx="1493">
                  <c:v>45443</c:v>
                </c:pt>
                <c:pt idx="1494">
                  <c:v>45471</c:v>
                </c:pt>
                <c:pt idx="1495">
                  <c:v>45504</c:v>
                </c:pt>
                <c:pt idx="1496">
                  <c:v>45534</c:v>
                </c:pt>
                <c:pt idx="1497">
                  <c:v>45565</c:v>
                </c:pt>
                <c:pt idx="1498">
                  <c:v>45596</c:v>
                </c:pt>
                <c:pt idx="1499">
                  <c:v>45625</c:v>
                </c:pt>
                <c:pt idx="1500">
                  <c:v>45657</c:v>
                </c:pt>
              </c:numCache>
            </c:numRef>
          </c:cat>
          <c:val>
            <c:numRef>
              <c:f>'s&amp;p 500 gfd data monthly - clos'!$F$2:$F$1502</c:f>
              <c:numCache>
                <c:formatCode>0.00%</c:formatCode>
                <c:ptCount val="1501"/>
                <c:pt idx="1">
                  <c:v>0</c:v>
                </c:pt>
                <c:pt idx="2">
                  <c:v>0</c:v>
                </c:pt>
                <c:pt idx="3">
                  <c:v>0</c:v>
                </c:pt>
                <c:pt idx="4">
                  <c:v>0</c:v>
                </c:pt>
                <c:pt idx="5">
                  <c:v>-4.4019138755980736E-2</c:v>
                </c:pt>
                <c:pt idx="6">
                  <c:v>-6.9856459330143506E-2</c:v>
                </c:pt>
                <c:pt idx="7">
                  <c:v>-6.698564593301426E-2</c:v>
                </c:pt>
                <c:pt idx="8">
                  <c:v>-5.0717703349282273E-2</c:v>
                </c:pt>
                <c:pt idx="9">
                  <c:v>-6.9856459330143506E-2</c:v>
                </c:pt>
                <c:pt idx="10">
                  <c:v>-3.2535885167464196E-2</c:v>
                </c:pt>
                <c:pt idx="11">
                  <c:v>0</c:v>
                </c:pt>
                <c:pt idx="12">
                  <c:v>0</c:v>
                </c:pt>
                <c:pt idx="13">
                  <c:v>0</c:v>
                </c:pt>
                <c:pt idx="14">
                  <c:v>0</c:v>
                </c:pt>
                <c:pt idx="15">
                  <c:v>0</c:v>
                </c:pt>
                <c:pt idx="16">
                  <c:v>0</c:v>
                </c:pt>
                <c:pt idx="17">
                  <c:v>-4.8063127690100349E-2</c:v>
                </c:pt>
                <c:pt idx="18">
                  <c:v>0</c:v>
                </c:pt>
                <c:pt idx="19">
                  <c:v>-6.4251537935748559E-2</c:v>
                </c:pt>
                <c:pt idx="20">
                  <c:v>-4.8530416951469757E-2</c:v>
                </c:pt>
                <c:pt idx="21">
                  <c:v>-5.0580997949419171E-2</c:v>
                </c:pt>
                <c:pt idx="22">
                  <c:v>-5.8783321941217048E-2</c:v>
                </c:pt>
                <c:pt idx="23">
                  <c:v>-3.5543403964456877E-2</c:v>
                </c:pt>
                <c:pt idx="24">
                  <c:v>-4.784688995215336E-2</c:v>
                </c:pt>
                <c:pt idx="25">
                  <c:v>-2.460697197539341E-2</c:v>
                </c:pt>
                <c:pt idx="26">
                  <c:v>-1.3670539986329722E-2</c:v>
                </c:pt>
                <c:pt idx="27">
                  <c:v>-9.569377990430894E-3</c:v>
                </c:pt>
                <c:pt idx="28">
                  <c:v>0</c:v>
                </c:pt>
                <c:pt idx="29">
                  <c:v>0</c:v>
                </c:pt>
                <c:pt idx="30">
                  <c:v>-3.3244680851063357E-3</c:v>
                </c:pt>
                <c:pt idx="31">
                  <c:v>0</c:v>
                </c:pt>
                <c:pt idx="32">
                  <c:v>0</c:v>
                </c:pt>
                <c:pt idx="33">
                  <c:v>0</c:v>
                </c:pt>
                <c:pt idx="34">
                  <c:v>-2.8894472361809198E-2</c:v>
                </c:pt>
                <c:pt idx="35">
                  <c:v>-6.3442211055276365E-2</c:v>
                </c:pt>
                <c:pt idx="36">
                  <c:v>-8.2286432160804002E-2</c:v>
                </c:pt>
                <c:pt idx="37">
                  <c:v>-3.2035175879397082E-2</c:v>
                </c:pt>
                <c:pt idx="38">
                  <c:v>-3.5175879396985077E-2</c:v>
                </c:pt>
                <c:pt idx="39">
                  <c:v>-6.9723618090452244E-2</c:v>
                </c:pt>
                <c:pt idx="40">
                  <c:v>-0.10489949748743721</c:v>
                </c:pt>
                <c:pt idx="41">
                  <c:v>-0.1193467336683417</c:v>
                </c:pt>
                <c:pt idx="42">
                  <c:v>-0.164572864321608</c:v>
                </c:pt>
                <c:pt idx="43">
                  <c:v>-0.18844221105527637</c:v>
                </c:pt>
                <c:pt idx="44">
                  <c:v>-0.22236180904522618</c:v>
                </c:pt>
                <c:pt idx="45">
                  <c:v>-0.23806532663316582</c:v>
                </c:pt>
                <c:pt idx="46">
                  <c:v>-0.25942211055276387</c:v>
                </c:pt>
                <c:pt idx="47">
                  <c:v>-0.25439698492462315</c:v>
                </c:pt>
                <c:pt idx="48">
                  <c:v>-0.21670854271356776</c:v>
                </c:pt>
                <c:pt idx="49">
                  <c:v>-0.20100502512562801</c:v>
                </c:pt>
                <c:pt idx="50">
                  <c:v>-0.21922110552763818</c:v>
                </c:pt>
                <c:pt idx="51">
                  <c:v>-0.21859296482412049</c:v>
                </c:pt>
                <c:pt idx="52">
                  <c:v>-0.19660804020100475</c:v>
                </c:pt>
                <c:pt idx="53">
                  <c:v>-0.21042713567839177</c:v>
                </c:pt>
                <c:pt idx="54">
                  <c:v>-0.20665829145728631</c:v>
                </c:pt>
                <c:pt idx="55">
                  <c:v>-0.17085427135678366</c:v>
                </c:pt>
                <c:pt idx="56">
                  <c:v>-0.13944723618090427</c:v>
                </c:pt>
                <c:pt idx="57">
                  <c:v>-9.861809045226122E-2</c:v>
                </c:pt>
                <c:pt idx="58">
                  <c:v>-4.2085427135678311E-2</c:v>
                </c:pt>
                <c:pt idx="59">
                  <c:v>0</c:v>
                </c:pt>
                <c:pt idx="60">
                  <c:v>0</c:v>
                </c:pt>
                <c:pt idx="61">
                  <c:v>0</c:v>
                </c:pt>
                <c:pt idx="62">
                  <c:v>0</c:v>
                </c:pt>
                <c:pt idx="63">
                  <c:v>0</c:v>
                </c:pt>
                <c:pt idx="64">
                  <c:v>-8.8593576965670939E-3</c:v>
                </c:pt>
                <c:pt idx="65">
                  <c:v>-5.4817275747508387E-2</c:v>
                </c:pt>
                <c:pt idx="66">
                  <c:v>-4.0974529346622379E-2</c:v>
                </c:pt>
                <c:pt idx="67">
                  <c:v>-8.3056478405315604E-3</c:v>
                </c:pt>
                <c:pt idx="68">
                  <c:v>0</c:v>
                </c:pt>
                <c:pt idx="69">
                  <c:v>0</c:v>
                </c:pt>
                <c:pt idx="70">
                  <c:v>0</c:v>
                </c:pt>
                <c:pt idx="71">
                  <c:v>-2.6232948583421178E-3</c:v>
                </c:pt>
                <c:pt idx="72">
                  <c:v>0</c:v>
                </c:pt>
                <c:pt idx="73">
                  <c:v>0</c:v>
                </c:pt>
                <c:pt idx="74">
                  <c:v>-4.4400592007891593E-3</c:v>
                </c:pt>
                <c:pt idx="75">
                  <c:v>-2.6147015293537246E-2</c:v>
                </c:pt>
                <c:pt idx="76">
                  <c:v>-3.6507153428712358E-2</c:v>
                </c:pt>
                <c:pt idx="77">
                  <c:v>-5.9200789343857863E-2</c:v>
                </c:pt>
                <c:pt idx="78">
                  <c:v>-4.390725209669466E-2</c:v>
                </c:pt>
                <c:pt idx="79">
                  <c:v>-6.6107548100641345E-2</c:v>
                </c:pt>
                <c:pt idx="80">
                  <c:v>0</c:v>
                </c:pt>
                <c:pt idx="81">
                  <c:v>0</c:v>
                </c:pt>
                <c:pt idx="82">
                  <c:v>-2.8462998102466441E-3</c:v>
                </c:pt>
                <c:pt idx="83">
                  <c:v>-3.7950664136622292E-3</c:v>
                </c:pt>
                <c:pt idx="84">
                  <c:v>-9.962049335863421E-3</c:v>
                </c:pt>
                <c:pt idx="85">
                  <c:v>-3.5104364326375759E-2</c:v>
                </c:pt>
                <c:pt idx="86">
                  <c:v>-6.2144212523719267E-2</c:v>
                </c:pt>
                <c:pt idx="87">
                  <c:v>-0.15085388994307414</c:v>
                </c:pt>
                <c:pt idx="88">
                  <c:v>-0.14326375711574957</c:v>
                </c:pt>
                <c:pt idx="89">
                  <c:v>-0.16935483870967749</c:v>
                </c:pt>
                <c:pt idx="90">
                  <c:v>-0.19259962049335877</c:v>
                </c:pt>
                <c:pt idx="91">
                  <c:v>-0.1579696394686908</c:v>
                </c:pt>
                <c:pt idx="92">
                  <c:v>-0.21774193548387111</c:v>
                </c:pt>
                <c:pt idx="93">
                  <c:v>-0.22248576850094881</c:v>
                </c:pt>
                <c:pt idx="94">
                  <c:v>-0.30313092979127132</c:v>
                </c:pt>
                <c:pt idx="95">
                  <c:v>-0.34060721062618593</c:v>
                </c:pt>
                <c:pt idx="96">
                  <c:v>-0.30313092979127132</c:v>
                </c:pt>
                <c:pt idx="97">
                  <c:v>-0.26992409867172673</c:v>
                </c:pt>
                <c:pt idx="98">
                  <c:v>-0.29316888045540801</c:v>
                </c:pt>
                <c:pt idx="99">
                  <c:v>-0.2609108159392789</c:v>
                </c:pt>
                <c:pt idx="100">
                  <c:v>-0.21726755218216309</c:v>
                </c:pt>
                <c:pt idx="101">
                  <c:v>-0.17172675521821623</c:v>
                </c:pt>
                <c:pt idx="102">
                  <c:v>-0.16745730550284632</c:v>
                </c:pt>
                <c:pt idx="103">
                  <c:v>-0.13330170777988615</c:v>
                </c:pt>
                <c:pt idx="104">
                  <c:v>-9.25047438330171E-2</c:v>
                </c:pt>
                <c:pt idx="105">
                  <c:v>-9.9146110056925973E-2</c:v>
                </c:pt>
                <c:pt idx="106">
                  <c:v>-8.4440227703984849E-2</c:v>
                </c:pt>
                <c:pt idx="107">
                  <c:v>-1.8975332068311146E-2</c:v>
                </c:pt>
                <c:pt idx="108">
                  <c:v>0</c:v>
                </c:pt>
                <c:pt idx="109">
                  <c:v>0</c:v>
                </c:pt>
                <c:pt idx="110">
                  <c:v>-2.4801123069723929E-2</c:v>
                </c:pt>
                <c:pt idx="111">
                  <c:v>-7.9550772110436041E-3</c:v>
                </c:pt>
                <c:pt idx="112">
                  <c:v>0</c:v>
                </c:pt>
                <c:pt idx="113">
                  <c:v>0</c:v>
                </c:pt>
                <c:pt idx="114">
                  <c:v>0</c:v>
                </c:pt>
                <c:pt idx="115">
                  <c:v>0</c:v>
                </c:pt>
                <c:pt idx="116">
                  <c:v>0</c:v>
                </c:pt>
                <c:pt idx="117">
                  <c:v>0</c:v>
                </c:pt>
                <c:pt idx="118">
                  <c:v>0</c:v>
                </c:pt>
                <c:pt idx="119">
                  <c:v>-1.6057808109193328E-3</c:v>
                </c:pt>
                <c:pt idx="120">
                  <c:v>0</c:v>
                </c:pt>
                <c:pt idx="121">
                  <c:v>-1.7821782178217838E-2</c:v>
                </c:pt>
                <c:pt idx="122">
                  <c:v>-4.9504950495049549E-2</c:v>
                </c:pt>
                <c:pt idx="123">
                  <c:v>-2.2574257425742594E-2</c:v>
                </c:pt>
                <c:pt idx="124">
                  <c:v>-4.2376237623762414E-2</c:v>
                </c:pt>
                <c:pt idx="125">
                  <c:v>-5.4653465346534702E-2</c:v>
                </c:pt>
                <c:pt idx="126">
                  <c:v>-9.6633663366336719E-2</c:v>
                </c:pt>
                <c:pt idx="127">
                  <c:v>-0.13861386138613863</c:v>
                </c:pt>
                <c:pt idx="128">
                  <c:v>-0.11405940594059405</c:v>
                </c:pt>
                <c:pt idx="129">
                  <c:v>-0.10415841584158414</c:v>
                </c:pt>
                <c:pt idx="130">
                  <c:v>-5.9405940594059459E-2</c:v>
                </c:pt>
                <c:pt idx="131">
                  <c:v>-5.6633663366336573E-2</c:v>
                </c:pt>
                <c:pt idx="132">
                  <c:v>-7.881188118811866E-2</c:v>
                </c:pt>
                <c:pt idx="133">
                  <c:v>-5.2673267326732498E-2</c:v>
                </c:pt>
                <c:pt idx="134">
                  <c:v>-3.2079207920791886E-2</c:v>
                </c:pt>
                <c:pt idx="135">
                  <c:v>-3.9603960396039417E-2</c:v>
                </c:pt>
                <c:pt idx="136">
                  <c:v>-3.9999999999999702E-2</c:v>
                </c:pt>
                <c:pt idx="137">
                  <c:v>-1.5049504950494841E-2</c:v>
                </c:pt>
                <c:pt idx="138">
                  <c:v>0</c:v>
                </c:pt>
                <c:pt idx="139">
                  <c:v>0</c:v>
                </c:pt>
                <c:pt idx="140">
                  <c:v>-4.3990573448546733E-2</c:v>
                </c:pt>
                <c:pt idx="141">
                  <c:v>-9.2301649646504336E-2</c:v>
                </c:pt>
                <c:pt idx="142">
                  <c:v>-8.2875098193244123E-2</c:v>
                </c:pt>
                <c:pt idx="143">
                  <c:v>-4.2419481539670012E-2</c:v>
                </c:pt>
                <c:pt idx="144">
                  <c:v>-3.4171249018067451E-2</c:v>
                </c:pt>
                <c:pt idx="145">
                  <c:v>-2.906520031421822E-2</c:v>
                </c:pt>
                <c:pt idx="146">
                  <c:v>-3.3778476040848271E-2</c:v>
                </c:pt>
                <c:pt idx="147">
                  <c:v>-1.9638648860957897E-3</c:v>
                </c:pt>
                <c:pt idx="148">
                  <c:v>0</c:v>
                </c:pt>
                <c:pt idx="149">
                  <c:v>0</c:v>
                </c:pt>
                <c:pt idx="150">
                  <c:v>0</c:v>
                </c:pt>
                <c:pt idx="151">
                  <c:v>0</c:v>
                </c:pt>
                <c:pt idx="152">
                  <c:v>0</c:v>
                </c:pt>
                <c:pt idx="153">
                  <c:v>0</c:v>
                </c:pt>
                <c:pt idx="154">
                  <c:v>0</c:v>
                </c:pt>
                <c:pt idx="155">
                  <c:v>-7.5976845151953798E-3</c:v>
                </c:pt>
                <c:pt idx="156">
                  <c:v>-3.9435600578871077E-2</c:v>
                </c:pt>
                <c:pt idx="157">
                  <c:v>-4.3777134587554278E-2</c:v>
                </c:pt>
                <c:pt idx="158">
                  <c:v>-7.3806078147612086E-2</c:v>
                </c:pt>
                <c:pt idx="159">
                  <c:v>-8.7554269175108557E-2</c:v>
                </c:pt>
                <c:pt idx="160">
                  <c:v>-8.4659913169319756E-2</c:v>
                </c:pt>
                <c:pt idx="161">
                  <c:v>-0.10564399421128789</c:v>
                </c:pt>
                <c:pt idx="162">
                  <c:v>-0.14652677279305348</c:v>
                </c:pt>
                <c:pt idx="163">
                  <c:v>-0.13096960926193923</c:v>
                </c:pt>
                <c:pt idx="164">
                  <c:v>-0.10383502170766989</c:v>
                </c:pt>
                <c:pt idx="165">
                  <c:v>-9.1172214182344447E-2</c:v>
                </c:pt>
                <c:pt idx="166">
                  <c:v>-0.11613603473227208</c:v>
                </c:pt>
                <c:pt idx="167">
                  <c:v>-0.13458755426917501</c:v>
                </c:pt>
                <c:pt idx="168">
                  <c:v>-0.13169319826338632</c:v>
                </c:pt>
                <c:pt idx="169">
                  <c:v>-9.2257597684515136E-2</c:v>
                </c:pt>
                <c:pt idx="170">
                  <c:v>-7.6338639652677176E-2</c:v>
                </c:pt>
                <c:pt idx="171">
                  <c:v>-9.0086830680173646E-2</c:v>
                </c:pt>
                <c:pt idx="172">
                  <c:v>-0.1081765557163531</c:v>
                </c:pt>
                <c:pt idx="173">
                  <c:v>-9.8769898697539826E-2</c:v>
                </c:pt>
                <c:pt idx="174">
                  <c:v>-9.9131693198263315E-2</c:v>
                </c:pt>
                <c:pt idx="175">
                  <c:v>-0.14544138929088279</c:v>
                </c:pt>
                <c:pt idx="176">
                  <c:v>-0.21635311143270619</c:v>
                </c:pt>
                <c:pt idx="177">
                  <c:v>-0.2130969609261939</c:v>
                </c:pt>
                <c:pt idx="178">
                  <c:v>-0.25253256150506509</c:v>
                </c:pt>
                <c:pt idx="179">
                  <c:v>-0.22033285094066579</c:v>
                </c:pt>
                <c:pt idx="180">
                  <c:v>-0.16353111432706235</c:v>
                </c:pt>
                <c:pt idx="181">
                  <c:v>-0.14507959479015919</c:v>
                </c:pt>
                <c:pt idx="182">
                  <c:v>-0.15231548480463086</c:v>
                </c:pt>
                <c:pt idx="183">
                  <c:v>-0.12662807525325614</c:v>
                </c:pt>
                <c:pt idx="184">
                  <c:v>-5.6801736613603548E-2</c:v>
                </c:pt>
                <c:pt idx="185">
                  <c:v>-7.4891461649783109E-2</c:v>
                </c:pt>
                <c:pt idx="186">
                  <c:v>-6.0419681620839438E-2</c:v>
                </c:pt>
                <c:pt idx="187">
                  <c:v>-6.0057887120115949E-2</c:v>
                </c:pt>
                <c:pt idx="188">
                  <c:v>-1.6280752532561671E-2</c:v>
                </c:pt>
                <c:pt idx="189">
                  <c:v>0</c:v>
                </c:pt>
                <c:pt idx="190">
                  <c:v>0</c:v>
                </c:pt>
                <c:pt idx="191">
                  <c:v>0</c:v>
                </c:pt>
                <c:pt idx="192">
                  <c:v>0</c:v>
                </c:pt>
                <c:pt idx="193">
                  <c:v>-1.2448132780082943E-2</c:v>
                </c:pt>
                <c:pt idx="194">
                  <c:v>-2.2342802425790009E-2</c:v>
                </c:pt>
                <c:pt idx="195">
                  <c:v>-2.1385253750399125E-2</c:v>
                </c:pt>
                <c:pt idx="196">
                  <c:v>-2.7768911586339096E-2</c:v>
                </c:pt>
                <c:pt idx="197">
                  <c:v>-2.2342802425791009E-3</c:v>
                </c:pt>
                <c:pt idx="198">
                  <c:v>0</c:v>
                </c:pt>
                <c:pt idx="199">
                  <c:v>-9.4607379375590828E-3</c:v>
                </c:pt>
                <c:pt idx="200">
                  <c:v>0</c:v>
                </c:pt>
                <c:pt idx="201">
                  <c:v>0</c:v>
                </c:pt>
                <c:pt idx="202">
                  <c:v>0</c:v>
                </c:pt>
                <c:pt idx="203">
                  <c:v>0</c:v>
                </c:pt>
                <c:pt idx="204">
                  <c:v>-3.5330695308083637E-2</c:v>
                </c:pt>
                <c:pt idx="205">
                  <c:v>-5.3985302430751836E-2</c:v>
                </c:pt>
                <c:pt idx="206">
                  <c:v>-0.1017524024872809</c:v>
                </c:pt>
                <c:pt idx="207">
                  <c:v>-6.8682871678914736E-2</c:v>
                </c:pt>
                <c:pt idx="208">
                  <c:v>-7.7727529677784291E-2</c:v>
                </c:pt>
                <c:pt idx="209">
                  <c:v>-0.10373092142453377</c:v>
                </c:pt>
                <c:pt idx="210">
                  <c:v>-7.998869417750154E-2</c:v>
                </c:pt>
                <c:pt idx="211">
                  <c:v>-0.10005652911249308</c:v>
                </c:pt>
                <c:pt idx="212">
                  <c:v>-0.12125494629734324</c:v>
                </c:pt>
                <c:pt idx="213">
                  <c:v>-0.15771622385528561</c:v>
                </c:pt>
                <c:pt idx="214">
                  <c:v>-0.19785189372526857</c:v>
                </c:pt>
                <c:pt idx="215">
                  <c:v>-0.2591859807801018</c:v>
                </c:pt>
                <c:pt idx="216">
                  <c:v>-0.27897117015262873</c:v>
                </c:pt>
                <c:pt idx="217">
                  <c:v>-0.22131147540983609</c:v>
                </c:pt>
                <c:pt idx="218">
                  <c:v>-0.19983041266252111</c:v>
                </c:pt>
                <c:pt idx="219">
                  <c:v>-0.22526851328434139</c:v>
                </c:pt>
                <c:pt idx="220">
                  <c:v>-0.21000565291124917</c:v>
                </c:pt>
                <c:pt idx="221">
                  <c:v>-0.19191633691351051</c:v>
                </c:pt>
                <c:pt idx="222">
                  <c:v>-0.16873940079140759</c:v>
                </c:pt>
                <c:pt idx="223">
                  <c:v>-0.16873940079140759</c:v>
                </c:pt>
                <c:pt idx="224">
                  <c:v>-0.14499717354437536</c:v>
                </c:pt>
                <c:pt idx="225">
                  <c:v>-0.15432447710570929</c:v>
                </c:pt>
                <c:pt idx="226">
                  <c:v>-0.105144149236857</c:v>
                </c:pt>
                <c:pt idx="227">
                  <c:v>-0.11334087054833242</c:v>
                </c:pt>
                <c:pt idx="228">
                  <c:v>-9.4686263425664219E-2</c:v>
                </c:pt>
                <c:pt idx="229">
                  <c:v>-0.10401356698699815</c:v>
                </c:pt>
                <c:pt idx="230">
                  <c:v>-6.8965517241379115E-2</c:v>
                </c:pt>
                <c:pt idx="231">
                  <c:v>-5.8507631430186446E-2</c:v>
                </c:pt>
                <c:pt idx="232">
                  <c:v>-4.2396834369700098E-3</c:v>
                </c:pt>
                <c:pt idx="233">
                  <c:v>0</c:v>
                </c:pt>
                <c:pt idx="234">
                  <c:v>-2.4027161138678643E-2</c:v>
                </c:pt>
                <c:pt idx="235">
                  <c:v>0</c:v>
                </c:pt>
                <c:pt idx="236">
                  <c:v>-7.3776662484316247E-2</c:v>
                </c:pt>
                <c:pt idx="237">
                  <c:v>-5.0941028858218496E-2</c:v>
                </c:pt>
                <c:pt idx="238">
                  <c:v>0</c:v>
                </c:pt>
                <c:pt idx="239">
                  <c:v>-5.4563249327134855E-2</c:v>
                </c:pt>
                <c:pt idx="240">
                  <c:v>-5.4318571079031153E-2</c:v>
                </c:pt>
                <c:pt idx="241">
                  <c:v>-7.7318326400783066E-2</c:v>
                </c:pt>
                <c:pt idx="242">
                  <c:v>-0.14117934915586017</c:v>
                </c:pt>
                <c:pt idx="243">
                  <c:v>-5.23611450942012E-2</c:v>
                </c:pt>
                <c:pt idx="244">
                  <c:v>-0.11695620259358941</c:v>
                </c:pt>
                <c:pt idx="245">
                  <c:v>-0.14778566185466102</c:v>
                </c:pt>
                <c:pt idx="246">
                  <c:v>-0.15096647908000971</c:v>
                </c:pt>
                <c:pt idx="247">
                  <c:v>-0.16687056520675292</c:v>
                </c:pt>
                <c:pt idx="248">
                  <c:v>-0.15732811353070708</c:v>
                </c:pt>
                <c:pt idx="249">
                  <c:v>-0.14754098360655721</c:v>
                </c:pt>
                <c:pt idx="250">
                  <c:v>-0.13261561047222892</c:v>
                </c:pt>
                <c:pt idx="251">
                  <c:v>-0.19818938096403216</c:v>
                </c:pt>
                <c:pt idx="252">
                  <c:v>-0.24051871788597978</c:v>
                </c:pt>
                <c:pt idx="253">
                  <c:v>-0.20455101541472953</c:v>
                </c:pt>
                <c:pt idx="254">
                  <c:v>-0.20650844139955948</c:v>
                </c:pt>
                <c:pt idx="255">
                  <c:v>-0.22069977978957656</c:v>
                </c:pt>
                <c:pt idx="256">
                  <c:v>-0.19892341570834338</c:v>
                </c:pt>
                <c:pt idx="257">
                  <c:v>-0.20968925862490817</c:v>
                </c:pt>
                <c:pt idx="258">
                  <c:v>-0.26376315145583551</c:v>
                </c:pt>
                <c:pt idx="259">
                  <c:v>-0.23905064839735735</c:v>
                </c:pt>
                <c:pt idx="260">
                  <c:v>-0.25006116956202573</c:v>
                </c:pt>
                <c:pt idx="261">
                  <c:v>-0.22534866650354768</c:v>
                </c:pt>
                <c:pt idx="262">
                  <c:v>-0.20308294592610687</c:v>
                </c:pt>
                <c:pt idx="263">
                  <c:v>-0.1475409836065571</c:v>
                </c:pt>
                <c:pt idx="264">
                  <c:v>-0.12967947149498382</c:v>
                </c:pt>
                <c:pt idx="265">
                  <c:v>-0.11793491558600411</c:v>
                </c:pt>
                <c:pt idx="266">
                  <c:v>-8.6616099828724868E-2</c:v>
                </c:pt>
                <c:pt idx="267">
                  <c:v>-5.2361145094200867E-2</c:v>
                </c:pt>
                <c:pt idx="268">
                  <c:v>0</c:v>
                </c:pt>
                <c:pt idx="269">
                  <c:v>0</c:v>
                </c:pt>
                <c:pt idx="270">
                  <c:v>-3.7540304007369851E-2</c:v>
                </c:pt>
                <c:pt idx="271">
                  <c:v>-2.0958083832335328E-2</c:v>
                </c:pt>
                <c:pt idx="272">
                  <c:v>0</c:v>
                </c:pt>
                <c:pt idx="273">
                  <c:v>-1.0059042204242363E-2</c:v>
                </c:pt>
                <c:pt idx="274">
                  <c:v>0</c:v>
                </c:pt>
                <c:pt idx="275">
                  <c:v>-4.4477868500214734E-2</c:v>
                </c:pt>
                <c:pt idx="276">
                  <c:v>-2.3205844434894596E-2</c:v>
                </c:pt>
                <c:pt idx="277">
                  <c:v>-1.7834121186076302E-2</c:v>
                </c:pt>
                <c:pt idx="278">
                  <c:v>0</c:v>
                </c:pt>
                <c:pt idx="279">
                  <c:v>-9.6153846153846922E-3</c:v>
                </c:pt>
                <c:pt idx="280">
                  <c:v>-3.1914893617021267E-2</c:v>
                </c:pt>
                <c:pt idx="281">
                  <c:v>-6.6898527004909947E-2</c:v>
                </c:pt>
                <c:pt idx="282">
                  <c:v>-0.1348199672667757</c:v>
                </c:pt>
                <c:pt idx="283">
                  <c:v>-0.11395253682487727</c:v>
                </c:pt>
                <c:pt idx="284">
                  <c:v>-9.5335515548281458E-2</c:v>
                </c:pt>
                <c:pt idx="285">
                  <c:v>-0.11906710310965629</c:v>
                </c:pt>
                <c:pt idx="286">
                  <c:v>-0.11702127659574457</c:v>
                </c:pt>
                <c:pt idx="287">
                  <c:v>-6.3216039279868963E-2</c:v>
                </c:pt>
                <c:pt idx="288">
                  <c:v>-3.1096563011456468E-2</c:v>
                </c:pt>
                <c:pt idx="289">
                  <c:v>0</c:v>
                </c:pt>
                <c:pt idx="290">
                  <c:v>-1.6326530612244983E-2</c:v>
                </c:pt>
                <c:pt idx="291">
                  <c:v>-3.7959183673469399E-2</c:v>
                </c:pt>
                <c:pt idx="292">
                  <c:v>-4.1020408163265354E-2</c:v>
                </c:pt>
                <c:pt idx="293">
                  <c:v>-3.081632653061217E-2</c:v>
                </c:pt>
                <c:pt idx="294">
                  <c:v>0</c:v>
                </c:pt>
                <c:pt idx="295">
                  <c:v>0</c:v>
                </c:pt>
                <c:pt idx="296">
                  <c:v>0</c:v>
                </c:pt>
                <c:pt idx="297">
                  <c:v>0</c:v>
                </c:pt>
                <c:pt idx="298">
                  <c:v>-4.1769508258969745E-3</c:v>
                </c:pt>
                <c:pt idx="299">
                  <c:v>0</c:v>
                </c:pt>
                <c:pt idx="300">
                  <c:v>0</c:v>
                </c:pt>
                <c:pt idx="301">
                  <c:v>0</c:v>
                </c:pt>
                <c:pt idx="302">
                  <c:v>0</c:v>
                </c:pt>
                <c:pt idx="303">
                  <c:v>-6.214597831364288E-2</c:v>
                </c:pt>
                <c:pt idx="304">
                  <c:v>-2.9130927334520162E-2</c:v>
                </c:pt>
                <c:pt idx="305">
                  <c:v>0</c:v>
                </c:pt>
                <c:pt idx="306">
                  <c:v>0</c:v>
                </c:pt>
                <c:pt idx="307">
                  <c:v>0</c:v>
                </c:pt>
                <c:pt idx="308">
                  <c:v>0</c:v>
                </c:pt>
                <c:pt idx="309">
                  <c:v>0</c:v>
                </c:pt>
                <c:pt idx="310">
                  <c:v>0</c:v>
                </c:pt>
                <c:pt idx="311">
                  <c:v>0</c:v>
                </c:pt>
                <c:pt idx="312">
                  <c:v>0</c:v>
                </c:pt>
                <c:pt idx="313">
                  <c:v>0</c:v>
                </c:pt>
                <c:pt idx="314">
                  <c:v>-4.0232858990944309E-2</c:v>
                </c:pt>
                <c:pt idx="315">
                  <c:v>-9.3272962483829325E-2</c:v>
                </c:pt>
                <c:pt idx="316">
                  <c:v>-7.1021992238033738E-2</c:v>
                </c:pt>
                <c:pt idx="317">
                  <c:v>-5.7438551099611934E-2</c:v>
                </c:pt>
                <c:pt idx="318">
                  <c:v>-1.2677878395860431E-2</c:v>
                </c:pt>
                <c:pt idx="319">
                  <c:v>0</c:v>
                </c:pt>
                <c:pt idx="320">
                  <c:v>0</c:v>
                </c:pt>
                <c:pt idx="321">
                  <c:v>0</c:v>
                </c:pt>
                <c:pt idx="322">
                  <c:v>-2.7126710291493161E-2</c:v>
                </c:pt>
                <c:pt idx="323">
                  <c:v>-1.1897679952407314E-3</c:v>
                </c:pt>
                <c:pt idx="324">
                  <c:v>0</c:v>
                </c:pt>
                <c:pt idx="325">
                  <c:v>-1.6567495041418745E-2</c:v>
                </c:pt>
                <c:pt idx="326">
                  <c:v>0</c:v>
                </c:pt>
                <c:pt idx="327">
                  <c:v>0</c:v>
                </c:pt>
                <c:pt idx="328">
                  <c:v>0</c:v>
                </c:pt>
                <c:pt idx="329">
                  <c:v>0</c:v>
                </c:pt>
                <c:pt idx="330">
                  <c:v>-5.4808686659771899E-3</c:v>
                </c:pt>
                <c:pt idx="331">
                  <c:v>0</c:v>
                </c:pt>
                <c:pt idx="332">
                  <c:v>0</c:v>
                </c:pt>
                <c:pt idx="333">
                  <c:v>0</c:v>
                </c:pt>
                <c:pt idx="334">
                  <c:v>-3.9580908032596063E-2</c:v>
                </c:pt>
                <c:pt idx="335">
                  <c:v>0</c:v>
                </c:pt>
                <c:pt idx="336">
                  <c:v>0</c:v>
                </c:pt>
                <c:pt idx="337">
                  <c:v>-1.6166085254829543E-3</c:v>
                </c:pt>
                <c:pt idx="338">
                  <c:v>-1.5740661958648761E-2</c:v>
                </c:pt>
                <c:pt idx="339">
                  <c:v>0</c:v>
                </c:pt>
                <c:pt idx="340">
                  <c:v>0</c:v>
                </c:pt>
                <c:pt idx="341">
                  <c:v>0</c:v>
                </c:pt>
                <c:pt idx="342">
                  <c:v>-3.7307919621749286E-2</c:v>
                </c:pt>
                <c:pt idx="343">
                  <c:v>-2.2015366430259808E-2</c:v>
                </c:pt>
                <c:pt idx="344">
                  <c:v>0</c:v>
                </c:pt>
                <c:pt idx="345">
                  <c:v>0</c:v>
                </c:pt>
                <c:pt idx="346">
                  <c:v>0</c:v>
                </c:pt>
                <c:pt idx="347">
                  <c:v>0</c:v>
                </c:pt>
                <c:pt idx="348">
                  <c:v>0</c:v>
                </c:pt>
                <c:pt idx="349">
                  <c:v>0</c:v>
                </c:pt>
                <c:pt idx="350">
                  <c:v>-3.1369034281871766E-3</c:v>
                </c:pt>
                <c:pt idx="351">
                  <c:v>-2.8008066323100822E-3</c:v>
                </c:pt>
                <c:pt idx="352">
                  <c:v>0</c:v>
                </c:pt>
                <c:pt idx="353">
                  <c:v>-4.0194078403264055E-2</c:v>
                </c:pt>
                <c:pt idx="354">
                  <c:v>0</c:v>
                </c:pt>
                <c:pt idx="355">
                  <c:v>0</c:v>
                </c:pt>
                <c:pt idx="356">
                  <c:v>0</c:v>
                </c:pt>
                <c:pt idx="357">
                  <c:v>-4.6558343005088876E-2</c:v>
                </c:pt>
                <c:pt idx="358">
                  <c:v>-0.23448799214355864</c:v>
                </c:pt>
                <c:pt idx="359">
                  <c:v>-0.3344344254977234</c:v>
                </c:pt>
                <c:pt idx="360">
                  <c:v>-0.31510579412552453</c:v>
                </c:pt>
                <c:pt idx="361">
                  <c:v>-0.26957414516561018</c:v>
                </c:pt>
                <c:pt idx="362">
                  <c:v>-0.25131684671011523</c:v>
                </c:pt>
                <c:pt idx="363">
                  <c:v>-0.18922417641282041</c:v>
                </c:pt>
                <c:pt idx="364">
                  <c:v>-0.1944915632532811</c:v>
                </c:pt>
                <c:pt idx="365">
                  <c:v>-0.2049370591911438</c:v>
                </c:pt>
                <c:pt idx="366">
                  <c:v>-0.3333630925810197</c:v>
                </c:pt>
                <c:pt idx="367">
                  <c:v>-0.30657976966342315</c:v>
                </c:pt>
                <c:pt idx="368">
                  <c:v>-0.29867868940273201</c:v>
                </c:pt>
                <c:pt idx="369">
                  <c:v>-0.38786715471832889</c:v>
                </c:pt>
                <c:pt idx="370">
                  <c:v>-0.43987144004999568</c:v>
                </c:pt>
                <c:pt idx="371">
                  <c:v>-0.44946879742880108</c:v>
                </c:pt>
                <c:pt idx="372">
                  <c:v>-0.48808142130166965</c:v>
                </c:pt>
                <c:pt idx="373">
                  <c:v>-0.46044995982501569</c:v>
                </c:pt>
                <c:pt idx="374">
                  <c:v>-0.3963485403089011</c:v>
                </c:pt>
                <c:pt idx="375">
                  <c:v>-0.43607713597000275</c:v>
                </c:pt>
                <c:pt idx="376">
                  <c:v>-0.48794750468708159</c:v>
                </c:pt>
                <c:pt idx="377">
                  <c:v>-0.5558878671547185</c:v>
                </c:pt>
                <c:pt idx="378">
                  <c:v>-0.49165253102401585</c:v>
                </c:pt>
                <c:pt idx="379">
                  <c:v>-0.52754218373359529</c:v>
                </c:pt>
                <c:pt idx="380">
                  <c:v>-0.52057851977502012</c:v>
                </c:pt>
                <c:pt idx="381">
                  <c:v>-0.66261940898134108</c:v>
                </c:pt>
                <c:pt idx="382">
                  <c:v>-0.63199714311222221</c:v>
                </c:pt>
                <c:pt idx="383">
                  <c:v>-0.66623515757521656</c:v>
                </c:pt>
                <c:pt idx="384">
                  <c:v>-0.71261494509418799</c:v>
                </c:pt>
                <c:pt idx="385">
                  <c:v>-0.71926613695205788</c:v>
                </c:pt>
                <c:pt idx="386">
                  <c:v>-0.70257119900008935</c:v>
                </c:pt>
                <c:pt idx="387">
                  <c:v>-0.73622890813320241</c:v>
                </c:pt>
                <c:pt idx="388">
                  <c:v>-0.78832247120792787</c:v>
                </c:pt>
                <c:pt idx="389">
                  <c:v>-0.83648781358807245</c:v>
                </c:pt>
                <c:pt idx="390">
                  <c:v>-0.83657709133113123</c:v>
                </c:pt>
                <c:pt idx="391">
                  <c:v>-0.773636282474779</c:v>
                </c:pt>
                <c:pt idx="392">
                  <c:v>-0.6869922328363538</c:v>
                </c:pt>
                <c:pt idx="393">
                  <c:v>-0.69703597893045255</c:v>
                </c:pt>
                <c:pt idx="394">
                  <c:v>-0.73828229622355146</c:v>
                </c:pt>
                <c:pt idx="395">
                  <c:v>-0.75225426301223108</c:v>
                </c:pt>
                <c:pt idx="396">
                  <c:v>-0.73805910186590484</c:v>
                </c:pt>
                <c:pt idx="397">
                  <c:v>-0.7348897419873226</c:v>
                </c:pt>
                <c:pt idx="398">
                  <c:v>-0.78287652888134984</c:v>
                </c:pt>
                <c:pt idx="399">
                  <c:v>-0.7744844210338363</c:v>
                </c:pt>
                <c:pt idx="400">
                  <c:v>-0.67779662530131235</c:v>
                </c:pt>
                <c:pt idx="401">
                  <c:v>-0.62476564592447104</c:v>
                </c:pt>
                <c:pt idx="402">
                  <c:v>-0.57410052673868406</c:v>
                </c:pt>
                <c:pt idx="403">
                  <c:v>-0.61097223462190864</c:v>
                </c:pt>
                <c:pt idx="404">
                  <c:v>-0.56499419694670117</c:v>
                </c:pt>
                <c:pt idx="405">
                  <c:v>-0.61338273368449237</c:v>
                </c:pt>
                <c:pt idx="406">
                  <c:v>-0.64704044281760553</c:v>
                </c:pt>
                <c:pt idx="407">
                  <c:v>-0.60918667976073571</c:v>
                </c:pt>
                <c:pt idx="408">
                  <c:v>-0.5995446835104008</c:v>
                </c:pt>
                <c:pt idx="409">
                  <c:v>-0.55579858941165972</c:v>
                </c:pt>
                <c:pt idx="410">
                  <c:v>-0.57110972234621904</c:v>
                </c:pt>
                <c:pt idx="411">
                  <c:v>-0.56985983394339779</c:v>
                </c:pt>
                <c:pt idx="412">
                  <c:v>-0.58030532988126049</c:v>
                </c:pt>
                <c:pt idx="413">
                  <c:v>-0.61342737255602175</c:v>
                </c:pt>
                <c:pt idx="414">
                  <c:v>-0.60409784840639213</c:v>
                </c:pt>
                <c:pt idx="415">
                  <c:v>-0.64873671993571991</c:v>
                </c:pt>
                <c:pt idx="416">
                  <c:v>-0.62860458887599313</c:v>
                </c:pt>
                <c:pt idx="417">
                  <c:v>-0.62882778323363975</c:v>
                </c:pt>
                <c:pt idx="418">
                  <c:v>-0.63989822337291302</c:v>
                </c:pt>
                <c:pt idx="419">
                  <c:v>-0.60815998571556096</c:v>
                </c:pt>
                <c:pt idx="420">
                  <c:v>-0.60891884653155959</c:v>
                </c:pt>
                <c:pt idx="421">
                  <c:v>-0.62369431300776701</c:v>
                </c:pt>
                <c:pt idx="422">
                  <c:v>-0.6374877243103293</c:v>
                </c:pt>
                <c:pt idx="423">
                  <c:v>-0.6476653870190161</c:v>
                </c:pt>
                <c:pt idx="424">
                  <c:v>-0.61222212302472978</c:v>
                </c:pt>
                <c:pt idx="425">
                  <c:v>-0.59829479510757955</c:v>
                </c:pt>
                <c:pt idx="426">
                  <c:v>-0.5673600571377555</c:v>
                </c:pt>
                <c:pt idx="427">
                  <c:v>-0.53245245960182119</c:v>
                </c:pt>
                <c:pt idx="428">
                  <c:v>-0.52080171413266663</c:v>
                </c:pt>
                <c:pt idx="429">
                  <c:v>-0.50807963574680826</c:v>
                </c:pt>
                <c:pt idx="430">
                  <c:v>-0.46897598428711718</c:v>
                </c:pt>
                <c:pt idx="431">
                  <c:v>-0.44692438175162919</c:v>
                </c:pt>
                <c:pt idx="432">
                  <c:v>-0.42424783501473073</c:v>
                </c:pt>
                <c:pt idx="433">
                  <c:v>-0.38469779483974642</c:v>
                </c:pt>
                <c:pt idx="434">
                  <c:v>-0.3726452995268279</c:v>
                </c:pt>
                <c:pt idx="435">
                  <c:v>-0.35510222301580208</c:v>
                </c:pt>
                <c:pt idx="436">
                  <c:v>-0.4031782876528881</c:v>
                </c:pt>
                <c:pt idx="437">
                  <c:v>-0.37389518792964904</c:v>
                </c:pt>
                <c:pt idx="438">
                  <c:v>-0.35273636282474774</c:v>
                </c:pt>
                <c:pt idx="439">
                  <c:v>-0.30599946433354153</c:v>
                </c:pt>
                <c:pt idx="440">
                  <c:v>-0.29827693955896784</c:v>
                </c:pt>
                <c:pt idx="441">
                  <c:v>-0.29492902419426825</c:v>
                </c:pt>
                <c:pt idx="442">
                  <c:v>-0.23904115703954976</c:v>
                </c:pt>
                <c:pt idx="443">
                  <c:v>-0.23359521471297173</c:v>
                </c:pt>
                <c:pt idx="444">
                  <c:v>-0.23542540844567406</c:v>
                </c:pt>
                <c:pt idx="445">
                  <c:v>-0.20350861530220488</c:v>
                </c:pt>
                <c:pt idx="446">
                  <c:v>-0.1888670654405854</c:v>
                </c:pt>
                <c:pt idx="447">
                  <c:v>-0.19400053566645803</c:v>
                </c:pt>
                <c:pt idx="448">
                  <c:v>-0.2576555664672795</c:v>
                </c:pt>
                <c:pt idx="449">
                  <c:v>-0.26247656459244695</c:v>
                </c:pt>
                <c:pt idx="450">
                  <c:v>-0.29814302294437978</c:v>
                </c:pt>
                <c:pt idx="451">
                  <c:v>-0.2235068297473437</c:v>
                </c:pt>
                <c:pt idx="452">
                  <c:v>-0.26319078653691608</c:v>
                </c:pt>
                <c:pt idx="453">
                  <c:v>-0.3649227747522541</c:v>
                </c:pt>
                <c:pt idx="454">
                  <c:v>-0.42634586197660906</c:v>
                </c:pt>
                <c:pt idx="455">
                  <c:v>-0.48165342380144616</c:v>
                </c:pt>
                <c:pt idx="456">
                  <c:v>-0.50499955361128457</c:v>
                </c:pt>
                <c:pt idx="457">
                  <c:v>-0.49486652977412726</c:v>
                </c:pt>
                <c:pt idx="458">
                  <c:v>-0.46085170966877942</c:v>
                </c:pt>
                <c:pt idx="459">
                  <c:v>-0.59298276939558958</c:v>
                </c:pt>
                <c:pt idx="460">
                  <c:v>-0.53276493170252648</c:v>
                </c:pt>
                <c:pt idx="461">
                  <c:v>-0.55039728595661086</c:v>
                </c:pt>
                <c:pt idx="462">
                  <c:v>-0.43625569145611975</c:v>
                </c:pt>
                <c:pt idx="463">
                  <c:v>-0.39304526381573046</c:v>
                </c:pt>
                <c:pt idx="464">
                  <c:v>-0.4069725917328807</c:v>
                </c:pt>
                <c:pt idx="465">
                  <c:v>-0.39500937416302095</c:v>
                </c:pt>
                <c:pt idx="466">
                  <c:v>-0.34746897598428683</c:v>
                </c:pt>
                <c:pt idx="467">
                  <c:v>-0.36657441299883908</c:v>
                </c:pt>
                <c:pt idx="468">
                  <c:v>-0.34063922864029972</c:v>
                </c:pt>
                <c:pt idx="469">
                  <c:v>-0.38376037853763034</c:v>
                </c:pt>
                <c:pt idx="470">
                  <c:v>-0.36139630390143707</c:v>
                </c:pt>
                <c:pt idx="471">
                  <c:v>-0.44594232657798383</c:v>
                </c:pt>
                <c:pt idx="472">
                  <c:v>-0.44687974288009968</c:v>
                </c:pt>
                <c:pt idx="473">
                  <c:v>-0.41018659048299244</c:v>
                </c:pt>
                <c:pt idx="474">
                  <c:v>-0.44571913222033721</c:v>
                </c:pt>
                <c:pt idx="475">
                  <c:v>-0.38291223997857304</c:v>
                </c:pt>
                <c:pt idx="476">
                  <c:v>-0.42438175162931846</c:v>
                </c:pt>
                <c:pt idx="477">
                  <c:v>-0.32738148379608945</c:v>
                </c:pt>
                <c:pt idx="478">
                  <c:v>-0.33443442549772318</c:v>
                </c:pt>
                <c:pt idx="479">
                  <c:v>-0.36443174716543136</c:v>
                </c:pt>
                <c:pt idx="480">
                  <c:v>-0.34666547629675892</c:v>
                </c:pt>
                <c:pt idx="481">
                  <c:v>-0.36697616284260315</c:v>
                </c:pt>
                <c:pt idx="482">
                  <c:v>-0.36023569324167459</c:v>
                </c:pt>
                <c:pt idx="483">
                  <c:v>-0.35081689134898641</c:v>
                </c:pt>
                <c:pt idx="484">
                  <c:v>-0.35130791893580904</c:v>
                </c:pt>
                <c:pt idx="485">
                  <c:v>-0.50388358182305137</c:v>
                </c:pt>
                <c:pt idx="486">
                  <c:v>-0.46254798678689379</c:v>
                </c:pt>
                <c:pt idx="487">
                  <c:v>-0.44330863315775348</c:v>
                </c:pt>
                <c:pt idx="488">
                  <c:v>-0.42594411213284511</c:v>
                </c:pt>
                <c:pt idx="489">
                  <c:v>-0.41674850459780355</c:v>
                </c:pt>
                <c:pt idx="490">
                  <c:v>-0.39099187572538141</c:v>
                </c:pt>
                <c:pt idx="491">
                  <c:v>-0.41353450584769202</c:v>
                </c:pt>
                <c:pt idx="492">
                  <c:v>-0.4125078118025175</c:v>
                </c:pt>
                <c:pt idx="493">
                  <c:v>-0.43737166324435306</c:v>
                </c:pt>
                <c:pt idx="494">
                  <c:v>-0.44263905008481375</c:v>
                </c:pt>
                <c:pt idx="495">
                  <c:v>-0.43732702437282378</c:v>
                </c:pt>
                <c:pt idx="496">
                  <c:v>-0.47035978930452615</c:v>
                </c:pt>
                <c:pt idx="497">
                  <c:v>-0.46567270779394676</c:v>
                </c:pt>
                <c:pt idx="498">
                  <c:v>-0.43357735916436013</c:v>
                </c:pt>
                <c:pt idx="499">
                  <c:v>-0.39907151147218978</c:v>
                </c:pt>
                <c:pt idx="500">
                  <c:v>-0.40076778859030426</c:v>
                </c:pt>
                <c:pt idx="501">
                  <c:v>-0.40326756539594666</c:v>
                </c:pt>
                <c:pt idx="502">
                  <c:v>-0.44031782876528858</c:v>
                </c:pt>
                <c:pt idx="503">
                  <c:v>-0.46053923756807413</c:v>
                </c:pt>
                <c:pt idx="504">
                  <c:v>-0.48165342380144616</c:v>
                </c:pt>
                <c:pt idx="505">
                  <c:v>-0.47107401124899539</c:v>
                </c:pt>
                <c:pt idx="506">
                  <c:v>-0.48446567270779373</c:v>
                </c:pt>
                <c:pt idx="507">
                  <c:v>-0.51240960628515286</c:v>
                </c:pt>
                <c:pt idx="508">
                  <c:v>-0.53035443263994275</c:v>
                </c:pt>
                <c:pt idx="509">
                  <c:v>-0.49696455673600548</c:v>
                </c:pt>
                <c:pt idx="510">
                  <c:v>-0.48433175609320578</c:v>
                </c:pt>
                <c:pt idx="511">
                  <c:v>-0.46495848584947741</c:v>
                </c:pt>
                <c:pt idx="512">
                  <c:v>-0.45795018301937307</c:v>
                </c:pt>
                <c:pt idx="513">
                  <c:v>-0.4402731898937593</c:v>
                </c:pt>
                <c:pt idx="514">
                  <c:v>-0.40108026069100955</c:v>
                </c:pt>
                <c:pt idx="515">
                  <c:v>-0.40621373091688218</c:v>
                </c:pt>
                <c:pt idx="516">
                  <c:v>-0.37242210516918117</c:v>
                </c:pt>
                <c:pt idx="517">
                  <c:v>-0.32430140166056576</c:v>
                </c:pt>
                <c:pt idx="518">
                  <c:v>-0.28689402731898916</c:v>
                </c:pt>
                <c:pt idx="519">
                  <c:v>-0.24613873761271288</c:v>
                </c:pt>
                <c:pt idx="520">
                  <c:v>-0.24225515578966128</c:v>
                </c:pt>
                <c:pt idx="521">
                  <c:v>-0.2050709758057313</c:v>
                </c:pt>
                <c:pt idx="522">
                  <c:v>-0.18609945540576711</c:v>
                </c:pt>
                <c:pt idx="523">
                  <c:v>-0.22694402285510185</c:v>
                </c:pt>
                <c:pt idx="524">
                  <c:v>-0.21569502722971146</c:v>
                </c:pt>
                <c:pt idx="525">
                  <c:v>-0.1937773413088113</c:v>
                </c:pt>
                <c:pt idx="526">
                  <c:v>-0.20105347736809176</c:v>
                </c:pt>
                <c:pt idx="527">
                  <c:v>-0.25796803856798467</c:v>
                </c:pt>
                <c:pt idx="528">
                  <c:v>-0.21074011248995594</c:v>
                </c:pt>
                <c:pt idx="529">
                  <c:v>-0.19511650745469111</c:v>
                </c:pt>
                <c:pt idx="530">
                  <c:v>-0.19364342469422335</c:v>
                </c:pt>
                <c:pt idx="531">
                  <c:v>-0.17645745915543209</c:v>
                </c:pt>
                <c:pt idx="532">
                  <c:v>-0.18310865101330198</c:v>
                </c:pt>
                <c:pt idx="533">
                  <c:v>-0.14650477635925319</c:v>
                </c:pt>
                <c:pt idx="534">
                  <c:v>-9.9321489152753739E-2</c:v>
                </c:pt>
                <c:pt idx="535">
                  <c:v>-0.11436478885813728</c:v>
                </c:pt>
                <c:pt idx="536">
                  <c:v>-0.10298187661815861</c:v>
                </c:pt>
                <c:pt idx="537">
                  <c:v>-0.10204446031604275</c:v>
                </c:pt>
                <c:pt idx="538">
                  <c:v>-9.8294795107579214E-2</c:v>
                </c:pt>
                <c:pt idx="539">
                  <c:v>-9.0974020176769477E-2</c:v>
                </c:pt>
                <c:pt idx="540">
                  <c:v>-5.5352200696365816E-2</c:v>
                </c:pt>
                <c:pt idx="541">
                  <c:v>-3.7943040799928052E-2</c:v>
                </c:pt>
                <c:pt idx="542">
                  <c:v>0</c:v>
                </c:pt>
                <c:pt idx="543">
                  <c:v>-4.236697727074823E-2</c:v>
                </c:pt>
                <c:pt idx="544">
                  <c:v>0</c:v>
                </c:pt>
                <c:pt idx="545">
                  <c:v>0</c:v>
                </c:pt>
                <c:pt idx="546">
                  <c:v>0</c:v>
                </c:pt>
                <c:pt idx="547">
                  <c:v>-1.6362517941357235E-2</c:v>
                </c:pt>
                <c:pt idx="548">
                  <c:v>0</c:v>
                </c:pt>
                <c:pt idx="549">
                  <c:v>0</c:v>
                </c:pt>
                <c:pt idx="550">
                  <c:v>0</c:v>
                </c:pt>
                <c:pt idx="551">
                  <c:v>0</c:v>
                </c:pt>
                <c:pt idx="552">
                  <c:v>0</c:v>
                </c:pt>
                <c:pt idx="553">
                  <c:v>0</c:v>
                </c:pt>
                <c:pt idx="554">
                  <c:v>-6.638696143295153E-2</c:v>
                </c:pt>
                <c:pt idx="555">
                  <c:v>-2.010650314668383E-2</c:v>
                </c:pt>
                <c:pt idx="556">
                  <c:v>0</c:v>
                </c:pt>
                <c:pt idx="557">
                  <c:v>0</c:v>
                </c:pt>
                <c:pt idx="558">
                  <c:v>-3.6170606752669587E-2</c:v>
                </c:pt>
                <c:pt idx="559">
                  <c:v>-5.7743349175976788E-2</c:v>
                </c:pt>
                <c:pt idx="560">
                  <c:v>-0.12344916980433318</c:v>
                </c:pt>
                <c:pt idx="561">
                  <c:v>-0.20927720511079562</c:v>
                </c:pt>
                <c:pt idx="562">
                  <c:v>-0.21214739830874652</c:v>
                </c:pt>
                <c:pt idx="563">
                  <c:v>-0.21835071909141412</c:v>
                </c:pt>
                <c:pt idx="564">
                  <c:v>-0.18165545336707611</c:v>
                </c:pt>
                <c:pt idx="565">
                  <c:v>-0.15958891426455168</c:v>
                </c:pt>
                <c:pt idx="566">
                  <c:v>-0.16844639219801261</c:v>
                </c:pt>
                <c:pt idx="567">
                  <c:v>-0.17887784704647869</c:v>
                </c:pt>
                <c:pt idx="568">
                  <c:v>-0.20748719214863298</c:v>
                </c:pt>
                <c:pt idx="569">
                  <c:v>-0.21430775878032238</c:v>
                </c:pt>
                <c:pt idx="570">
                  <c:v>-0.16616258255663252</c:v>
                </c:pt>
                <c:pt idx="571">
                  <c:v>-0.13218319856798977</c:v>
                </c:pt>
                <c:pt idx="572">
                  <c:v>-0.15350904265168841</c:v>
                </c:pt>
                <c:pt idx="573">
                  <c:v>-0.16171841244367646</c:v>
                </c:pt>
                <c:pt idx="574">
                  <c:v>-0.13965187334115192</c:v>
                </c:pt>
                <c:pt idx="575">
                  <c:v>-0.16032960928337781</c:v>
                </c:pt>
                <c:pt idx="576">
                  <c:v>-0.13878772915252158</c:v>
                </c:pt>
                <c:pt idx="577">
                  <c:v>-0.16881673970742572</c:v>
                </c:pt>
                <c:pt idx="578">
                  <c:v>-0.20396889080920955</c:v>
                </c:pt>
                <c:pt idx="579">
                  <c:v>-0.13909635207703241</c:v>
                </c:pt>
                <c:pt idx="580">
                  <c:v>-0.11203012159743231</c:v>
                </c:pt>
                <c:pt idx="581">
                  <c:v>-3.8608727856305314E-2</c:v>
                </c:pt>
                <c:pt idx="582">
                  <c:v>-3.0924017035985574E-2</c:v>
                </c:pt>
                <c:pt idx="583">
                  <c:v>-7.9192642429479876E-2</c:v>
                </c:pt>
                <c:pt idx="584">
                  <c:v>-6.7650145052774779E-2</c:v>
                </c:pt>
                <c:pt idx="585">
                  <c:v>-9.1352385655206647E-2</c:v>
                </c:pt>
                <c:pt idx="586">
                  <c:v>-2.5492253564594947E-2</c:v>
                </c:pt>
                <c:pt idx="587">
                  <c:v>-0.12631936300228397</c:v>
                </c:pt>
                <c:pt idx="588">
                  <c:v>-9.4870686994630304E-2</c:v>
                </c:pt>
                <c:pt idx="589">
                  <c:v>-8.848219245725597E-2</c:v>
                </c:pt>
                <c:pt idx="590">
                  <c:v>-0.11980741929510552</c:v>
                </c:pt>
                <c:pt idx="591">
                  <c:v>-8.8327880995000552E-2</c:v>
                </c:pt>
                <c:pt idx="592">
                  <c:v>-0.1022467748904391</c:v>
                </c:pt>
                <c:pt idx="593">
                  <c:v>-0.13079439540769122</c:v>
                </c:pt>
                <c:pt idx="594">
                  <c:v>-0.12792420220974043</c:v>
                </c:pt>
                <c:pt idx="595">
                  <c:v>-6.7495833590519361E-2</c:v>
                </c:pt>
                <c:pt idx="596">
                  <c:v>-5.1200543176347368E-2</c:v>
                </c:pt>
                <c:pt idx="597">
                  <c:v>-2.3825689772236536E-2</c:v>
                </c:pt>
                <c:pt idx="598">
                  <c:v>0</c:v>
                </c:pt>
                <c:pt idx="599">
                  <c:v>0</c:v>
                </c:pt>
                <c:pt idx="600">
                  <c:v>0</c:v>
                </c:pt>
                <c:pt idx="601">
                  <c:v>0</c:v>
                </c:pt>
                <c:pt idx="602">
                  <c:v>0</c:v>
                </c:pt>
                <c:pt idx="603">
                  <c:v>0</c:v>
                </c:pt>
                <c:pt idx="604">
                  <c:v>0</c:v>
                </c:pt>
                <c:pt idx="605">
                  <c:v>0</c:v>
                </c:pt>
                <c:pt idx="606">
                  <c:v>-5.2716015341037314E-2</c:v>
                </c:pt>
                <c:pt idx="607">
                  <c:v>-3.8728599002331277E-2</c:v>
                </c:pt>
                <c:pt idx="608">
                  <c:v>-1.5040232622266503E-3</c:v>
                </c:pt>
                <c:pt idx="609">
                  <c:v>0</c:v>
                </c:pt>
                <c:pt idx="610">
                  <c:v>0</c:v>
                </c:pt>
                <c:pt idx="611">
                  <c:v>0</c:v>
                </c:pt>
                <c:pt idx="612">
                  <c:v>0</c:v>
                </c:pt>
                <c:pt idx="613">
                  <c:v>0</c:v>
                </c:pt>
                <c:pt idx="614">
                  <c:v>0</c:v>
                </c:pt>
                <c:pt idx="615">
                  <c:v>-1.254630671933521E-2</c:v>
                </c:pt>
                <c:pt idx="616">
                  <c:v>0</c:v>
                </c:pt>
                <c:pt idx="617">
                  <c:v>-3.4761408544857653E-2</c:v>
                </c:pt>
                <c:pt idx="618">
                  <c:v>-5.4049271544012067E-2</c:v>
                </c:pt>
                <c:pt idx="619">
                  <c:v>0</c:v>
                </c:pt>
                <c:pt idx="620">
                  <c:v>0</c:v>
                </c:pt>
                <c:pt idx="621">
                  <c:v>0</c:v>
                </c:pt>
                <c:pt idx="622">
                  <c:v>-8.6958123767940654E-3</c:v>
                </c:pt>
                <c:pt idx="623">
                  <c:v>-6.2270859816871971E-3</c:v>
                </c:pt>
                <c:pt idx="624">
                  <c:v>0</c:v>
                </c:pt>
                <c:pt idx="625">
                  <c:v>0</c:v>
                </c:pt>
                <c:pt idx="626">
                  <c:v>-3.1622890937554327E-2</c:v>
                </c:pt>
                <c:pt idx="627">
                  <c:v>0</c:v>
                </c:pt>
                <c:pt idx="628">
                  <c:v>-3.7914206736511691E-2</c:v>
                </c:pt>
                <c:pt idx="629">
                  <c:v>-1.1108077671228234E-2</c:v>
                </c:pt>
                <c:pt idx="630">
                  <c:v>0</c:v>
                </c:pt>
                <c:pt idx="631">
                  <c:v>0</c:v>
                </c:pt>
                <c:pt idx="632">
                  <c:v>-9.6129156502761104E-3</c:v>
                </c:pt>
                <c:pt idx="633">
                  <c:v>-2.4248940813968445E-2</c:v>
                </c:pt>
                <c:pt idx="634">
                  <c:v>-2.0605982796251143E-2</c:v>
                </c:pt>
                <c:pt idx="635">
                  <c:v>0</c:v>
                </c:pt>
                <c:pt idx="636">
                  <c:v>0</c:v>
                </c:pt>
                <c:pt idx="637">
                  <c:v>-2.6971949172861498E-3</c:v>
                </c:pt>
                <c:pt idx="638">
                  <c:v>-1.6362982498202006E-2</c:v>
                </c:pt>
                <c:pt idx="639">
                  <c:v>-3.5318269000239932E-2</c:v>
                </c:pt>
                <c:pt idx="640">
                  <c:v>-5.1456485255334639E-2</c:v>
                </c:pt>
                <c:pt idx="641">
                  <c:v>-5.4618197075042119E-2</c:v>
                </c:pt>
                <c:pt idx="642">
                  <c:v>-6.5571805322464871E-2</c:v>
                </c:pt>
                <c:pt idx="643">
                  <c:v>-3.7116398945097218E-2</c:v>
                </c:pt>
                <c:pt idx="644">
                  <c:v>-8.8348117957324668E-2</c:v>
                </c:pt>
                <c:pt idx="645">
                  <c:v>-8.2743946295852466E-2</c:v>
                </c:pt>
                <c:pt idx="646">
                  <c:v>-3.0987772716375206E-2</c:v>
                </c:pt>
                <c:pt idx="647">
                  <c:v>-1.7771517621673727E-2</c:v>
                </c:pt>
                <c:pt idx="648">
                  <c:v>-1.0998561496044501E-2</c:v>
                </c:pt>
                <c:pt idx="649">
                  <c:v>0</c:v>
                </c:pt>
                <c:pt idx="650">
                  <c:v>0</c:v>
                </c:pt>
                <c:pt idx="651">
                  <c:v>0</c:v>
                </c:pt>
                <c:pt idx="652">
                  <c:v>0</c:v>
                </c:pt>
                <c:pt idx="653">
                  <c:v>0</c:v>
                </c:pt>
                <c:pt idx="654">
                  <c:v>0</c:v>
                </c:pt>
                <c:pt idx="655">
                  <c:v>0</c:v>
                </c:pt>
                <c:pt idx="656">
                  <c:v>-2.9897978462119723E-2</c:v>
                </c:pt>
                <c:pt idx="657">
                  <c:v>0</c:v>
                </c:pt>
                <c:pt idx="658">
                  <c:v>-1.5494156105861689E-2</c:v>
                </c:pt>
                <c:pt idx="659">
                  <c:v>0</c:v>
                </c:pt>
                <c:pt idx="660">
                  <c:v>0</c:v>
                </c:pt>
                <c:pt idx="661">
                  <c:v>0</c:v>
                </c:pt>
                <c:pt idx="662">
                  <c:v>0</c:v>
                </c:pt>
                <c:pt idx="663">
                  <c:v>-1.2560022414808136E-3</c:v>
                </c:pt>
                <c:pt idx="664">
                  <c:v>0</c:v>
                </c:pt>
                <c:pt idx="665">
                  <c:v>0</c:v>
                </c:pt>
                <c:pt idx="666">
                  <c:v>0</c:v>
                </c:pt>
                <c:pt idx="667">
                  <c:v>0</c:v>
                </c:pt>
                <c:pt idx="668">
                  <c:v>-4.7107351796419339E-3</c:v>
                </c:pt>
                <c:pt idx="669">
                  <c:v>0</c:v>
                </c:pt>
                <c:pt idx="670">
                  <c:v>-2.7428289844935838E-2</c:v>
                </c:pt>
                <c:pt idx="671">
                  <c:v>0</c:v>
                </c:pt>
                <c:pt idx="672">
                  <c:v>0</c:v>
                </c:pt>
                <c:pt idx="673">
                  <c:v>-3.3100360049620359E-2</c:v>
                </c:pt>
                <c:pt idx="674">
                  <c:v>0</c:v>
                </c:pt>
                <c:pt idx="675">
                  <c:v>0</c:v>
                </c:pt>
                <c:pt idx="676">
                  <c:v>0</c:v>
                </c:pt>
                <c:pt idx="677">
                  <c:v>-6.2751430477059666E-2</c:v>
                </c:pt>
                <c:pt idx="678">
                  <c:v>-2.2824446238635221E-2</c:v>
                </c:pt>
                <c:pt idx="679">
                  <c:v>0</c:v>
                </c:pt>
                <c:pt idx="680">
                  <c:v>-3.5142094220866005E-2</c:v>
                </c:pt>
                <c:pt idx="681">
                  <c:v>-7.5767690253671804E-2</c:v>
                </c:pt>
                <c:pt idx="682">
                  <c:v>-6.7961363450587453E-2</c:v>
                </c:pt>
                <c:pt idx="683">
                  <c:v>-7.529086400915519E-2</c:v>
                </c:pt>
                <c:pt idx="684">
                  <c:v>-3.9767308792676093E-2</c:v>
                </c:pt>
                <c:pt idx="685">
                  <c:v>-7.6966567668456221E-2</c:v>
                </c:pt>
                <c:pt idx="686">
                  <c:v>-0.10417972262336206</c:v>
                </c:pt>
                <c:pt idx="687">
                  <c:v>-8.3594452467235403E-2</c:v>
                </c:pt>
                <c:pt idx="688">
                  <c:v>-4.6735783766110095E-2</c:v>
                </c:pt>
                <c:pt idx="689">
                  <c:v>-8.5079425628731276E-3</c:v>
                </c:pt>
                <c:pt idx="690">
                  <c:v>-6.7504972616552195E-3</c:v>
                </c:pt>
                <c:pt idx="691">
                  <c:v>0</c:v>
                </c:pt>
                <c:pt idx="692">
                  <c:v>-5.3087354488054794E-2</c:v>
                </c:pt>
                <c:pt idx="693">
                  <c:v>-0.10864891905412166</c:v>
                </c:pt>
                <c:pt idx="694">
                  <c:v>-0.13409407406405904</c:v>
                </c:pt>
                <c:pt idx="695">
                  <c:v>-0.11702472858050639</c:v>
                </c:pt>
                <c:pt idx="696">
                  <c:v>-0.15048064572826958</c:v>
                </c:pt>
                <c:pt idx="697">
                  <c:v>-0.11102848721658143</c:v>
                </c:pt>
                <c:pt idx="698">
                  <c:v>-0.12621851466273692</c:v>
                </c:pt>
                <c:pt idx="699">
                  <c:v>-9.6108865243432651E-2</c:v>
                </c:pt>
                <c:pt idx="700">
                  <c:v>-6.4241580249584374E-2</c:v>
                </c:pt>
                <c:pt idx="701">
                  <c:v>-4.7138434081905878E-2</c:v>
                </c:pt>
                <c:pt idx="702">
                  <c:v>-1.9171748036180269E-2</c:v>
                </c:pt>
                <c:pt idx="703">
                  <c:v>0</c:v>
                </c:pt>
                <c:pt idx="704">
                  <c:v>0</c:v>
                </c:pt>
                <c:pt idx="705">
                  <c:v>0</c:v>
                </c:pt>
                <c:pt idx="706">
                  <c:v>0</c:v>
                </c:pt>
                <c:pt idx="707">
                  <c:v>0</c:v>
                </c:pt>
                <c:pt idx="708">
                  <c:v>0</c:v>
                </c:pt>
                <c:pt idx="709">
                  <c:v>0</c:v>
                </c:pt>
                <c:pt idx="710">
                  <c:v>0</c:v>
                </c:pt>
                <c:pt idx="711">
                  <c:v>0</c:v>
                </c:pt>
                <c:pt idx="712">
                  <c:v>0</c:v>
                </c:pt>
                <c:pt idx="713">
                  <c:v>0</c:v>
                </c:pt>
                <c:pt idx="714">
                  <c:v>-1.0413444685019035E-3</c:v>
                </c:pt>
                <c:pt idx="715">
                  <c:v>0</c:v>
                </c:pt>
                <c:pt idx="716">
                  <c:v>-1.2544829610175001E-2</c:v>
                </c:pt>
                <c:pt idx="717">
                  <c:v>-5.5113684409492714E-2</c:v>
                </c:pt>
                <c:pt idx="718">
                  <c:v>-4.1947084893975695E-2</c:v>
                </c:pt>
                <c:pt idx="719">
                  <c:v>-2.6751028407423494E-2</c:v>
                </c:pt>
                <c:pt idx="720">
                  <c:v>0</c:v>
                </c:pt>
                <c:pt idx="721">
                  <c:v>-6.8762123038610401E-2</c:v>
                </c:pt>
                <c:pt idx="722">
                  <c:v>-5.7510951041527258E-2</c:v>
                </c:pt>
                <c:pt idx="723">
                  <c:v>-6.7893977051181054E-2</c:v>
                </c:pt>
                <c:pt idx="724">
                  <c:v>-8.1491623631429921E-2</c:v>
                </c:pt>
                <c:pt idx="725">
                  <c:v>-5.4083014599735302E-2</c:v>
                </c:pt>
                <c:pt idx="726">
                  <c:v>-3.2860565832750654E-2</c:v>
                </c:pt>
                <c:pt idx="727">
                  <c:v>-5.4058210428665876E-2</c:v>
                </c:pt>
                <c:pt idx="728">
                  <c:v>-2.6585110552190705E-2</c:v>
                </c:pt>
                <c:pt idx="729">
                  <c:v>-8.2597889661125801E-2</c:v>
                </c:pt>
                <c:pt idx="730">
                  <c:v>-8.2047237063384792E-2</c:v>
                </c:pt>
                <c:pt idx="731">
                  <c:v>-4.2291111673339432E-2</c:v>
                </c:pt>
                <c:pt idx="732">
                  <c:v>0</c:v>
                </c:pt>
                <c:pt idx="733">
                  <c:v>0</c:v>
                </c:pt>
                <c:pt idx="734">
                  <c:v>0</c:v>
                </c:pt>
                <c:pt idx="735">
                  <c:v>0</c:v>
                </c:pt>
                <c:pt idx="736">
                  <c:v>0</c:v>
                </c:pt>
                <c:pt idx="737">
                  <c:v>0</c:v>
                </c:pt>
                <c:pt idx="738">
                  <c:v>-2.6267063375515542E-2</c:v>
                </c:pt>
                <c:pt idx="739">
                  <c:v>0</c:v>
                </c:pt>
                <c:pt idx="740">
                  <c:v>0</c:v>
                </c:pt>
                <c:pt idx="741">
                  <c:v>-1.7282767225956674E-2</c:v>
                </c:pt>
                <c:pt idx="742">
                  <c:v>0</c:v>
                </c:pt>
                <c:pt idx="743">
                  <c:v>0</c:v>
                </c:pt>
                <c:pt idx="744">
                  <c:v>0</c:v>
                </c:pt>
                <c:pt idx="745">
                  <c:v>-3.550182979054739E-2</c:v>
                </c:pt>
                <c:pt idx="746">
                  <c:v>-1.7425835085260521E-2</c:v>
                </c:pt>
                <c:pt idx="747">
                  <c:v>-2.0797321498092325E-2</c:v>
                </c:pt>
                <c:pt idx="748">
                  <c:v>-7.9058631160943582E-2</c:v>
                </c:pt>
                <c:pt idx="749">
                  <c:v>-0.15583197072335131</c:v>
                </c:pt>
                <c:pt idx="750">
                  <c:v>-0.22248695787588568</c:v>
                </c:pt>
                <c:pt idx="751">
                  <c:v>-0.17060655610059949</c:v>
                </c:pt>
                <c:pt idx="752">
                  <c:v>-0.15546211944249788</c:v>
                </c:pt>
                <c:pt idx="753">
                  <c:v>-0.1936969555399829</c:v>
                </c:pt>
                <c:pt idx="754">
                  <c:v>-0.18756910379194891</c:v>
                </c:pt>
                <c:pt idx="755">
                  <c:v>-0.10251109553842552</c:v>
                </c:pt>
                <c:pt idx="756">
                  <c:v>-8.7841625788367184E-2</c:v>
                </c:pt>
                <c:pt idx="757">
                  <c:v>-4.0434477925718193E-2</c:v>
                </c:pt>
                <c:pt idx="758">
                  <c:v>-6.5525967453087253E-2</c:v>
                </c:pt>
                <c:pt idx="759">
                  <c:v>-2.9782761037140837E-2</c:v>
                </c:pt>
                <c:pt idx="760">
                  <c:v>0</c:v>
                </c:pt>
                <c:pt idx="761">
                  <c:v>0</c:v>
                </c:pt>
                <c:pt idx="762">
                  <c:v>-1.7610629433622349E-2</c:v>
                </c:pt>
                <c:pt idx="763">
                  <c:v>-1.8398828960702773E-2</c:v>
                </c:pt>
                <c:pt idx="764">
                  <c:v>0</c:v>
                </c:pt>
                <c:pt idx="765">
                  <c:v>-8.4989544504044945E-3</c:v>
                </c:pt>
                <c:pt idx="766">
                  <c:v>0</c:v>
                </c:pt>
                <c:pt idx="767">
                  <c:v>-7.9746229775471411E-3</c:v>
                </c:pt>
                <c:pt idx="768">
                  <c:v>0</c:v>
                </c:pt>
                <c:pt idx="769">
                  <c:v>0</c:v>
                </c:pt>
                <c:pt idx="770">
                  <c:v>0</c:v>
                </c:pt>
                <c:pt idx="771">
                  <c:v>0</c:v>
                </c:pt>
                <c:pt idx="772">
                  <c:v>0</c:v>
                </c:pt>
                <c:pt idx="773">
                  <c:v>0</c:v>
                </c:pt>
                <c:pt idx="774">
                  <c:v>0</c:v>
                </c:pt>
                <c:pt idx="775">
                  <c:v>0</c:v>
                </c:pt>
                <c:pt idx="776">
                  <c:v>-1.3787255038006596E-2</c:v>
                </c:pt>
                <c:pt idx="777">
                  <c:v>0</c:v>
                </c:pt>
                <c:pt idx="778">
                  <c:v>0</c:v>
                </c:pt>
                <c:pt idx="779">
                  <c:v>-2.7304778336209035E-3</c:v>
                </c:pt>
                <c:pt idx="780">
                  <c:v>0</c:v>
                </c:pt>
                <c:pt idx="781">
                  <c:v>0</c:v>
                </c:pt>
                <c:pt idx="782">
                  <c:v>0</c:v>
                </c:pt>
                <c:pt idx="783">
                  <c:v>-1.2095518255753501E-2</c:v>
                </c:pt>
                <c:pt idx="784">
                  <c:v>0</c:v>
                </c:pt>
                <c:pt idx="785">
                  <c:v>-5.3049501605000327E-3</c:v>
                </c:pt>
                <c:pt idx="786">
                  <c:v>-5.1233316438587639E-2</c:v>
                </c:pt>
                <c:pt idx="787">
                  <c:v>-3.5988624204539077E-2</c:v>
                </c:pt>
                <c:pt idx="788">
                  <c:v>-1.1772821985695736E-2</c:v>
                </c:pt>
                <c:pt idx="789">
                  <c:v>0</c:v>
                </c:pt>
                <c:pt idx="790">
                  <c:v>0</c:v>
                </c:pt>
                <c:pt idx="791">
                  <c:v>-6.3113754519587006E-3</c:v>
                </c:pt>
                <c:pt idx="792">
                  <c:v>0</c:v>
                </c:pt>
                <c:pt idx="793">
                  <c:v>0</c:v>
                </c:pt>
                <c:pt idx="794">
                  <c:v>-1.5375756439142796E-2</c:v>
                </c:pt>
                <c:pt idx="795">
                  <c:v>-3.4351780190869596E-2</c:v>
                </c:pt>
                <c:pt idx="796">
                  <c:v>-1.199208627962689E-2</c:v>
                </c:pt>
                <c:pt idx="797">
                  <c:v>-6.292147296629802E-2</c:v>
                </c:pt>
                <c:pt idx="798">
                  <c:v>-7.5478824986858872E-2</c:v>
                </c:pt>
                <c:pt idx="799">
                  <c:v>-8.528644973493249E-2</c:v>
                </c:pt>
                <c:pt idx="800">
                  <c:v>-0.1537707715349077</c:v>
                </c:pt>
                <c:pt idx="801">
                  <c:v>-0.1570567088326732</c:v>
                </c:pt>
                <c:pt idx="802">
                  <c:v>-0.11434480681911208</c:v>
                </c:pt>
                <c:pt idx="803">
                  <c:v>-0.10894044370719214</c:v>
                </c:pt>
                <c:pt idx="804">
                  <c:v>-0.10762237078791148</c:v>
                </c:pt>
                <c:pt idx="805">
                  <c:v>-3.5173264515310887E-2</c:v>
                </c:pt>
                <c:pt idx="806">
                  <c:v>-3.0590385727832237E-2</c:v>
                </c:pt>
                <c:pt idx="807">
                  <c:v>0</c:v>
                </c:pt>
                <c:pt idx="808">
                  <c:v>0</c:v>
                </c:pt>
                <c:pt idx="809">
                  <c:v>-4.986626433373631E-2</c:v>
                </c:pt>
                <c:pt idx="810">
                  <c:v>-3.0650363175527828E-2</c:v>
                </c:pt>
                <c:pt idx="811">
                  <c:v>0</c:v>
                </c:pt>
                <c:pt idx="812">
                  <c:v>-9.1471974701128334E-3</c:v>
                </c:pt>
                <c:pt idx="813">
                  <c:v>0</c:v>
                </c:pt>
                <c:pt idx="814">
                  <c:v>-2.6539558466251223E-2</c:v>
                </c:pt>
                <c:pt idx="815">
                  <c:v>-2.2976943833603936E-2</c:v>
                </c:pt>
                <c:pt idx="816">
                  <c:v>0</c:v>
                </c:pt>
                <c:pt idx="817">
                  <c:v>-4.1296793838437984E-2</c:v>
                </c:pt>
                <c:pt idx="818">
                  <c:v>-6.2735685712579703E-2</c:v>
                </c:pt>
                <c:pt idx="819">
                  <c:v>-5.7359842378649439E-2</c:v>
                </c:pt>
                <c:pt idx="820">
                  <c:v>0</c:v>
                </c:pt>
                <c:pt idx="821">
                  <c:v>0</c:v>
                </c:pt>
                <c:pt idx="822">
                  <c:v>0</c:v>
                </c:pt>
                <c:pt idx="823">
                  <c:v>-1.5940801071374966E-2</c:v>
                </c:pt>
                <c:pt idx="824">
                  <c:v>-2.1272622089818505E-3</c:v>
                </c:pt>
                <c:pt idx="825">
                  <c:v>0</c:v>
                </c:pt>
                <c:pt idx="826">
                  <c:v>0</c:v>
                </c:pt>
                <c:pt idx="827">
                  <c:v>0</c:v>
                </c:pt>
                <c:pt idx="828">
                  <c:v>-3.9252973945037573E-2</c:v>
                </c:pt>
                <c:pt idx="829">
                  <c:v>-4.4726479737900227E-2</c:v>
                </c:pt>
                <c:pt idx="830">
                  <c:v>-8.7584360821439389E-2</c:v>
                </c:pt>
                <c:pt idx="831">
                  <c:v>-5.3757350889341526E-2</c:v>
                </c:pt>
                <c:pt idx="832">
                  <c:v>-3.1005508645369328E-2</c:v>
                </c:pt>
                <c:pt idx="833">
                  <c:v>-3.0711989830193298E-2</c:v>
                </c:pt>
                <c:pt idx="834">
                  <c:v>-8.2141860537222167E-2</c:v>
                </c:pt>
                <c:pt idx="835">
                  <c:v>-0.13491116921773105</c:v>
                </c:pt>
                <c:pt idx="836">
                  <c:v>-9.7768636894488337E-2</c:v>
                </c:pt>
                <c:pt idx="837">
                  <c:v>-0.11786847463232641</c:v>
                </c:pt>
                <c:pt idx="838">
                  <c:v>-7.7484833138687703E-2</c:v>
                </c:pt>
                <c:pt idx="839">
                  <c:v>-0.10642330787436571</c:v>
                </c:pt>
                <c:pt idx="840">
                  <c:v>-0.12058455718966066</c:v>
                </c:pt>
                <c:pt idx="841">
                  <c:v>-0.18531165703773367</c:v>
                </c:pt>
                <c:pt idx="842">
                  <c:v>-0.13989151830006052</c:v>
                </c:pt>
                <c:pt idx="843">
                  <c:v>-0.13614363449410549</c:v>
                </c:pt>
                <c:pt idx="844">
                  <c:v>-0.21170566969298066</c:v>
                </c:pt>
                <c:pt idx="845">
                  <c:v>-0.25725126606812765</c:v>
                </c:pt>
                <c:pt idx="846">
                  <c:v>-0.2918902502654579</c:v>
                </c:pt>
                <c:pt idx="847">
                  <c:v>-0.23745766733565821</c:v>
                </c:pt>
                <c:pt idx="848">
                  <c:v>-0.2010158587519868</c:v>
                </c:pt>
                <c:pt idx="849">
                  <c:v>-0.17210262690978761</c:v>
                </c:pt>
                <c:pt idx="850">
                  <c:v>-0.17898452825096822</c:v>
                </c:pt>
                <c:pt idx="851">
                  <c:v>-0.13746532045203708</c:v>
                </c:pt>
                <c:pt idx="852">
                  <c:v>-8.5930939438735088E-2</c:v>
                </c:pt>
                <c:pt idx="853">
                  <c:v>-4.6451862968944546E-2</c:v>
                </c:pt>
                <c:pt idx="854">
                  <c:v>-3.531316348257707E-2</c:v>
                </c:pt>
                <c:pt idx="855">
                  <c:v>0</c:v>
                </c:pt>
                <c:pt idx="856">
                  <c:v>0</c:v>
                </c:pt>
                <c:pt idx="857">
                  <c:v>-4.1558298855174147E-2</c:v>
                </c:pt>
                <c:pt idx="858">
                  <c:v>-3.586772484594658E-2</c:v>
                </c:pt>
                <c:pt idx="859">
                  <c:v>-7.3195227419840414E-2</c:v>
                </c:pt>
                <c:pt idx="860">
                  <c:v>-3.722066338012342E-2</c:v>
                </c:pt>
                <c:pt idx="861">
                  <c:v>-4.1498347213778541E-2</c:v>
                </c:pt>
                <c:pt idx="862">
                  <c:v>-7.9023600724215548E-2</c:v>
                </c:pt>
                <c:pt idx="863">
                  <c:v>-7.882817626927896E-2</c:v>
                </c:pt>
                <c:pt idx="864">
                  <c:v>0</c:v>
                </c:pt>
                <c:pt idx="865">
                  <c:v>0</c:v>
                </c:pt>
                <c:pt idx="866">
                  <c:v>0</c:v>
                </c:pt>
                <c:pt idx="867">
                  <c:v>0</c:v>
                </c:pt>
                <c:pt idx="868">
                  <c:v>0</c:v>
                </c:pt>
                <c:pt idx="869">
                  <c:v>0</c:v>
                </c:pt>
                <c:pt idx="870">
                  <c:v>-1.9446648916580322E-2</c:v>
                </c:pt>
                <c:pt idx="871">
                  <c:v>-1.4779157360087503E-2</c:v>
                </c:pt>
                <c:pt idx="872">
                  <c:v>0</c:v>
                </c:pt>
                <c:pt idx="873">
                  <c:v>-2.5204364166139248E-3</c:v>
                </c:pt>
                <c:pt idx="874">
                  <c:v>0</c:v>
                </c:pt>
                <c:pt idx="875">
                  <c:v>0</c:v>
                </c:pt>
                <c:pt idx="876">
                  <c:v>0</c:v>
                </c:pt>
                <c:pt idx="877">
                  <c:v>-1.4908931099272715E-2</c:v>
                </c:pt>
                <c:pt idx="878">
                  <c:v>-4.9632862023864188E-2</c:v>
                </c:pt>
                <c:pt idx="879">
                  <c:v>-4.8866963519810125E-2</c:v>
                </c:pt>
                <c:pt idx="880">
                  <c:v>-8.5285077529230535E-2</c:v>
                </c:pt>
                <c:pt idx="881">
                  <c:v>-0.10016402043335615</c:v>
                </c:pt>
                <c:pt idx="882">
                  <c:v>-0.10376500290660573</c:v>
                </c:pt>
                <c:pt idx="883">
                  <c:v>-6.7317350524965902E-2</c:v>
                </c:pt>
                <c:pt idx="884">
                  <c:v>-9.9119231714435485E-2</c:v>
                </c:pt>
                <c:pt idx="885">
                  <c:v>-6.0664319490632446E-2</c:v>
                </c:pt>
                <c:pt idx="886">
                  <c:v>-5.910508328396491E-2</c:v>
                </c:pt>
                <c:pt idx="887">
                  <c:v>-0.16345590558276701</c:v>
                </c:pt>
                <c:pt idx="888">
                  <c:v>-0.1468923758162598</c:v>
                </c:pt>
                <c:pt idx="889">
                  <c:v>-0.15301401603258868</c:v>
                </c:pt>
                <c:pt idx="890">
                  <c:v>-0.15362802432822309</c:v>
                </c:pt>
                <c:pt idx="891">
                  <c:v>-0.17095655295293011</c:v>
                </c:pt>
                <c:pt idx="892">
                  <c:v>-0.20068505032993755</c:v>
                </c:pt>
                <c:pt idx="893">
                  <c:v>-0.22484758874668975</c:v>
                </c:pt>
                <c:pt idx="894">
                  <c:v>-0.23363997762280886</c:v>
                </c:pt>
                <c:pt idx="895">
                  <c:v>-0.29049324733318727</c:v>
                </c:pt>
                <c:pt idx="896">
                  <c:v>-0.35177337441116308</c:v>
                </c:pt>
                <c:pt idx="897">
                  <c:v>-0.42643393428177001</c:v>
                </c:pt>
                <c:pt idx="898">
                  <c:v>-0.33002713481837875</c:v>
                </c:pt>
                <c:pt idx="899">
                  <c:v>-0.36275520141496309</c:v>
                </c:pt>
                <c:pt idx="900">
                  <c:v>-0.37268234359544372</c:v>
                </c:pt>
                <c:pt idx="901">
                  <c:v>-0.29289500188250894</c:v>
                </c:pt>
                <c:pt idx="902">
                  <c:v>-0.24779395590925635</c:v>
                </c:pt>
                <c:pt idx="903">
                  <c:v>-0.22870991834064525</c:v>
                </c:pt>
                <c:pt idx="904">
                  <c:v>-0.18938669792636131</c:v>
                </c:pt>
                <c:pt idx="905">
                  <c:v>-0.15075950352143874</c:v>
                </c:pt>
                <c:pt idx="906">
                  <c:v>-0.11023075766224621</c:v>
                </c:pt>
                <c:pt idx="907">
                  <c:v>-0.1675296519525088</c:v>
                </c:pt>
                <c:pt idx="908">
                  <c:v>-0.18216239177447791</c:v>
                </c:pt>
                <c:pt idx="909">
                  <c:v>-0.20767274962211124</c:v>
                </c:pt>
                <c:pt idx="910">
                  <c:v>-0.15590277887109749</c:v>
                </c:pt>
                <c:pt idx="911">
                  <c:v>-0.13210804566782297</c:v>
                </c:pt>
                <c:pt idx="912">
                  <c:v>-0.139147024773698</c:v>
                </c:pt>
                <c:pt idx="913">
                  <c:v>-3.4344130433055176E-2</c:v>
                </c:pt>
                <c:pt idx="914">
                  <c:v>-4.2482326832042561E-2</c:v>
                </c:pt>
                <c:pt idx="915">
                  <c:v>-1.021607844072181E-2</c:v>
                </c:pt>
                <c:pt idx="916">
                  <c:v>-1.7920945419835577E-2</c:v>
                </c:pt>
                <c:pt idx="917">
                  <c:v>-2.8839347390899661E-2</c:v>
                </c:pt>
                <c:pt idx="918">
                  <c:v>0</c:v>
                </c:pt>
                <c:pt idx="919">
                  <c:v>-4.7947867634200447E-3</c:v>
                </c:pt>
                <c:pt idx="920">
                  <c:v>-6.62284356934284E-3</c:v>
                </c:pt>
                <c:pt idx="921">
                  <c:v>0</c:v>
                </c:pt>
                <c:pt idx="922">
                  <c:v>-1.862411036991285E-2</c:v>
                </c:pt>
                <c:pt idx="923">
                  <c:v>-2.2629685387543286E-2</c:v>
                </c:pt>
                <c:pt idx="924">
                  <c:v>0</c:v>
                </c:pt>
                <c:pt idx="925">
                  <c:v>-4.7273405993033868E-2</c:v>
                </c:pt>
                <c:pt idx="926">
                  <c:v>-6.4641516212100902E-2</c:v>
                </c:pt>
                <c:pt idx="927">
                  <c:v>-7.4480456343322232E-2</c:v>
                </c:pt>
                <c:pt idx="928">
                  <c:v>-7.0624936577599384E-2</c:v>
                </c:pt>
                <c:pt idx="929">
                  <c:v>-8.8846174712164383E-2</c:v>
                </c:pt>
                <c:pt idx="930">
                  <c:v>-4.3819292047189595E-2</c:v>
                </c:pt>
                <c:pt idx="931">
                  <c:v>-5.5714453167494127E-2</c:v>
                </c:pt>
                <c:pt idx="932">
                  <c:v>-7.1954101437049944E-2</c:v>
                </c:pt>
                <c:pt idx="933">
                  <c:v>-7.051559003422958E-2</c:v>
                </c:pt>
                <c:pt idx="934">
                  <c:v>-0.10672053975027962</c:v>
                </c:pt>
                <c:pt idx="935">
                  <c:v>-7.847301065889889E-2</c:v>
                </c:pt>
                <c:pt idx="936">
                  <c:v>-7.1573356210841599E-2</c:v>
                </c:pt>
                <c:pt idx="937">
                  <c:v>-0.12487740678347747</c:v>
                </c:pt>
                <c:pt idx="938">
                  <c:v>-0.14262499729444622</c:v>
                </c:pt>
                <c:pt idx="939">
                  <c:v>-0.11740811025279874</c:v>
                </c:pt>
                <c:pt idx="940">
                  <c:v>-3.7766019198329781E-2</c:v>
                </c:pt>
                <c:pt idx="941">
                  <c:v>-2.892173907666018E-2</c:v>
                </c:pt>
                <c:pt idx="942">
                  <c:v>-4.2296732787125757E-2</c:v>
                </c:pt>
                <c:pt idx="943">
                  <c:v>0</c:v>
                </c:pt>
                <c:pt idx="944">
                  <c:v>0</c:v>
                </c:pt>
                <c:pt idx="945">
                  <c:v>-3.1949075330516274E-3</c:v>
                </c:pt>
                <c:pt idx="946">
                  <c:v>-9.0101831030813817E-2</c:v>
                </c:pt>
                <c:pt idx="947">
                  <c:v>-7.0565684272649309E-2</c:v>
                </c:pt>
                <c:pt idx="948">
                  <c:v>-5.2310704454696877E-2</c:v>
                </c:pt>
                <c:pt idx="949">
                  <c:v>-1.0305067697092496E-2</c:v>
                </c:pt>
                <c:pt idx="950">
                  <c:v>-4.2096504434880999E-2</c:v>
                </c:pt>
                <c:pt idx="951">
                  <c:v>0</c:v>
                </c:pt>
                <c:pt idx="952">
                  <c:v>0</c:v>
                </c:pt>
                <c:pt idx="953">
                  <c:v>-2.1717730525430579E-2</c:v>
                </c:pt>
                <c:pt idx="954">
                  <c:v>0</c:v>
                </c:pt>
                <c:pt idx="955">
                  <c:v>0</c:v>
                </c:pt>
                <c:pt idx="956">
                  <c:v>0</c:v>
                </c:pt>
                <c:pt idx="957">
                  <c:v>0</c:v>
                </c:pt>
                <c:pt idx="958">
                  <c:v>-6.4032183338432525E-2</c:v>
                </c:pt>
                <c:pt idx="959">
                  <c:v>-1.9541066246389072E-2</c:v>
                </c:pt>
                <c:pt idx="960">
                  <c:v>0</c:v>
                </c:pt>
                <c:pt idx="961">
                  <c:v>0</c:v>
                </c:pt>
                <c:pt idx="962">
                  <c:v>-8.7609383472520008E-5</c:v>
                </c:pt>
                <c:pt idx="963">
                  <c:v>-9.7298845980336113E-2</c:v>
                </c:pt>
                <c:pt idx="964">
                  <c:v>-5.5563629951043692E-2</c:v>
                </c:pt>
                <c:pt idx="965">
                  <c:v>-6.9600412136190393E-3</c:v>
                </c:pt>
                <c:pt idx="966">
                  <c:v>0</c:v>
                </c:pt>
                <c:pt idx="967">
                  <c:v>0</c:v>
                </c:pt>
                <c:pt idx="968">
                  <c:v>0</c:v>
                </c:pt>
                <c:pt idx="969">
                  <c:v>0</c:v>
                </c:pt>
                <c:pt idx="970">
                  <c:v>0</c:v>
                </c:pt>
                <c:pt idx="971">
                  <c:v>0</c:v>
                </c:pt>
                <c:pt idx="972">
                  <c:v>-3.0173640613167851E-2</c:v>
                </c:pt>
                <c:pt idx="973">
                  <c:v>-7.0749711849551145E-2</c:v>
                </c:pt>
                <c:pt idx="974">
                  <c:v>-5.4610657004061092E-2</c:v>
                </c:pt>
                <c:pt idx="975">
                  <c:v>-1.6800865139453891E-2</c:v>
                </c:pt>
                <c:pt idx="976">
                  <c:v>-3.5814192771576603E-2</c:v>
                </c:pt>
                <c:pt idx="977">
                  <c:v>-3.3345859517572962E-2</c:v>
                </c:pt>
                <c:pt idx="978">
                  <c:v>-3.9396997029217173E-2</c:v>
                </c:pt>
                <c:pt idx="979">
                  <c:v>-3.7420331846583332E-2</c:v>
                </c:pt>
                <c:pt idx="980">
                  <c:v>-9.3004682724200816E-2</c:v>
                </c:pt>
                <c:pt idx="981">
                  <c:v>-0.13769335708136587</c:v>
                </c:pt>
                <c:pt idx="982">
                  <c:v>-9.1156347378701152E-2</c:v>
                </c:pt>
                <c:pt idx="983">
                  <c:v>-5.3651338877287791E-2</c:v>
                </c:pt>
                <c:pt idx="984">
                  <c:v>-7.7918651330550093E-2</c:v>
                </c:pt>
                <c:pt idx="985">
                  <c:v>-8.9957199720234082E-2</c:v>
                </c:pt>
                <c:pt idx="986">
                  <c:v>-0.14082595502512585</c:v>
                </c:pt>
                <c:pt idx="987">
                  <c:v>-0.14530750642766832</c:v>
                </c:pt>
                <c:pt idx="988">
                  <c:v>-0.10667996247930112</c:v>
                </c:pt>
                <c:pt idx="989">
                  <c:v>-0.14166395587417135</c:v>
                </c:pt>
                <c:pt idx="990">
                  <c:v>-0.15007069974736387</c:v>
                </c:pt>
                <c:pt idx="991">
                  <c:v>-0.16519118033909774</c:v>
                </c:pt>
                <c:pt idx="992">
                  <c:v>-6.3851106533663105E-2</c:v>
                </c:pt>
                <c:pt idx="993">
                  <c:v>-5.217957797190298E-2</c:v>
                </c:pt>
                <c:pt idx="994">
                  <c:v>0</c:v>
                </c:pt>
                <c:pt idx="995">
                  <c:v>0</c:v>
                </c:pt>
                <c:pt idx="996">
                  <c:v>0</c:v>
                </c:pt>
                <c:pt idx="997">
                  <c:v>0</c:v>
                </c:pt>
                <c:pt idx="998">
                  <c:v>0</c:v>
                </c:pt>
                <c:pt idx="999">
                  <c:v>0</c:v>
                </c:pt>
                <c:pt idx="1000">
                  <c:v>0</c:v>
                </c:pt>
                <c:pt idx="1001">
                  <c:v>-8.6971856092412647E-3</c:v>
                </c:pt>
                <c:pt idx="1002">
                  <c:v>0</c:v>
                </c:pt>
                <c:pt idx="1003">
                  <c:v>-2.9504496405294511E-2</c:v>
                </c:pt>
                <c:pt idx="1004">
                  <c:v>-1.4937553516827462E-2</c:v>
                </c:pt>
                <c:pt idx="1005">
                  <c:v>-1.3359770907346302E-3</c:v>
                </c:pt>
                <c:pt idx="1006">
                  <c:v>-1.2881918667603576E-2</c:v>
                </c:pt>
                <c:pt idx="1007">
                  <c:v>0</c:v>
                </c:pt>
                <c:pt idx="1008">
                  <c:v>-5.2283584373976622E-3</c:v>
                </c:pt>
                <c:pt idx="1009">
                  <c:v>-1.0777367179768627E-2</c:v>
                </c:pt>
                <c:pt idx="1010">
                  <c:v>-4.5585668639048005E-2</c:v>
                </c:pt>
                <c:pt idx="1011">
                  <c:v>-2.9056910382270873E-2</c:v>
                </c:pt>
                <c:pt idx="1012">
                  <c:v>-1.9846419232466994E-2</c:v>
                </c:pt>
                <c:pt idx="1013">
                  <c:v>-7.4105516740567867E-2</c:v>
                </c:pt>
                <c:pt idx="1014">
                  <c:v>-5.3994756215305806E-2</c:v>
                </c:pt>
                <c:pt idx="1015">
                  <c:v>-6.5728678294171061E-2</c:v>
                </c:pt>
                <c:pt idx="1016">
                  <c:v>0</c:v>
                </c:pt>
                <c:pt idx="1017">
                  <c:v>0</c:v>
                </c:pt>
                <c:pt idx="1018">
                  <c:v>0</c:v>
                </c:pt>
                <c:pt idx="1019">
                  <c:v>-1.119874549479094E-2</c:v>
                </c:pt>
                <c:pt idx="1020">
                  <c:v>0</c:v>
                </c:pt>
                <c:pt idx="1021">
                  <c:v>0</c:v>
                </c:pt>
                <c:pt idx="1022">
                  <c:v>0</c:v>
                </c:pt>
                <c:pt idx="1023">
                  <c:v>0</c:v>
                </c:pt>
                <c:pt idx="1024">
                  <c:v>-9.4096271556920463E-4</c:v>
                </c:pt>
                <c:pt idx="1025">
                  <c:v>0</c:v>
                </c:pt>
                <c:pt idx="1026">
                  <c:v>0</c:v>
                </c:pt>
                <c:pt idx="1027">
                  <c:v>-1.4594737153053039E-3</c:v>
                </c:pt>
                <c:pt idx="1028">
                  <c:v>-1.0036924177719508E-2</c:v>
                </c:pt>
                <c:pt idx="1029">
                  <c:v>-4.1001152955028375E-2</c:v>
                </c:pt>
                <c:pt idx="1030">
                  <c:v>0</c:v>
                </c:pt>
                <c:pt idx="1031">
                  <c:v>0</c:v>
                </c:pt>
                <c:pt idx="1032">
                  <c:v>0</c:v>
                </c:pt>
                <c:pt idx="1033">
                  <c:v>0</c:v>
                </c:pt>
                <c:pt idx="1034">
                  <c:v>0</c:v>
                </c:pt>
                <c:pt idx="1035">
                  <c:v>0</c:v>
                </c:pt>
                <c:pt idx="1036">
                  <c:v>-1.125992112046259E-2</c:v>
                </c:pt>
                <c:pt idx="1037">
                  <c:v>0</c:v>
                </c:pt>
                <c:pt idx="1038">
                  <c:v>0</c:v>
                </c:pt>
                <c:pt idx="1039">
                  <c:v>-5.5932082272099781E-2</c:v>
                </c:pt>
                <c:pt idx="1040">
                  <c:v>0</c:v>
                </c:pt>
                <c:pt idx="1041">
                  <c:v>-8.2671097906915403E-2</c:v>
                </c:pt>
                <c:pt idx="1042">
                  <c:v>-2.9769601898261056E-2</c:v>
                </c:pt>
                <c:pt idx="1043">
                  <c:v>-6.187891710183635E-3</c:v>
                </c:pt>
                <c:pt idx="1044">
                  <c:v>-3.1549593692187239E-2</c:v>
                </c:pt>
                <c:pt idx="1045">
                  <c:v>0</c:v>
                </c:pt>
                <c:pt idx="1046">
                  <c:v>0</c:v>
                </c:pt>
                <c:pt idx="1047">
                  <c:v>0</c:v>
                </c:pt>
                <c:pt idx="1048">
                  <c:v>-8.8789803706741388E-3</c:v>
                </c:pt>
                <c:pt idx="1049">
                  <c:v>-2.8625124083370146E-4</c:v>
                </c:pt>
                <c:pt idx="1050">
                  <c:v>0</c:v>
                </c:pt>
                <c:pt idx="1051">
                  <c:v>0</c:v>
                </c:pt>
                <c:pt idx="1052">
                  <c:v>0</c:v>
                </c:pt>
                <c:pt idx="1053">
                  <c:v>-2.1922383739905738E-2</c:v>
                </c:pt>
                <c:pt idx="1054">
                  <c:v>-0.23256328158104655</c:v>
                </c:pt>
                <c:pt idx="1055">
                  <c:v>-0.29580768860560913</c:v>
                </c:pt>
                <c:pt idx="1056">
                  <c:v>-0.24223649316208196</c:v>
                </c:pt>
                <c:pt idx="1057">
                  <c:v>-0.2103633096828369</c:v>
                </c:pt>
                <c:pt idx="1058">
                  <c:v>-0.17355447266547686</c:v>
                </c:pt>
                <c:pt idx="1059">
                  <c:v>-0.19908572373727251</c:v>
                </c:pt>
                <c:pt idx="1060">
                  <c:v>-0.19022721514575869</c:v>
                </c:pt>
                <c:pt idx="1061">
                  <c:v>-0.18322328642694585</c:v>
                </c:pt>
                <c:pt idx="1062">
                  <c:v>-0.14574119578650169</c:v>
                </c:pt>
                <c:pt idx="1063">
                  <c:v>-0.14898042500085729</c:v>
                </c:pt>
                <c:pt idx="1064">
                  <c:v>-0.17788726535281563</c:v>
                </c:pt>
                <c:pt idx="1065">
                  <c:v>-0.14286081758508251</c:v>
                </c:pt>
                <c:pt idx="1066">
                  <c:v>-0.11899515078159495</c:v>
                </c:pt>
                <c:pt idx="1067">
                  <c:v>-0.13155078734799874</c:v>
                </c:pt>
                <c:pt idx="1068">
                  <c:v>-0.11640046489654909</c:v>
                </c:pt>
                <c:pt idx="1069">
                  <c:v>-5.1814059082354924E-2</c:v>
                </c:pt>
                <c:pt idx="1070">
                  <c:v>-7.5443405317434209E-2</c:v>
                </c:pt>
                <c:pt idx="1071">
                  <c:v>-5.3874866267562327E-2</c:v>
                </c:pt>
                <c:pt idx="1072">
                  <c:v>-4.7517195751100028E-3</c:v>
                </c:pt>
                <c:pt idx="1073">
                  <c:v>0</c:v>
                </c:pt>
                <c:pt idx="1074">
                  <c:v>-5.6718423679552599E-3</c:v>
                </c:pt>
                <c:pt idx="1075">
                  <c:v>0</c:v>
                </c:pt>
                <c:pt idx="1076">
                  <c:v>0</c:v>
                </c:pt>
                <c:pt idx="1077">
                  <c:v>-4.0576552041394764E-3</c:v>
                </c:pt>
                <c:pt idx="1078">
                  <c:v>-2.7183182127429206E-2</c:v>
                </c:pt>
                <c:pt idx="1079">
                  <c:v>-7.3433776821089092E-3</c:v>
                </c:pt>
                <c:pt idx="1080">
                  <c:v>0</c:v>
                </c:pt>
                <c:pt idx="1081">
                  <c:v>-6.7140427664879487E-2</c:v>
                </c:pt>
                <c:pt idx="1082">
                  <c:v>-5.5174768054544354E-2</c:v>
                </c:pt>
                <c:pt idx="1083">
                  <c:v>-3.0182186666981026E-2</c:v>
                </c:pt>
                <c:pt idx="1084">
                  <c:v>-5.444793184871044E-2</c:v>
                </c:pt>
                <c:pt idx="1085">
                  <c:v>0</c:v>
                </c:pt>
                <c:pt idx="1086">
                  <c:v>-6.7726627437931786E-3</c:v>
                </c:pt>
                <c:pt idx="1087">
                  <c:v>-9.9934045999450216E-3</c:v>
                </c:pt>
                <c:pt idx="1088">
                  <c:v>-9.9550034117969921E-2</c:v>
                </c:pt>
                <c:pt idx="1089">
                  <c:v>-0.1434241419135257</c:v>
                </c:pt>
                <c:pt idx="1090">
                  <c:v>-0.14709930126608439</c:v>
                </c:pt>
                <c:pt idx="1091">
                  <c:v>-9.2028088839010036E-2</c:v>
                </c:pt>
                <c:pt idx="1092">
                  <c:v>-6.6782532360063485E-2</c:v>
                </c:pt>
                <c:pt idx="1093">
                  <c:v>-2.6190590909308642E-2</c:v>
                </c:pt>
                <c:pt idx="1094">
                  <c:v>0</c:v>
                </c:pt>
                <c:pt idx="1095">
                  <c:v>0</c:v>
                </c:pt>
                <c:pt idx="1096">
                  <c:v>0</c:v>
                </c:pt>
                <c:pt idx="1097">
                  <c:v>0</c:v>
                </c:pt>
                <c:pt idx="1098">
                  <c:v>-4.5823371648334388E-2</c:v>
                </c:pt>
                <c:pt idx="1099">
                  <c:v>-1.3724954045268856E-3</c:v>
                </c:pt>
                <c:pt idx="1100">
                  <c:v>0</c:v>
                </c:pt>
                <c:pt idx="1101">
                  <c:v>-1.6734494165218439E-2</c:v>
                </c:pt>
                <c:pt idx="1102">
                  <c:v>-3.5259306102712884E-3</c:v>
                </c:pt>
                <c:pt idx="1103">
                  <c:v>-4.3722662954354008E-2</c:v>
                </c:pt>
                <c:pt idx="1104">
                  <c:v>0</c:v>
                </c:pt>
                <c:pt idx="1105">
                  <c:v>-1.8632033034054252E-2</c:v>
                </c:pt>
                <c:pt idx="1106">
                  <c:v>-5.9343547154746545E-3</c:v>
                </c:pt>
                <c:pt idx="1107">
                  <c:v>-2.5273046357309314E-2</c:v>
                </c:pt>
                <c:pt idx="1108">
                  <c:v>0</c:v>
                </c:pt>
                <c:pt idx="1109">
                  <c:v>0</c:v>
                </c:pt>
                <c:pt idx="1110">
                  <c:v>-1.4875862558250574E-2</c:v>
                </c:pt>
                <c:pt idx="1111">
                  <c:v>0</c:v>
                </c:pt>
                <c:pt idx="1112">
                  <c:v>-2.0472797882766347E-2</c:v>
                </c:pt>
                <c:pt idx="1113">
                  <c:v>-8.9594858473107664E-3</c:v>
                </c:pt>
                <c:pt idx="1114">
                  <c:v>-5.5393321588929068E-3</c:v>
                </c:pt>
                <c:pt idx="1115">
                  <c:v>0</c:v>
                </c:pt>
                <c:pt idx="1116">
                  <c:v>0</c:v>
                </c:pt>
                <c:pt idx="1117">
                  <c:v>0</c:v>
                </c:pt>
                <c:pt idx="1118">
                  <c:v>0</c:v>
                </c:pt>
                <c:pt idx="1119">
                  <c:v>0</c:v>
                </c:pt>
                <c:pt idx="1120">
                  <c:v>-2.4173113369917676E-2</c:v>
                </c:pt>
                <c:pt idx="1121">
                  <c:v>0</c:v>
                </c:pt>
                <c:pt idx="1122">
                  <c:v>0</c:v>
                </c:pt>
                <c:pt idx="1123">
                  <c:v>-4.0180790539022793E-3</c:v>
                </c:pt>
                <c:pt idx="1124">
                  <c:v>0</c:v>
                </c:pt>
                <c:pt idx="1125">
                  <c:v>-7.7077548297809217E-3</c:v>
                </c:pt>
                <c:pt idx="1126">
                  <c:v>0</c:v>
                </c:pt>
                <c:pt idx="1127">
                  <c:v>-9.5344462254591811E-3</c:v>
                </c:pt>
                <c:pt idx="1128">
                  <c:v>0</c:v>
                </c:pt>
                <c:pt idx="1129">
                  <c:v>0</c:v>
                </c:pt>
                <c:pt idx="1130">
                  <c:v>-2.7143688643775365E-2</c:v>
                </c:pt>
                <c:pt idx="1131">
                  <c:v>-6.9542671179473992E-2</c:v>
                </c:pt>
                <c:pt idx="1132">
                  <c:v>-5.7612331401243999E-2</c:v>
                </c:pt>
                <c:pt idx="1133">
                  <c:v>-4.21433161491932E-2</c:v>
                </c:pt>
                <c:pt idx="1134">
                  <c:v>-6.5603973259146575E-2</c:v>
                </c:pt>
                <c:pt idx="1135">
                  <c:v>-3.4952364728865315E-2</c:v>
                </c:pt>
                <c:pt idx="1136">
                  <c:v>0</c:v>
                </c:pt>
                <c:pt idx="1137">
                  <c:v>-2.4477701554380782E-2</c:v>
                </c:pt>
                <c:pt idx="1138">
                  <c:v>-2.5593495525481069E-3</c:v>
                </c:pt>
                <c:pt idx="1139">
                  <c:v>-3.8884570769450844E-2</c:v>
                </c:pt>
                <c:pt idx="1140">
                  <c:v>-2.467768157626804E-2</c:v>
                </c:pt>
                <c:pt idx="1141">
                  <c:v>0</c:v>
                </c:pt>
                <c:pt idx="1142">
                  <c:v>0</c:v>
                </c:pt>
                <c:pt idx="1143">
                  <c:v>0</c:v>
                </c:pt>
                <c:pt idx="1144">
                  <c:v>0</c:v>
                </c:pt>
                <c:pt idx="1145">
                  <c:v>0</c:v>
                </c:pt>
                <c:pt idx="1146">
                  <c:v>0</c:v>
                </c:pt>
                <c:pt idx="1147">
                  <c:v>0</c:v>
                </c:pt>
                <c:pt idx="1148">
                  <c:v>0</c:v>
                </c:pt>
                <c:pt idx="1149">
                  <c:v>0</c:v>
                </c:pt>
                <c:pt idx="1150">
                  <c:v>-3.5847924691564392E-3</c:v>
                </c:pt>
                <c:pt idx="1151">
                  <c:v>0</c:v>
                </c:pt>
                <c:pt idx="1152">
                  <c:v>0</c:v>
                </c:pt>
                <c:pt idx="1153">
                  <c:v>0</c:v>
                </c:pt>
                <c:pt idx="1154">
                  <c:v>0</c:v>
                </c:pt>
                <c:pt idx="1155">
                  <c:v>0</c:v>
                </c:pt>
                <c:pt idx="1156">
                  <c:v>0</c:v>
                </c:pt>
                <c:pt idx="1157">
                  <c:v>0</c:v>
                </c:pt>
                <c:pt idx="1158">
                  <c:v>0</c:v>
                </c:pt>
                <c:pt idx="1159">
                  <c:v>-4.4204666007272575E-2</c:v>
                </c:pt>
                <c:pt idx="1160">
                  <c:v>-2.4039951855119646E-2</c:v>
                </c:pt>
                <c:pt idx="1161">
                  <c:v>0</c:v>
                </c:pt>
                <c:pt idx="1162">
                  <c:v>0</c:v>
                </c:pt>
                <c:pt idx="1163">
                  <c:v>0</c:v>
                </c:pt>
                <c:pt idx="1164">
                  <c:v>-1.983414634536651E-2</c:v>
                </c:pt>
                <c:pt idx="1165">
                  <c:v>0</c:v>
                </c:pt>
                <c:pt idx="1166">
                  <c:v>0</c:v>
                </c:pt>
                <c:pt idx="1167">
                  <c:v>-4.1085285232826951E-2</c:v>
                </c:pt>
                <c:pt idx="1168">
                  <c:v>0</c:v>
                </c:pt>
                <c:pt idx="1169">
                  <c:v>0</c:v>
                </c:pt>
                <c:pt idx="1170">
                  <c:v>0</c:v>
                </c:pt>
                <c:pt idx="1171">
                  <c:v>0</c:v>
                </c:pt>
                <c:pt idx="1172">
                  <c:v>-5.6051460128233588E-2</c:v>
                </c:pt>
                <c:pt idx="1173">
                  <c:v>-4.356254972102791E-3</c:v>
                </c:pt>
                <c:pt idx="1174">
                  <c:v>-3.7617957961616932E-2</c:v>
                </c:pt>
                <c:pt idx="1175">
                  <c:v>0</c:v>
                </c:pt>
                <c:pt idx="1176">
                  <c:v>0</c:v>
                </c:pt>
                <c:pt idx="1177">
                  <c:v>0</c:v>
                </c:pt>
                <c:pt idx="1178">
                  <c:v>0</c:v>
                </c:pt>
                <c:pt idx="1179">
                  <c:v>0</c:v>
                </c:pt>
                <c:pt idx="1180">
                  <c:v>0</c:v>
                </c:pt>
                <c:pt idx="1181">
                  <c:v>-1.7218744353532545E-2</c:v>
                </c:pt>
                <c:pt idx="1182">
                  <c:v>0</c:v>
                </c:pt>
                <c:pt idx="1183">
                  <c:v>-1.0659673774688128E-2</c:v>
                </c:pt>
                <c:pt idx="1184">
                  <c:v>-0.15370108695510842</c:v>
                </c:pt>
                <c:pt idx="1185">
                  <c:v>-9.9482973287368881E-2</c:v>
                </c:pt>
                <c:pt idx="1186">
                  <c:v>-2.6243227971051053E-2</c:v>
                </c:pt>
                <c:pt idx="1187">
                  <c:v>0</c:v>
                </c:pt>
                <c:pt idx="1188">
                  <c:v>0</c:v>
                </c:pt>
                <c:pt idx="1189">
                  <c:v>0</c:v>
                </c:pt>
                <c:pt idx="1190">
                  <c:v>-3.108632845894499E-2</c:v>
                </c:pt>
                <c:pt idx="1191">
                  <c:v>0</c:v>
                </c:pt>
                <c:pt idx="1192">
                  <c:v>0</c:v>
                </c:pt>
                <c:pt idx="1193">
                  <c:v>-2.3616697136164877E-2</c:v>
                </c:pt>
                <c:pt idx="1194">
                  <c:v>0</c:v>
                </c:pt>
                <c:pt idx="1195">
                  <c:v>-3.1234200498403752E-2</c:v>
                </c:pt>
                <c:pt idx="1196">
                  <c:v>-3.6015229175070607E-2</c:v>
                </c:pt>
                <c:pt idx="1197">
                  <c:v>-6.2443439114478028E-2</c:v>
                </c:pt>
                <c:pt idx="1198">
                  <c:v>-3.1209094160735695E-3</c:v>
                </c:pt>
                <c:pt idx="1199">
                  <c:v>0</c:v>
                </c:pt>
                <c:pt idx="1200">
                  <c:v>0</c:v>
                </c:pt>
                <c:pt idx="1201">
                  <c:v>-5.0242414142237957E-2</c:v>
                </c:pt>
                <c:pt idx="1202">
                  <c:v>-6.8228919553205314E-2</c:v>
                </c:pt>
                <c:pt idx="1203">
                  <c:v>0</c:v>
                </c:pt>
                <c:pt idx="1204">
                  <c:v>-3.0091707165002313E-2</c:v>
                </c:pt>
                <c:pt idx="1205">
                  <c:v>-4.9996808162935169E-2</c:v>
                </c:pt>
                <c:pt idx="1206">
                  <c:v>-2.6576752868586517E-2</c:v>
                </c:pt>
                <c:pt idx="1207">
                  <c:v>-4.1736038387638286E-2</c:v>
                </c:pt>
                <c:pt idx="1208">
                  <c:v>0</c:v>
                </c:pt>
                <c:pt idx="1209">
                  <c:v>-5.2795757256659082E-2</c:v>
                </c:pt>
                <c:pt idx="1210">
                  <c:v>-5.6805299495684358E-2</c:v>
                </c:pt>
                <c:pt idx="1211">
                  <c:v>-0.13116207158809201</c:v>
                </c:pt>
                <c:pt idx="1212">
                  <c:v>-0.12691584135265421</c:v>
                </c:pt>
                <c:pt idx="1213">
                  <c:v>-9.593989779018941E-2</c:v>
                </c:pt>
                <c:pt idx="1214">
                  <c:v>-0.17838068274168006</c:v>
                </c:pt>
                <c:pt idx="1215">
                  <c:v>-0.23043000409194814</c:v>
                </c:pt>
                <c:pt idx="1216">
                  <c:v>-0.17063302208505415</c:v>
                </c:pt>
                <c:pt idx="1217">
                  <c:v>-0.16507715376822751</c:v>
                </c:pt>
                <c:pt idx="1218">
                  <c:v>-0.18540362328707949</c:v>
                </c:pt>
                <c:pt idx="1219">
                  <c:v>-0.19343060051409389</c:v>
                </c:pt>
                <c:pt idx="1220">
                  <c:v>-0.24392109106132465</c:v>
                </c:pt>
                <c:pt idx="1221">
                  <c:v>-0.30498613465587998</c:v>
                </c:pt>
                <c:pt idx="1222">
                  <c:v>-0.29174355333533719</c:v>
                </c:pt>
                <c:pt idx="1223">
                  <c:v>-0.23740935416143061</c:v>
                </c:pt>
                <c:pt idx="1224">
                  <c:v>-0.23072943471900054</c:v>
                </c:pt>
                <c:pt idx="1225">
                  <c:v>-0.24194877124971315</c:v>
                </c:pt>
                <c:pt idx="1226">
                  <c:v>-0.25658421234638107</c:v>
                </c:pt>
                <c:pt idx="1227">
                  <c:v>-0.22862505092390484</c:v>
                </c:pt>
                <c:pt idx="1228">
                  <c:v>-0.27540299933907908</c:v>
                </c:pt>
                <c:pt idx="1229">
                  <c:v>-0.28074151217082954</c:v>
                </c:pt>
                <c:pt idx="1230">
                  <c:v>-0.33191741797005481</c:v>
                </c:pt>
                <c:pt idx="1231">
                  <c:v>-0.38399213524925335</c:v>
                </c:pt>
                <c:pt idx="1232">
                  <c:v>-0.37996098457019134</c:v>
                </c:pt>
                <c:pt idx="1233">
                  <c:v>-0.44734780231386384</c:v>
                </c:pt>
                <c:pt idx="1234">
                  <c:v>-0.39870393160671092</c:v>
                </c:pt>
                <c:pt idx="1235">
                  <c:v>-0.36331254895125431</c:v>
                </c:pt>
                <c:pt idx="1236">
                  <c:v>-0.40071926217655152</c:v>
                </c:pt>
                <c:pt idx="1237">
                  <c:v>-0.41641887170877645</c:v>
                </c:pt>
                <c:pt idx="1238">
                  <c:v>-0.42517499637247036</c:v>
                </c:pt>
                <c:pt idx="1239">
                  <c:v>-0.41959937900641309</c:v>
                </c:pt>
                <c:pt idx="1240">
                  <c:v>-0.37180250590056008</c:v>
                </c:pt>
                <c:pt idx="1241">
                  <c:v>-0.33870786166321376</c:v>
                </c:pt>
                <c:pt idx="1242">
                  <c:v>-0.33027802787943983</c:v>
                </c:pt>
                <c:pt idx="1243">
                  <c:v>-0.31849269364621291</c:v>
                </c:pt>
                <c:pt idx="1244">
                  <c:v>-0.30520828676804712</c:v>
                </c:pt>
                <c:pt idx="1245">
                  <c:v>-0.31258676602426672</c:v>
                </c:pt>
                <c:pt idx="1246">
                  <c:v>-0.27373148000594527</c:v>
                </c:pt>
                <c:pt idx="1247">
                  <c:v>-0.26735307817424336</c:v>
                </c:pt>
                <c:pt idx="1248">
                  <c:v>-0.22893435822267516</c:v>
                </c:pt>
                <c:pt idx="1249">
                  <c:v>-0.21478241456024116</c:v>
                </c:pt>
                <c:pt idx="1250">
                  <c:v>-0.20387603969683443</c:v>
                </c:pt>
                <c:pt idx="1251">
                  <c:v>-0.21588780736470792</c:v>
                </c:pt>
                <c:pt idx="1252">
                  <c:v>-0.22819209628363613</c:v>
                </c:pt>
                <c:pt idx="1253">
                  <c:v>-0.21761296990788548</c:v>
                </c:pt>
                <c:pt idx="1254">
                  <c:v>-0.20239419110853063</c:v>
                </c:pt>
                <c:pt idx="1255">
                  <c:v>-0.22879496832529911</c:v>
                </c:pt>
                <c:pt idx="1256">
                  <c:v>-0.22568192728390635</c:v>
                </c:pt>
                <c:pt idx="1257">
                  <c:v>-0.21730022295083418</c:v>
                </c:pt>
                <c:pt idx="1258">
                  <c:v>-0.20533978391645857</c:v>
                </c:pt>
                <c:pt idx="1259">
                  <c:v>-0.17319023410159673</c:v>
                </c:pt>
                <c:pt idx="1260">
                  <c:v>-0.14507575557504859</c:v>
                </c:pt>
                <c:pt idx="1261">
                  <c:v>-0.16591555437092775</c:v>
                </c:pt>
                <c:pt idx="1262">
                  <c:v>-0.14836455843096974</c:v>
                </c:pt>
                <c:pt idx="1263">
                  <c:v>-0.16344585825421598</c:v>
                </c:pt>
                <c:pt idx="1264">
                  <c:v>-0.17930924876875487</c:v>
                </c:pt>
                <c:pt idx="1265">
                  <c:v>-0.15319768626511809</c:v>
                </c:pt>
                <c:pt idx="1266">
                  <c:v>-0.1519940076944426</c:v>
                </c:pt>
                <c:pt idx="1267">
                  <c:v>-0.12045951258109788</c:v>
                </c:pt>
                <c:pt idx="1268">
                  <c:v>-0.12848369428059547</c:v>
                </c:pt>
                <c:pt idx="1269">
                  <c:v>-0.12142521918803706</c:v>
                </c:pt>
                <c:pt idx="1270">
                  <c:v>-0.13606779295936744</c:v>
                </c:pt>
                <c:pt idx="1271">
                  <c:v>-0.10339452189114917</c:v>
                </c:pt>
                <c:pt idx="1272">
                  <c:v>-0.10312517646499075</c:v>
                </c:pt>
                <c:pt idx="1273">
                  <c:v>-7.9372017164625164E-2</c:v>
                </c:pt>
                <c:pt idx="1274">
                  <c:v>-7.6883087303294073E-2</c:v>
                </c:pt>
                <c:pt idx="1275">
                  <c:v>-6.5401443548573357E-2</c:v>
                </c:pt>
                <c:pt idx="1276">
                  <c:v>-5.2854819753532678E-2</c:v>
                </c:pt>
                <c:pt idx="1277">
                  <c:v>-8.0113506146746949E-2</c:v>
                </c:pt>
                <c:pt idx="1278">
                  <c:v>-7.8893891780964842E-2</c:v>
                </c:pt>
                <c:pt idx="1279">
                  <c:v>-7.3209111427193552E-2</c:v>
                </c:pt>
                <c:pt idx="1280">
                  <c:v>-5.1156470226966677E-2</c:v>
                </c:pt>
                <c:pt idx="1281">
                  <c:v>-2.6727819582580636E-2</c:v>
                </c:pt>
                <c:pt idx="1282">
                  <c:v>0</c:v>
                </c:pt>
                <c:pt idx="1283">
                  <c:v>0</c:v>
                </c:pt>
                <c:pt idx="1284">
                  <c:v>0</c:v>
                </c:pt>
                <c:pt idx="1285">
                  <c:v>0</c:v>
                </c:pt>
                <c:pt idx="1286">
                  <c:v>-1.955472873955133E-2</c:v>
                </c:pt>
                <c:pt idx="1287">
                  <c:v>-8.6035824873386124E-3</c:v>
                </c:pt>
                <c:pt idx="1288">
                  <c:v>0</c:v>
                </c:pt>
                <c:pt idx="1289">
                  <c:v>0</c:v>
                </c:pt>
                <c:pt idx="1290">
                  <c:v>-1.6622749906575529E-2</c:v>
                </c:pt>
                <c:pt idx="1291">
                  <c:v>-4.7109650160402916E-2</c:v>
                </c:pt>
                <c:pt idx="1292">
                  <c:v>-3.2827865938085066E-2</c:v>
                </c:pt>
                <c:pt idx="1293">
                  <c:v>0</c:v>
                </c:pt>
                <c:pt idx="1294">
                  <c:v>0</c:v>
                </c:pt>
                <c:pt idx="1295">
                  <c:v>-4.1030913293656601E-2</c:v>
                </c:pt>
                <c:pt idx="1296">
                  <c:v>-4.7720460757585847E-2</c:v>
                </c:pt>
                <c:pt idx="1297">
                  <c:v>-0.10484092116601218</c:v>
                </c:pt>
                <c:pt idx="1298">
                  <c:v>-0.13392446925613066</c:v>
                </c:pt>
                <c:pt idx="1299">
                  <c:v>-0.13766872112280271</c:v>
                </c:pt>
                <c:pt idx="1300">
                  <c:v>-9.5665864609242979E-2</c:v>
                </c:pt>
                <c:pt idx="1301">
                  <c:v>-8.3952525872092676E-2</c:v>
                </c:pt>
                <c:pt idx="1302">
                  <c:v>-0.16118607937642326</c:v>
                </c:pt>
                <c:pt idx="1303">
                  <c:v>-0.16823733903611415</c:v>
                </c:pt>
                <c:pt idx="1304">
                  <c:v>-0.1562042208293668</c:v>
                </c:pt>
                <c:pt idx="1305">
                  <c:v>-0.23139935740605766</c:v>
                </c:pt>
                <c:pt idx="1306">
                  <c:v>-0.36048646274621376</c:v>
                </c:pt>
                <c:pt idx="1307">
                  <c:v>-0.40637026189104442</c:v>
                </c:pt>
                <c:pt idx="1308">
                  <c:v>-0.40006264505324896</c:v>
                </c:pt>
                <c:pt idx="1309">
                  <c:v>-0.45062733163825774</c:v>
                </c:pt>
                <c:pt idx="1310">
                  <c:v>-0.50912381290768738</c:v>
                </c:pt>
                <c:pt idx="1311">
                  <c:v>-0.46612354615869855</c:v>
                </c:pt>
                <c:pt idx="1312">
                  <c:v>-0.41503706739590662</c:v>
                </c:pt>
                <c:pt idx="1313">
                  <c:v>-0.38233738588766353</c:v>
                </c:pt>
                <c:pt idx="1314">
                  <c:v>-0.38111491318735646</c:v>
                </c:pt>
                <c:pt idx="1315">
                  <c:v>-0.33430802705557183</c:v>
                </c:pt>
                <c:pt idx="1316">
                  <c:v>-0.31028713662724394</c:v>
                </c:pt>
                <c:pt idx="1317">
                  <c:v>-0.28455319305642024</c:v>
                </c:pt>
                <c:pt idx="1318">
                  <c:v>-0.29785110091442291</c:v>
                </c:pt>
                <c:pt idx="1319">
                  <c:v>-0.2557635321618742</c:v>
                </c:pt>
                <c:pt idx="1320">
                  <c:v>-0.24139036938117231</c:v>
                </c:pt>
                <c:pt idx="1321">
                  <c:v>-0.2686781888541947</c:v>
                </c:pt>
                <c:pt idx="1322">
                  <c:v>-0.2460396160969196</c:v>
                </c:pt>
                <c:pt idx="1323">
                  <c:v>-0.20054030658988986</c:v>
                </c:pt>
                <c:pt idx="1324">
                  <c:v>-0.18792453947600696</c:v>
                </c:pt>
                <c:pt idx="1325">
                  <c:v>-0.25276694069080796</c:v>
                </c:pt>
                <c:pt idx="1326">
                  <c:v>-0.2918884880897995</c:v>
                </c:pt>
                <c:pt idx="1327">
                  <c:v>-0.24227893955332358</c:v>
                </c:pt>
                <c:pt idx="1328">
                  <c:v>-0.276487568776422</c:v>
                </c:pt>
                <c:pt idx="1329">
                  <c:v>-0.21192136922612459</c:v>
                </c:pt>
                <c:pt idx="1330">
                  <c:v>-0.18193643352349365</c:v>
                </c:pt>
                <c:pt idx="1331">
                  <c:v>-0.18183790411363798</c:v>
                </c:pt>
                <c:pt idx="1332">
                  <c:v>-0.12715399957632234</c:v>
                </c:pt>
                <c:pt idx="1333">
                  <c:v>-0.1064699148786169</c:v>
                </c:pt>
                <c:pt idx="1334">
                  <c:v>-7.5865866217764033E-2</c:v>
                </c:pt>
                <c:pt idx="1335">
                  <c:v>-7.549305999766176E-2</c:v>
                </c:pt>
                <c:pt idx="1336">
                  <c:v>-4.8121408645349195E-2</c:v>
                </c:pt>
                <c:pt idx="1337">
                  <c:v>-5.889907423612184E-2</c:v>
                </c:pt>
                <c:pt idx="1338">
                  <c:v>-7.45875802046847E-2</c:v>
                </c:pt>
                <c:pt idx="1339">
                  <c:v>-9.341117389236242E-2</c:v>
                </c:pt>
                <c:pt idx="1340">
                  <c:v>-0.14266627693092993</c:v>
                </c:pt>
                <c:pt idx="1341">
                  <c:v>-0.20293371737508126</c:v>
                </c:pt>
                <c:pt idx="1342">
                  <c:v>-0.11582087550996056</c:v>
                </c:pt>
                <c:pt idx="1343">
                  <c:v>-0.11778377175072163</c:v>
                </c:pt>
                <c:pt idx="1344">
                  <c:v>-0.10877591639065676</c:v>
                </c:pt>
                <c:pt idx="1345">
                  <c:v>-6.8838200944069783E-2</c:v>
                </c:pt>
                <c:pt idx="1346">
                  <c:v>-2.8572465711890982E-2</c:v>
                </c:pt>
                <c:pt idx="1347">
                  <c:v>0</c:v>
                </c:pt>
                <c:pt idx="1348">
                  <c:v>-6.2827987672654517E-3</c:v>
                </c:pt>
                <c:pt idx="1349">
                  <c:v>-6.600466818031292E-2</c:v>
                </c:pt>
                <c:pt idx="1350">
                  <c:v>-2.7519994297615646E-2</c:v>
                </c:pt>
                <c:pt idx="1351">
                  <c:v>-1.4016267232316748E-2</c:v>
                </c:pt>
                <c:pt idx="1352">
                  <c:v>0</c:v>
                </c:pt>
                <c:pt idx="1353">
                  <c:v>0</c:v>
                </c:pt>
                <c:pt idx="1354">
                  <c:v>-1.8463927534380864E-2</c:v>
                </c:pt>
                <c:pt idx="1355">
                  <c:v>-1.2772437792170299E-2</c:v>
                </c:pt>
                <c:pt idx="1356">
                  <c:v>-3.8137777032785092E-3</c:v>
                </c:pt>
                <c:pt idx="1357">
                  <c:v>0</c:v>
                </c:pt>
                <c:pt idx="1358">
                  <c:v>0</c:v>
                </c:pt>
                <c:pt idx="1359">
                  <c:v>0</c:v>
                </c:pt>
                <c:pt idx="1360">
                  <c:v>0</c:v>
                </c:pt>
                <c:pt idx="1361">
                  <c:v>0</c:v>
                </c:pt>
                <c:pt idx="1362">
                  <c:v>-1.3426207026648873E-2</c:v>
                </c:pt>
                <c:pt idx="1363">
                  <c:v>0</c:v>
                </c:pt>
                <c:pt idx="1364">
                  <c:v>-2.8972350682699544E-2</c:v>
                </c:pt>
                <c:pt idx="1365">
                  <c:v>0</c:v>
                </c:pt>
                <c:pt idx="1366">
                  <c:v>0</c:v>
                </c:pt>
                <c:pt idx="1367">
                  <c:v>0</c:v>
                </c:pt>
                <c:pt idx="1368">
                  <c:v>0</c:v>
                </c:pt>
                <c:pt idx="1369">
                  <c:v>-3.4574250106901405E-2</c:v>
                </c:pt>
                <c:pt idx="1370">
                  <c:v>0</c:v>
                </c:pt>
                <c:pt idx="1371">
                  <c:v>0</c:v>
                </c:pt>
                <c:pt idx="1372">
                  <c:v>0</c:v>
                </c:pt>
                <c:pt idx="1373">
                  <c:v>0</c:v>
                </c:pt>
                <c:pt idx="1374">
                  <c:v>0</c:v>
                </c:pt>
                <c:pt idx="1375">
                  <c:v>-1.3792282917751364E-2</c:v>
                </c:pt>
                <c:pt idx="1376">
                  <c:v>0</c:v>
                </c:pt>
                <c:pt idx="1377">
                  <c:v>-1.4020971601418908E-2</c:v>
                </c:pt>
                <c:pt idx="1378">
                  <c:v>0</c:v>
                </c:pt>
                <c:pt idx="1379">
                  <c:v>0</c:v>
                </c:pt>
                <c:pt idx="1380">
                  <c:v>-2.5732433138867528E-3</c:v>
                </c:pt>
                <c:pt idx="1381">
                  <c:v>-3.251430843098424E-2</c:v>
                </c:pt>
                <c:pt idx="1382">
                  <c:v>0</c:v>
                </c:pt>
                <c:pt idx="1383">
                  <c:v>-1.5811646870694251E-2</c:v>
                </c:pt>
                <c:pt idx="1384">
                  <c:v>-6.373185905274914E-3</c:v>
                </c:pt>
                <c:pt idx="1385">
                  <c:v>0</c:v>
                </c:pt>
                <c:pt idx="1386">
                  <c:v>-1.9358192038277044E-2</c:v>
                </c:pt>
                <c:pt idx="1387">
                  <c:v>0</c:v>
                </c:pt>
                <c:pt idx="1388">
                  <c:v>-6.0338141079660179E-2</c:v>
                </c:pt>
                <c:pt idx="1389">
                  <c:v>-8.3584828701415259E-2</c:v>
                </c:pt>
                <c:pt idx="1390">
                  <c:v>-6.283185407055969E-3</c:v>
                </c:pt>
                <c:pt idx="1391">
                  <c:v>-3.326580210809893E-3</c:v>
                </c:pt>
                <c:pt idx="1392">
                  <c:v>-1.9136191845119721E-2</c:v>
                </c:pt>
                <c:pt idx="1393">
                  <c:v>-6.781208742140854E-2</c:v>
                </c:pt>
                <c:pt idx="1394">
                  <c:v>-6.9068208489554528E-2</c:v>
                </c:pt>
                <c:pt idx="1395">
                  <c:v>-5.9178948834207601E-3</c:v>
                </c:pt>
                <c:pt idx="1396">
                  <c:v>-2.0617444582035072E-3</c:v>
                </c:pt>
                <c:pt idx="1397">
                  <c:v>0</c:v>
                </c:pt>
                <c:pt idx="1398">
                  <c:v>0</c:v>
                </c:pt>
                <c:pt idx="1399">
                  <c:v>0</c:v>
                </c:pt>
                <c:pt idx="1400">
                  <c:v>0</c:v>
                </c:pt>
                <c:pt idx="1401">
                  <c:v>0</c:v>
                </c:pt>
                <c:pt idx="1402">
                  <c:v>-1.824175635816716E-2</c:v>
                </c:pt>
                <c:pt idx="1403">
                  <c:v>0</c:v>
                </c:pt>
                <c:pt idx="1404">
                  <c:v>0</c:v>
                </c:pt>
                <c:pt idx="1405">
                  <c:v>0</c:v>
                </c:pt>
                <c:pt idx="1406">
                  <c:v>0</c:v>
                </c:pt>
                <c:pt idx="1407">
                  <c:v>0</c:v>
                </c:pt>
                <c:pt idx="1408">
                  <c:v>0</c:v>
                </c:pt>
                <c:pt idx="1409">
                  <c:v>0</c:v>
                </c:pt>
                <c:pt idx="1410">
                  <c:v>0</c:v>
                </c:pt>
                <c:pt idx="1411">
                  <c:v>0</c:v>
                </c:pt>
                <c:pt idx="1412">
                  <c:v>0</c:v>
                </c:pt>
                <c:pt idx="1413">
                  <c:v>0</c:v>
                </c:pt>
                <c:pt idx="1414">
                  <c:v>0</c:v>
                </c:pt>
                <c:pt idx="1415">
                  <c:v>0</c:v>
                </c:pt>
                <c:pt idx="1416">
                  <c:v>0</c:v>
                </c:pt>
                <c:pt idx="1417">
                  <c:v>0</c:v>
                </c:pt>
                <c:pt idx="1418">
                  <c:v>-3.6859759291400507E-2</c:v>
                </c:pt>
                <c:pt idx="1419">
                  <c:v>-6.1334687679466149E-2</c:v>
                </c:pt>
                <c:pt idx="1420">
                  <c:v>-5.773417323687402E-2</c:v>
                </c:pt>
                <c:pt idx="1421">
                  <c:v>-3.5046934759322079E-2</c:v>
                </c:pt>
                <c:pt idx="1422">
                  <c:v>-2.9107251774539211E-2</c:v>
                </c:pt>
                <c:pt idx="1423">
                  <c:v>0</c:v>
                </c:pt>
                <c:pt idx="1424">
                  <c:v>0</c:v>
                </c:pt>
                <c:pt idx="1425">
                  <c:v>0</c:v>
                </c:pt>
                <c:pt idx="1426">
                  <c:v>-6.8352269668200849E-2</c:v>
                </c:pt>
                <c:pt idx="1427">
                  <c:v>-4.9369570774875915E-2</c:v>
                </c:pt>
                <c:pt idx="1428">
                  <c:v>-0.1352416205588709</c:v>
                </c:pt>
                <c:pt idx="1429">
                  <c:v>-6.5944750274939956E-2</c:v>
                </c:pt>
                <c:pt idx="1430">
                  <c:v>-3.595415213633657E-2</c:v>
                </c:pt>
                <c:pt idx="1431">
                  <c:v>-1.7220529152296438E-2</c:v>
                </c:pt>
                <c:pt idx="1432">
                  <c:v>0</c:v>
                </c:pt>
                <c:pt idx="1433">
                  <c:v>-6.3548872078944996E-2</c:v>
                </c:pt>
                <c:pt idx="1434">
                  <c:v>0</c:v>
                </c:pt>
                <c:pt idx="1435">
                  <c:v>0</c:v>
                </c:pt>
                <c:pt idx="1436">
                  <c:v>-1.5840067158630289E-2</c:v>
                </c:pt>
                <c:pt idx="1437">
                  <c:v>0</c:v>
                </c:pt>
                <c:pt idx="1438">
                  <c:v>0</c:v>
                </c:pt>
                <c:pt idx="1439">
                  <c:v>0</c:v>
                </c:pt>
                <c:pt idx="1440">
                  <c:v>0</c:v>
                </c:pt>
                <c:pt idx="1441">
                  <c:v>-4.3937146191586063E-4</c:v>
                </c:pt>
                <c:pt idx="1442">
                  <c:v>-8.2724578258442705E-2</c:v>
                </c:pt>
                <c:pt idx="1443">
                  <c:v>-0.19601912100692298</c:v>
                </c:pt>
                <c:pt idx="1444">
                  <c:v>-9.2953684887211785E-2</c:v>
                </c:pt>
                <c:pt idx="1445">
                  <c:v>-4.9751147546925778E-2</c:v>
                </c:pt>
                <c:pt idx="1446">
                  <c:v>-3.0853375826544793E-2</c:v>
                </c:pt>
                <c:pt idx="1447">
                  <c:v>0</c:v>
                </c:pt>
                <c:pt idx="1448">
                  <c:v>0</c:v>
                </c:pt>
                <c:pt idx="1449">
                  <c:v>-3.7996785200579031E-2</c:v>
                </c:pt>
                <c:pt idx="1450">
                  <c:v>-6.3580116490011163E-2</c:v>
                </c:pt>
                <c:pt idx="1451">
                  <c:v>0</c:v>
                </c:pt>
                <c:pt idx="1452">
                  <c:v>0</c:v>
                </c:pt>
                <c:pt idx="1453">
                  <c:v>-1.0177425978635912E-2</c:v>
                </c:pt>
                <c:pt idx="1454">
                  <c:v>0</c:v>
                </c:pt>
                <c:pt idx="1455">
                  <c:v>0</c:v>
                </c:pt>
                <c:pt idx="1456">
                  <c:v>0</c:v>
                </c:pt>
                <c:pt idx="1457">
                  <c:v>0</c:v>
                </c:pt>
                <c:pt idx="1458">
                  <c:v>0</c:v>
                </c:pt>
                <c:pt idx="1459">
                  <c:v>0</c:v>
                </c:pt>
                <c:pt idx="1460">
                  <c:v>0</c:v>
                </c:pt>
                <c:pt idx="1461">
                  <c:v>-4.6523872271932221E-2</c:v>
                </c:pt>
                <c:pt idx="1462">
                  <c:v>0</c:v>
                </c:pt>
                <c:pt idx="1463">
                  <c:v>-6.9502619413687183E-3</c:v>
                </c:pt>
                <c:pt idx="1464">
                  <c:v>0</c:v>
                </c:pt>
                <c:pt idx="1465">
                  <c:v>-5.1748588973769216E-2</c:v>
                </c:pt>
                <c:pt idx="1466">
                  <c:v>-8.0167853319112026E-2</c:v>
                </c:pt>
                <c:pt idx="1467">
                  <c:v>-4.6015830845229533E-2</c:v>
                </c:pt>
                <c:pt idx="1468">
                  <c:v>-0.1292035780932157</c:v>
                </c:pt>
                <c:pt idx="1469">
                  <c:v>-0.12759579823250045</c:v>
                </c:pt>
                <c:pt idx="1470">
                  <c:v>-0.19963545218318446</c:v>
                </c:pt>
                <c:pt idx="1471">
                  <c:v>-0.12583626379719148</c:v>
                </c:pt>
                <c:pt idx="1472">
                  <c:v>-0.16148694898835647</c:v>
                </c:pt>
                <c:pt idx="1473">
                  <c:v>-0.23873402366834118</c:v>
                </c:pt>
                <c:pt idx="1474">
                  <c:v>-0.17709936333662402</c:v>
                </c:pt>
                <c:pt idx="1475">
                  <c:v>-0.13111225520600123</c:v>
                </c:pt>
                <c:pt idx="1476">
                  <c:v>-0.18125987626994888</c:v>
                </c:pt>
                <c:pt idx="1477">
                  <c:v>-0.1298194830023528</c:v>
                </c:pt>
                <c:pt idx="1478">
                  <c:v>-0.15113081949804941</c:v>
                </c:pt>
                <c:pt idx="1479">
                  <c:v>-0.11998085521993274</c:v>
                </c:pt>
                <c:pt idx="1480">
                  <c:v>-0.10624488646736896</c:v>
                </c:pt>
                <c:pt idx="1481">
                  <c:v>-0.10235826578116247</c:v>
                </c:pt>
                <c:pt idx="1482">
                  <c:v>-4.3047665706370197E-2</c:v>
                </c:pt>
                <c:pt idx="1483">
                  <c:v>-1.2305567780722781E-2</c:v>
                </c:pt>
                <c:pt idx="1484">
                  <c:v>-2.8031318351464107E-2</c:v>
                </c:pt>
                <c:pt idx="1485">
                  <c:v>-7.4373276668266097E-2</c:v>
                </c:pt>
                <c:pt idx="1486">
                  <c:v>-9.3811437858232538E-2</c:v>
                </c:pt>
                <c:pt idx="1487">
                  <c:v>-1.107642213468929E-2</c:v>
                </c:pt>
                <c:pt idx="1488">
                  <c:v>0</c:v>
                </c:pt>
                <c:pt idx="1489">
                  <c:v>0</c:v>
                </c:pt>
                <c:pt idx="1490">
                  <c:v>0</c:v>
                </c:pt>
                <c:pt idx="1491">
                  <c:v>0</c:v>
                </c:pt>
                <c:pt idx="1492">
                  <c:v>-4.0844072043120128E-2</c:v>
                </c:pt>
                <c:pt idx="1493">
                  <c:v>0</c:v>
                </c:pt>
                <c:pt idx="1494">
                  <c:v>0</c:v>
                </c:pt>
                <c:pt idx="1495">
                  <c:v>0</c:v>
                </c:pt>
                <c:pt idx="1496">
                  <c:v>0</c:v>
                </c:pt>
                <c:pt idx="1497">
                  <c:v>0</c:v>
                </c:pt>
                <c:pt idx="1498">
                  <c:v>-9.1531739365104947E-3</c:v>
                </c:pt>
                <c:pt idx="1499">
                  <c:v>0</c:v>
                </c:pt>
                <c:pt idx="1500">
                  <c:v>-2.3912280934738406E-2</c:v>
                </c:pt>
              </c:numCache>
            </c:numRef>
          </c:val>
          <c:extLst>
            <c:ext xmlns:c16="http://schemas.microsoft.com/office/drawing/2014/chart" uri="{C3380CC4-5D6E-409C-BE32-E72D297353CC}">
              <c16:uniqueId val="{00000000-B5AD-40AC-A57C-351EFD9F8607}"/>
            </c:ext>
          </c:extLst>
        </c:ser>
        <c:dLbls>
          <c:showLegendKey val="0"/>
          <c:showVal val="0"/>
          <c:showCatName val="0"/>
          <c:showSerName val="0"/>
          <c:showPercent val="0"/>
          <c:showBubbleSize val="0"/>
        </c:dLbls>
        <c:axId val="1091857248"/>
        <c:axId val="1"/>
      </c:areaChart>
      <c:dateAx>
        <c:axId val="1091857248"/>
        <c:scaling>
          <c:orientation val="minMax"/>
        </c:scaling>
        <c:delete val="0"/>
        <c:axPos val="b"/>
        <c:title>
          <c:tx>
            <c:rich>
              <a:bodyPr/>
              <a:lstStyle/>
              <a:p>
                <a:pPr>
                  <a:defRPr sz="1000" b="1" i="0" u="none" strike="noStrike" baseline="0">
                    <a:solidFill>
                      <a:schemeClr val="tx1"/>
                    </a:solidFill>
                    <a:latin typeface="Malgun Gothic"/>
                    <a:ea typeface="Malgun Gothic"/>
                    <a:cs typeface="Malgun Gothic"/>
                  </a:defRPr>
                </a:pPr>
                <a:r>
                  <a:rPr lang="en-US" sz="900" b="1" dirty="0">
                    <a:solidFill>
                      <a:schemeClr val="tx1"/>
                    </a:solidFill>
                    <a:latin typeface="Commissioner Medium" pitchFamily="2" charset="0"/>
                  </a:rPr>
                  <a:t>Year</a:t>
                </a:r>
              </a:p>
            </c:rich>
          </c:tx>
          <c:layout>
            <c:manualLayout>
              <c:xMode val="edge"/>
              <c:yMode val="edge"/>
              <c:x val="0.4831477863260189"/>
              <c:y val="0.91453649374467172"/>
            </c:manualLayout>
          </c:layout>
          <c:overlay val="0"/>
          <c:spPr>
            <a:noFill/>
            <a:ln w="25400">
              <a:noFill/>
            </a:ln>
          </c:spPr>
        </c:title>
        <c:numFmt formatCode="yyyy" sourceLinked="0"/>
        <c:majorTickMark val="none"/>
        <c:minorTickMark val="none"/>
        <c:tickLblPos val="low"/>
        <c:spPr>
          <a:noFill/>
          <a:ln w="9525" cap="flat" cmpd="sng" algn="ctr">
            <a:solidFill>
              <a:schemeClr val="tx1">
                <a:lumMod val="50000"/>
                <a:lumOff val="50000"/>
              </a:schemeClr>
            </a:solidFill>
            <a:round/>
          </a:ln>
          <a:effectLst/>
        </c:spPr>
        <c:txPr>
          <a:bodyPr rot="-5400000" vert="horz"/>
          <a:lstStyle/>
          <a:p>
            <a:pPr>
              <a:defRPr sz="900" b="1" i="0" u="none" strike="noStrike" baseline="0">
                <a:solidFill>
                  <a:srgbClr val="333333"/>
                </a:solidFill>
                <a:latin typeface="Commissioner" pitchFamily="2" charset="0"/>
                <a:ea typeface="Malgun Gothic"/>
                <a:cs typeface="Malgun Gothic"/>
              </a:defRPr>
            </a:pPr>
            <a:endParaRPr lang="en-US"/>
          </a:p>
        </c:txPr>
        <c:crossAx val="1"/>
        <c:crosses val="autoZero"/>
        <c:auto val="0"/>
        <c:lblOffset val="100"/>
        <c:baseTimeUnit val="months"/>
        <c:majorUnit val="4"/>
        <c:majorTimeUnit val="years"/>
        <c:minorUnit val="3"/>
        <c:minorTimeUnit val="years"/>
      </c:dateAx>
      <c:valAx>
        <c:axId val="1"/>
        <c:scaling>
          <c:orientation val="minMax"/>
        </c:scaling>
        <c:delete val="0"/>
        <c:axPos val="l"/>
        <c:title>
          <c:tx>
            <c:rich>
              <a:bodyPr/>
              <a:lstStyle/>
              <a:p>
                <a:pPr>
                  <a:defRPr sz="1000" b="0" i="0" u="none" strike="noStrike" baseline="0">
                    <a:solidFill>
                      <a:srgbClr val="333333"/>
                    </a:solidFill>
                    <a:latin typeface="Commissioner Medium" pitchFamily="2" charset="0"/>
                    <a:ea typeface="Malgun Gothic"/>
                    <a:cs typeface="Malgun Gothic"/>
                  </a:defRPr>
                </a:pPr>
                <a:r>
                  <a:rPr lang="en-US" dirty="0">
                    <a:latin typeface="Commissioner Medium" pitchFamily="2" charset="0"/>
                  </a:rPr>
                  <a:t>%</a:t>
                </a:r>
              </a:p>
            </c:rich>
          </c:tx>
          <c:layout>
            <c:manualLayout>
              <c:xMode val="edge"/>
              <c:yMode val="edge"/>
              <c:x val="0"/>
              <c:y val="0.4763796650353998"/>
            </c:manualLayout>
          </c:layout>
          <c:overlay val="0"/>
          <c:spPr>
            <a:noFill/>
            <a:ln w="25400">
              <a:noFill/>
            </a:ln>
          </c:spPr>
        </c:title>
        <c:numFmt formatCode="0%" sourceLinked="0"/>
        <c:majorTickMark val="out"/>
        <c:minorTickMark val="none"/>
        <c:tickLblPos val="nextTo"/>
        <c:spPr>
          <a:noFill/>
          <a:ln>
            <a:solidFill>
              <a:schemeClr val="bg2">
                <a:lumMod val="50000"/>
              </a:schemeClr>
            </a:solidFill>
          </a:ln>
          <a:effectLst/>
        </c:spPr>
        <c:txPr>
          <a:bodyPr rot="0" vert="horz"/>
          <a:lstStyle/>
          <a:p>
            <a:pPr>
              <a:defRPr sz="800" b="1" i="0" u="none" strike="noStrike" baseline="0">
                <a:solidFill>
                  <a:srgbClr val="333333"/>
                </a:solidFill>
                <a:latin typeface="Malgun Gothic"/>
                <a:ea typeface="Malgun Gothic"/>
                <a:cs typeface="Malgun Gothic"/>
              </a:defRPr>
            </a:pPr>
            <a:endParaRPr lang="en-US"/>
          </a:p>
        </c:txPr>
        <c:crossAx val="1091857248"/>
        <c:crosses val="autoZero"/>
        <c:crossBetween val="midCat"/>
      </c:valAx>
      <c:spPr>
        <a:noFill/>
        <a:ln>
          <a:solidFill>
            <a:schemeClr val="tx1">
              <a:lumMod val="50000"/>
              <a:lumOff val="50000"/>
            </a:schemeClr>
          </a:solidFill>
        </a:ln>
        <a:effectLst/>
      </c:spPr>
    </c:plotArea>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sz="1000" b="0" i="0" u="none" strike="noStrike" baseline="0">
          <a:solidFill>
            <a:srgbClr val="000000"/>
          </a:solidFill>
          <a:latin typeface="Malgun Gothic"/>
          <a:ea typeface="Malgun Gothic"/>
          <a:cs typeface="Malgun Gothic"/>
        </a:defRPr>
      </a:pPr>
      <a:endParaRPr lang="en-US"/>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537270341207349E-2"/>
          <c:y val="6.2620423892100194E-2"/>
          <c:w val="0.87129396325459318"/>
          <c:h val="0.835653816394338"/>
        </c:manualLayout>
      </c:layout>
      <c:barChart>
        <c:barDir val="col"/>
        <c:grouping val="clustered"/>
        <c:varyColors val="0"/>
        <c:ser>
          <c:idx val="0"/>
          <c:order val="0"/>
          <c:spPr>
            <a:solidFill>
              <a:schemeClr val="accent1"/>
            </a:solidFill>
            <a:ln>
              <a:noFill/>
            </a:ln>
            <a:effectLst/>
          </c:spPr>
          <c:invertIfNegative val="0"/>
          <c:cat>
            <c:strRef>
              <c:f>Sheet1!$A$19:$A$21</c:f>
              <c:strCache>
                <c:ptCount val="3"/>
                <c:pt idx="0">
                  <c:v>1916 - 1919</c:v>
                </c:pt>
                <c:pt idx="1">
                  <c:v>1941 -1948</c:v>
                </c:pt>
                <c:pt idx="2">
                  <c:v>1973 - 1981</c:v>
                </c:pt>
              </c:strCache>
            </c:strRef>
          </c:cat>
          <c:val>
            <c:numRef>
              <c:f>Sheet1!$B$19:$B$21</c:f>
              <c:numCache>
                <c:formatCode>0%</c:formatCode>
                <c:ptCount val="3"/>
                <c:pt idx="0">
                  <c:v>0.81730769230769207</c:v>
                </c:pt>
                <c:pt idx="1">
                  <c:v>0.73758865248226946</c:v>
                </c:pt>
                <c:pt idx="2">
                  <c:v>1.2065727699530515</c:v>
                </c:pt>
              </c:numCache>
            </c:numRef>
          </c:val>
          <c:extLst>
            <c:ext xmlns:c16="http://schemas.microsoft.com/office/drawing/2014/chart" uri="{C3380CC4-5D6E-409C-BE32-E72D297353CC}">
              <c16:uniqueId val="{00000000-71D0-4056-87AB-BFB1E3BF8523}"/>
            </c:ext>
          </c:extLst>
        </c:ser>
        <c:dLbls>
          <c:showLegendKey val="0"/>
          <c:showVal val="0"/>
          <c:showCatName val="0"/>
          <c:showSerName val="0"/>
          <c:showPercent val="0"/>
          <c:showBubbleSize val="0"/>
        </c:dLbls>
        <c:gapWidth val="219"/>
        <c:overlap val="-27"/>
        <c:axId val="1633354719"/>
        <c:axId val="1633353759"/>
      </c:barChart>
      <c:catAx>
        <c:axId val="16333547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33353759"/>
        <c:crosses val="autoZero"/>
        <c:auto val="1"/>
        <c:lblAlgn val="ctr"/>
        <c:lblOffset val="100"/>
        <c:noMultiLvlLbl val="0"/>
      </c:catAx>
      <c:valAx>
        <c:axId val="163335375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3335471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b="1" dirty="0">
                <a:latin typeface="+mn-lt"/>
              </a:rPr>
              <a:t>Balanced Index Illustration </a:t>
            </a:r>
          </a:p>
          <a:p>
            <a:pPr>
              <a:defRPr/>
            </a:pPr>
            <a:r>
              <a:rPr lang="en-US" b="1" dirty="0">
                <a:latin typeface="+mn-lt"/>
              </a:rPr>
              <a:t>Assuming </a:t>
            </a:r>
            <a:r>
              <a:rPr lang="en-US" b="1" baseline="0" dirty="0">
                <a:latin typeface="+mn-lt"/>
              </a:rPr>
              <a:t>4% Yearly Withdrawals and All-In Portfolio Costs</a:t>
            </a:r>
          </a:p>
          <a:p>
            <a:pPr>
              <a:defRPr/>
            </a:pPr>
            <a:r>
              <a:rPr lang="en-US" b="1" baseline="0" dirty="0">
                <a:latin typeface="+mn-lt"/>
              </a:rPr>
              <a:t>September 1929 - December 1943</a:t>
            </a:r>
            <a:endParaRPr lang="en-US" b="1" dirty="0">
              <a:latin typeface="+mn-lt"/>
            </a:endParaRPr>
          </a:p>
        </c:rich>
      </c:tx>
      <c:layout>
        <c:manualLayout>
          <c:xMode val="edge"/>
          <c:yMode val="edge"/>
          <c:x val="0.22473281503853956"/>
          <c:y val="9.799765077735734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areaChart>
        <c:grouping val="standard"/>
        <c:varyColors val="0"/>
        <c:ser>
          <c:idx val="0"/>
          <c:order val="0"/>
          <c:tx>
            <c:strRef>
              <c:f>'Price Data'!$I$704</c:f>
              <c:strCache>
                <c:ptCount val="1"/>
                <c:pt idx="0">
                  <c:v>Value</c:v>
                </c:pt>
              </c:strCache>
            </c:strRef>
          </c:tx>
          <c:spPr>
            <a:solidFill>
              <a:schemeClr val="accent1"/>
            </a:solidFill>
            <a:ln>
              <a:noFill/>
            </a:ln>
            <a:effectLst/>
          </c:spPr>
          <c:cat>
            <c:strRef>
              <c:f>'Price Data'!$H$705:$H$877</c:f>
              <c:strCache>
                <c:ptCount val="173"/>
                <c:pt idx="0">
                  <c:v>08/31/1929</c:v>
                </c:pt>
                <c:pt idx="1">
                  <c:v>09/30/1929</c:v>
                </c:pt>
                <c:pt idx="2">
                  <c:v>10/31/1929</c:v>
                </c:pt>
                <c:pt idx="3">
                  <c:v>11/30/1929</c:v>
                </c:pt>
                <c:pt idx="4">
                  <c:v>12/31/1929</c:v>
                </c:pt>
                <c:pt idx="5">
                  <c:v>01/31/1930</c:v>
                </c:pt>
                <c:pt idx="6">
                  <c:v>02/28/1930</c:v>
                </c:pt>
                <c:pt idx="7">
                  <c:v>03/31/1930</c:v>
                </c:pt>
                <c:pt idx="8">
                  <c:v>04/30/1930</c:v>
                </c:pt>
                <c:pt idx="9">
                  <c:v>05/31/1930</c:v>
                </c:pt>
                <c:pt idx="10">
                  <c:v>06/30/1930</c:v>
                </c:pt>
                <c:pt idx="11">
                  <c:v>07/31/1930</c:v>
                </c:pt>
                <c:pt idx="12">
                  <c:v>08/31/1930</c:v>
                </c:pt>
                <c:pt idx="13">
                  <c:v>09/30/1930</c:v>
                </c:pt>
                <c:pt idx="14">
                  <c:v>10/31/1930</c:v>
                </c:pt>
                <c:pt idx="15">
                  <c:v>11/30/1930</c:v>
                </c:pt>
                <c:pt idx="16">
                  <c:v>12/31/1930</c:v>
                </c:pt>
                <c:pt idx="17">
                  <c:v>01/31/1931</c:v>
                </c:pt>
                <c:pt idx="18">
                  <c:v>02/28/1931</c:v>
                </c:pt>
                <c:pt idx="19">
                  <c:v>03/31/1931</c:v>
                </c:pt>
                <c:pt idx="20">
                  <c:v>04/30/1931</c:v>
                </c:pt>
                <c:pt idx="21">
                  <c:v>05/31/1931</c:v>
                </c:pt>
                <c:pt idx="22">
                  <c:v>06/30/1931</c:v>
                </c:pt>
                <c:pt idx="23">
                  <c:v>07/31/1931</c:v>
                </c:pt>
                <c:pt idx="24">
                  <c:v>08/31/1931</c:v>
                </c:pt>
                <c:pt idx="25">
                  <c:v>09/30/1931</c:v>
                </c:pt>
                <c:pt idx="26">
                  <c:v>10/31/1931</c:v>
                </c:pt>
                <c:pt idx="27">
                  <c:v>11/30/1931</c:v>
                </c:pt>
                <c:pt idx="28">
                  <c:v>12/31/1931</c:v>
                </c:pt>
                <c:pt idx="29">
                  <c:v>01/31/1932</c:v>
                </c:pt>
                <c:pt idx="30">
                  <c:v>02/29/1932</c:v>
                </c:pt>
                <c:pt idx="31">
                  <c:v>03/31/1932</c:v>
                </c:pt>
                <c:pt idx="32">
                  <c:v>04/30/1932</c:v>
                </c:pt>
                <c:pt idx="33">
                  <c:v>05/31/1932</c:v>
                </c:pt>
                <c:pt idx="34">
                  <c:v>06/30/1932</c:v>
                </c:pt>
                <c:pt idx="35">
                  <c:v>07/31/1932</c:v>
                </c:pt>
                <c:pt idx="36">
                  <c:v>08/31/1932</c:v>
                </c:pt>
                <c:pt idx="37">
                  <c:v>09/30/1932</c:v>
                </c:pt>
                <c:pt idx="38">
                  <c:v>10/31/1932</c:v>
                </c:pt>
                <c:pt idx="39">
                  <c:v>11/30/1932</c:v>
                </c:pt>
                <c:pt idx="40">
                  <c:v>12/31/1932</c:v>
                </c:pt>
                <c:pt idx="41">
                  <c:v>01/31/1933</c:v>
                </c:pt>
                <c:pt idx="42">
                  <c:v>02/28/1933</c:v>
                </c:pt>
                <c:pt idx="43">
                  <c:v>03/31/1933</c:v>
                </c:pt>
                <c:pt idx="44">
                  <c:v>04/30/1933</c:v>
                </c:pt>
                <c:pt idx="45">
                  <c:v>05/31/1933</c:v>
                </c:pt>
                <c:pt idx="46">
                  <c:v>06/30/1933</c:v>
                </c:pt>
                <c:pt idx="47">
                  <c:v>07/31/1933</c:v>
                </c:pt>
                <c:pt idx="48">
                  <c:v>08/31/1933</c:v>
                </c:pt>
                <c:pt idx="49">
                  <c:v>09/30/1933</c:v>
                </c:pt>
                <c:pt idx="50">
                  <c:v>10/31/1933</c:v>
                </c:pt>
                <c:pt idx="51">
                  <c:v>11/30/1933</c:v>
                </c:pt>
                <c:pt idx="52">
                  <c:v>12/31/1933</c:v>
                </c:pt>
                <c:pt idx="53">
                  <c:v>01/31/1934</c:v>
                </c:pt>
                <c:pt idx="54">
                  <c:v>02/28/1934</c:v>
                </c:pt>
                <c:pt idx="55">
                  <c:v>03/31/1934</c:v>
                </c:pt>
                <c:pt idx="56">
                  <c:v>04/30/1934</c:v>
                </c:pt>
                <c:pt idx="57">
                  <c:v>05/31/1934</c:v>
                </c:pt>
                <c:pt idx="58">
                  <c:v>06/30/1934</c:v>
                </c:pt>
                <c:pt idx="59">
                  <c:v>07/31/1934</c:v>
                </c:pt>
                <c:pt idx="60">
                  <c:v>08/31/1934</c:v>
                </c:pt>
                <c:pt idx="61">
                  <c:v>09/30/1934</c:v>
                </c:pt>
                <c:pt idx="62">
                  <c:v>10/31/1934</c:v>
                </c:pt>
                <c:pt idx="63">
                  <c:v>11/30/1934</c:v>
                </c:pt>
                <c:pt idx="64">
                  <c:v>12/31/1934</c:v>
                </c:pt>
                <c:pt idx="65">
                  <c:v>01/31/1935</c:v>
                </c:pt>
                <c:pt idx="66">
                  <c:v>02/28/1935</c:v>
                </c:pt>
                <c:pt idx="67">
                  <c:v>03/31/1935</c:v>
                </c:pt>
                <c:pt idx="68">
                  <c:v>04/30/1935</c:v>
                </c:pt>
                <c:pt idx="69">
                  <c:v>05/31/1935</c:v>
                </c:pt>
                <c:pt idx="70">
                  <c:v>06/30/1935</c:v>
                </c:pt>
                <c:pt idx="71">
                  <c:v>07/31/1935</c:v>
                </c:pt>
                <c:pt idx="72">
                  <c:v>08/31/1935</c:v>
                </c:pt>
                <c:pt idx="73">
                  <c:v>09/30/1935</c:v>
                </c:pt>
                <c:pt idx="74">
                  <c:v>10/31/1935</c:v>
                </c:pt>
                <c:pt idx="75">
                  <c:v>11/30/1935</c:v>
                </c:pt>
                <c:pt idx="76">
                  <c:v>12/31/1935</c:v>
                </c:pt>
                <c:pt idx="77">
                  <c:v>01/31/1936</c:v>
                </c:pt>
                <c:pt idx="78">
                  <c:v>02/29/1936</c:v>
                </c:pt>
                <c:pt idx="79">
                  <c:v>03/31/1936</c:v>
                </c:pt>
                <c:pt idx="80">
                  <c:v>04/30/1936</c:v>
                </c:pt>
                <c:pt idx="81">
                  <c:v>05/31/1936</c:v>
                </c:pt>
                <c:pt idx="82">
                  <c:v>06/30/1936</c:v>
                </c:pt>
                <c:pt idx="83">
                  <c:v>07/31/1936</c:v>
                </c:pt>
                <c:pt idx="84">
                  <c:v>08/31/1936</c:v>
                </c:pt>
                <c:pt idx="85">
                  <c:v>09/30/1936</c:v>
                </c:pt>
                <c:pt idx="86">
                  <c:v>10/31/1936</c:v>
                </c:pt>
                <c:pt idx="87">
                  <c:v>11/30/1936</c:v>
                </c:pt>
                <c:pt idx="88">
                  <c:v>12/31/1936</c:v>
                </c:pt>
                <c:pt idx="89">
                  <c:v>01/31/1937</c:v>
                </c:pt>
                <c:pt idx="90">
                  <c:v>02/28/1937</c:v>
                </c:pt>
                <c:pt idx="91">
                  <c:v>03/31/1937</c:v>
                </c:pt>
                <c:pt idx="92">
                  <c:v>04/30/1937</c:v>
                </c:pt>
                <c:pt idx="93">
                  <c:v>05/31/1937</c:v>
                </c:pt>
                <c:pt idx="94">
                  <c:v>06/30/1937</c:v>
                </c:pt>
                <c:pt idx="95">
                  <c:v>07/31/1937</c:v>
                </c:pt>
                <c:pt idx="96">
                  <c:v>08/31/1937</c:v>
                </c:pt>
                <c:pt idx="97">
                  <c:v>09/30/1937</c:v>
                </c:pt>
                <c:pt idx="98">
                  <c:v>10/31/1937</c:v>
                </c:pt>
                <c:pt idx="99">
                  <c:v>11/30/1937</c:v>
                </c:pt>
                <c:pt idx="100">
                  <c:v>12/31/1937</c:v>
                </c:pt>
                <c:pt idx="101">
                  <c:v>01/31/1938</c:v>
                </c:pt>
                <c:pt idx="102">
                  <c:v>02/28/1938</c:v>
                </c:pt>
                <c:pt idx="103">
                  <c:v>03/31/1938</c:v>
                </c:pt>
                <c:pt idx="104">
                  <c:v>04/30/1938</c:v>
                </c:pt>
                <c:pt idx="105">
                  <c:v>05/31/1938</c:v>
                </c:pt>
                <c:pt idx="106">
                  <c:v>06/30/1938</c:v>
                </c:pt>
                <c:pt idx="107">
                  <c:v>07/31/1938</c:v>
                </c:pt>
                <c:pt idx="108">
                  <c:v>08/31/1938</c:v>
                </c:pt>
                <c:pt idx="109">
                  <c:v>09/30/1938</c:v>
                </c:pt>
                <c:pt idx="110">
                  <c:v>10/31/1938</c:v>
                </c:pt>
                <c:pt idx="111">
                  <c:v>11/30/1938</c:v>
                </c:pt>
                <c:pt idx="112">
                  <c:v>12/31/1938</c:v>
                </c:pt>
                <c:pt idx="113">
                  <c:v>01/31/1939</c:v>
                </c:pt>
                <c:pt idx="114">
                  <c:v>02/28/1939</c:v>
                </c:pt>
                <c:pt idx="115">
                  <c:v>03/31/1939</c:v>
                </c:pt>
                <c:pt idx="116">
                  <c:v>04/30/1939</c:v>
                </c:pt>
                <c:pt idx="117">
                  <c:v>05/31/1939</c:v>
                </c:pt>
                <c:pt idx="118">
                  <c:v>06/30/1939</c:v>
                </c:pt>
                <c:pt idx="119">
                  <c:v>07/31/1939</c:v>
                </c:pt>
                <c:pt idx="120">
                  <c:v>08/31/1939</c:v>
                </c:pt>
                <c:pt idx="121">
                  <c:v>09/30/1939</c:v>
                </c:pt>
                <c:pt idx="122">
                  <c:v>10/31/1939</c:v>
                </c:pt>
                <c:pt idx="123">
                  <c:v>11/30/1939</c:v>
                </c:pt>
                <c:pt idx="124">
                  <c:v>12/31/1939</c:v>
                </c:pt>
                <c:pt idx="125">
                  <c:v>01/31/1940</c:v>
                </c:pt>
                <c:pt idx="126">
                  <c:v>02/29/1940</c:v>
                </c:pt>
                <c:pt idx="127">
                  <c:v>03/31/1940</c:v>
                </c:pt>
                <c:pt idx="128">
                  <c:v>04/30/1940</c:v>
                </c:pt>
                <c:pt idx="129">
                  <c:v>05/31/1940</c:v>
                </c:pt>
                <c:pt idx="130">
                  <c:v>06/30/1940</c:v>
                </c:pt>
                <c:pt idx="131">
                  <c:v>07/31/1940</c:v>
                </c:pt>
                <c:pt idx="132">
                  <c:v>08/31/1940</c:v>
                </c:pt>
                <c:pt idx="133">
                  <c:v>09/30/1940</c:v>
                </c:pt>
                <c:pt idx="134">
                  <c:v>10/31/1940</c:v>
                </c:pt>
                <c:pt idx="135">
                  <c:v>11/30/1940</c:v>
                </c:pt>
                <c:pt idx="136">
                  <c:v>12/31/1940</c:v>
                </c:pt>
                <c:pt idx="137">
                  <c:v>01/31/1941</c:v>
                </c:pt>
                <c:pt idx="138">
                  <c:v>02/28/1941</c:v>
                </c:pt>
                <c:pt idx="139">
                  <c:v>03/31/1941</c:v>
                </c:pt>
                <c:pt idx="140">
                  <c:v>04/30/1941</c:v>
                </c:pt>
                <c:pt idx="141">
                  <c:v>05/31/1941</c:v>
                </c:pt>
                <c:pt idx="142">
                  <c:v>06/30/1941</c:v>
                </c:pt>
                <c:pt idx="143">
                  <c:v>07/31/1941</c:v>
                </c:pt>
                <c:pt idx="144">
                  <c:v>08/31/1941</c:v>
                </c:pt>
                <c:pt idx="145">
                  <c:v>09/30/1941</c:v>
                </c:pt>
                <c:pt idx="146">
                  <c:v>10/31/1941</c:v>
                </c:pt>
                <c:pt idx="147">
                  <c:v>11/30/1941</c:v>
                </c:pt>
                <c:pt idx="148">
                  <c:v>12/31/1941</c:v>
                </c:pt>
                <c:pt idx="149">
                  <c:v>01/31/1942</c:v>
                </c:pt>
                <c:pt idx="150">
                  <c:v>02/28/1942</c:v>
                </c:pt>
                <c:pt idx="151">
                  <c:v>03/31/1942</c:v>
                </c:pt>
                <c:pt idx="152">
                  <c:v>04/30/1942</c:v>
                </c:pt>
                <c:pt idx="153">
                  <c:v>05/31/1942</c:v>
                </c:pt>
                <c:pt idx="154">
                  <c:v>06/30/1942</c:v>
                </c:pt>
                <c:pt idx="155">
                  <c:v>07/31/1942</c:v>
                </c:pt>
                <c:pt idx="156">
                  <c:v>08/31/1942</c:v>
                </c:pt>
                <c:pt idx="157">
                  <c:v>09/30/1942</c:v>
                </c:pt>
                <c:pt idx="158">
                  <c:v>10/31/1942</c:v>
                </c:pt>
                <c:pt idx="159">
                  <c:v>11/30/1942</c:v>
                </c:pt>
                <c:pt idx="160">
                  <c:v>12/31/1942</c:v>
                </c:pt>
                <c:pt idx="161">
                  <c:v>01/31/1943</c:v>
                </c:pt>
                <c:pt idx="162">
                  <c:v>02/28/1943</c:v>
                </c:pt>
                <c:pt idx="163">
                  <c:v>03/31/1943</c:v>
                </c:pt>
                <c:pt idx="164">
                  <c:v>04/30/1943</c:v>
                </c:pt>
                <c:pt idx="165">
                  <c:v>05/31/1943</c:v>
                </c:pt>
                <c:pt idx="166">
                  <c:v>06/30/1943</c:v>
                </c:pt>
                <c:pt idx="167">
                  <c:v>07/31/1943</c:v>
                </c:pt>
                <c:pt idx="168">
                  <c:v>08/31/1943</c:v>
                </c:pt>
                <c:pt idx="169">
                  <c:v>09/30/1943</c:v>
                </c:pt>
                <c:pt idx="170">
                  <c:v>10/31/1943</c:v>
                </c:pt>
                <c:pt idx="171">
                  <c:v>11/30/1943</c:v>
                </c:pt>
                <c:pt idx="172">
                  <c:v>12/31/1943</c:v>
                </c:pt>
              </c:strCache>
            </c:strRef>
          </c:cat>
          <c:val>
            <c:numRef>
              <c:f>'Price Data'!$I$705:$I$877</c:f>
              <c:numCache>
                <c:formatCode>_(* #,##0_);_(* \(#,##0\);_(* "-"??_);_(@_)</c:formatCode>
                <c:ptCount val="173"/>
                <c:pt idx="0">
                  <c:v>100000</c:v>
                </c:pt>
                <c:pt idx="1">
                  <c:v>96866.081419818918</c:v>
                </c:pt>
                <c:pt idx="2">
                  <c:v>85613.597070536402</c:v>
                </c:pt>
                <c:pt idx="3">
                  <c:v>79974.809554123611</c:v>
                </c:pt>
                <c:pt idx="4">
                  <c:v>80709.511436633999</c:v>
                </c:pt>
                <c:pt idx="5">
                  <c:v>83628.484778825688</c:v>
                </c:pt>
                <c:pt idx="6">
                  <c:v>84650.498607603353</c:v>
                </c:pt>
                <c:pt idx="7">
                  <c:v>89246.512816787043</c:v>
                </c:pt>
                <c:pt idx="8">
                  <c:v>88365.351612692568</c:v>
                </c:pt>
                <c:pt idx="9">
                  <c:v>87454.690545098929</c:v>
                </c:pt>
                <c:pt idx="10">
                  <c:v>78187.172453833467</c:v>
                </c:pt>
                <c:pt idx="11">
                  <c:v>80021.960308685942</c:v>
                </c:pt>
                <c:pt idx="12">
                  <c:v>80699.514482658953</c:v>
                </c:pt>
                <c:pt idx="13">
                  <c:v>74524.885902179813</c:v>
                </c:pt>
                <c:pt idx="14">
                  <c:v>70125.406622380106</c:v>
                </c:pt>
                <c:pt idx="15">
                  <c:v>68950.774743506845</c:v>
                </c:pt>
                <c:pt idx="16">
                  <c:v>65825.543612907335</c:v>
                </c:pt>
                <c:pt idx="17">
                  <c:v>68072.983226584125</c:v>
                </c:pt>
                <c:pt idx="18">
                  <c:v>72873.064675306028</c:v>
                </c:pt>
                <c:pt idx="19">
                  <c:v>69516.095912005985</c:v>
                </c:pt>
                <c:pt idx="20">
                  <c:v>65067.549725222561</c:v>
                </c:pt>
                <c:pt idx="21">
                  <c:v>59470.337586300433</c:v>
                </c:pt>
                <c:pt idx="22">
                  <c:v>64219.008980980478</c:v>
                </c:pt>
                <c:pt idx="23">
                  <c:v>61316.248464662189</c:v>
                </c:pt>
                <c:pt idx="24">
                  <c:v>60921.739207899118</c:v>
                </c:pt>
                <c:pt idx="25">
                  <c:v>49023.034503070056</c:v>
                </c:pt>
                <c:pt idx="26">
                  <c:v>49758.352015984477</c:v>
                </c:pt>
                <c:pt idx="27">
                  <c:v>46477.343398704747</c:v>
                </c:pt>
                <c:pt idx="28">
                  <c:v>41469.593769773259</c:v>
                </c:pt>
                <c:pt idx="29">
                  <c:v>41110.178678471173</c:v>
                </c:pt>
                <c:pt idx="30">
                  <c:v>42523.188209343309</c:v>
                </c:pt>
                <c:pt idx="31">
                  <c:v>39416.425829070213</c:v>
                </c:pt>
                <c:pt idx="32">
                  <c:v>33748.277123943328</c:v>
                </c:pt>
                <c:pt idx="33">
                  <c:v>27963.900410011694</c:v>
                </c:pt>
                <c:pt idx="34">
                  <c:v>28275.012362113732</c:v>
                </c:pt>
                <c:pt idx="35">
                  <c:v>34299.131216361384</c:v>
                </c:pt>
                <c:pt idx="36">
                  <c:v>42638.993264948367</c:v>
                </c:pt>
                <c:pt idx="37">
                  <c:v>41484.450827849498</c:v>
                </c:pt>
                <c:pt idx="38">
                  <c:v>37511.801058765996</c:v>
                </c:pt>
                <c:pt idx="39">
                  <c:v>35886.380838631529</c:v>
                </c:pt>
                <c:pt idx="40">
                  <c:v>36849.09906001651</c:v>
                </c:pt>
                <c:pt idx="41">
                  <c:v>37437.637717040874</c:v>
                </c:pt>
                <c:pt idx="42">
                  <c:v>32393.029318847315</c:v>
                </c:pt>
                <c:pt idx="43">
                  <c:v>32783.073217571706</c:v>
                </c:pt>
                <c:pt idx="44">
                  <c:v>40757.705530817773</c:v>
                </c:pt>
                <c:pt idx="45">
                  <c:v>46156.750210014368</c:v>
                </c:pt>
                <c:pt idx="46">
                  <c:v>50422.293853495794</c:v>
                </c:pt>
                <c:pt idx="47">
                  <c:v>47776.051785884287</c:v>
                </c:pt>
                <c:pt idx="48">
                  <c:v>51094.495126897193</c:v>
                </c:pt>
                <c:pt idx="49">
                  <c:v>46323.083054722811</c:v>
                </c:pt>
                <c:pt idx="50">
                  <c:v>43312.753550684698</c:v>
                </c:pt>
                <c:pt idx="51">
                  <c:v>45390.283054814296</c:v>
                </c:pt>
                <c:pt idx="52">
                  <c:v>46799.871579972743</c:v>
                </c:pt>
                <c:pt idx="53">
                  <c:v>50604.601930362187</c:v>
                </c:pt>
                <c:pt idx="54">
                  <c:v>49939.055045230023</c:v>
                </c:pt>
                <c:pt idx="55">
                  <c:v>49961.322444258454</c:v>
                </c:pt>
                <c:pt idx="56">
                  <c:v>49517.018317505819</c:v>
                </c:pt>
                <c:pt idx="57">
                  <c:v>46801.980431675802</c:v>
                </c:pt>
                <c:pt idx="58">
                  <c:v>47366.211542733363</c:v>
                </c:pt>
                <c:pt idx="59">
                  <c:v>43873.233135561692</c:v>
                </c:pt>
                <c:pt idx="60">
                  <c:v>44948.636660476841</c:v>
                </c:pt>
                <c:pt idx="61">
                  <c:v>44396.780255062862</c:v>
                </c:pt>
                <c:pt idx="62">
                  <c:v>43729.411027749346</c:v>
                </c:pt>
                <c:pt idx="63">
                  <c:v>45689.456070840679</c:v>
                </c:pt>
                <c:pt idx="64">
                  <c:v>45716.007214927202</c:v>
                </c:pt>
                <c:pt idx="65">
                  <c:v>44685.524356982583</c:v>
                </c:pt>
                <c:pt idx="66">
                  <c:v>43586.697824565694</c:v>
                </c:pt>
                <c:pt idx="67">
                  <c:v>41888.830537971466</c:v>
                </c:pt>
                <c:pt idx="68">
                  <c:v>44400.89798027958</c:v>
                </c:pt>
                <c:pt idx="69">
                  <c:v>45135.052886601785</c:v>
                </c:pt>
                <c:pt idx="70">
                  <c:v>47063.745057644366</c:v>
                </c:pt>
                <c:pt idx="71">
                  <c:v>49342.966616572012</c:v>
                </c:pt>
                <c:pt idx="72">
                  <c:v>49694.015456790279</c:v>
                </c:pt>
                <c:pt idx="73">
                  <c:v>50379.336500187172</c:v>
                </c:pt>
                <c:pt idx="74">
                  <c:v>52650.438342503519</c:v>
                </c:pt>
                <c:pt idx="75">
                  <c:v>54081.813127706453</c:v>
                </c:pt>
                <c:pt idx="76">
                  <c:v>55427.553233295701</c:v>
                </c:pt>
                <c:pt idx="77">
                  <c:v>58091.96281864222</c:v>
                </c:pt>
                <c:pt idx="78">
                  <c:v>58858.847421009283</c:v>
                </c:pt>
                <c:pt idx="79">
                  <c:v>59409.487176309114</c:v>
                </c:pt>
                <c:pt idx="80">
                  <c:v>56350.88702277933</c:v>
                </c:pt>
                <c:pt idx="81">
                  <c:v>57942.408454169185</c:v>
                </c:pt>
                <c:pt idx="82">
                  <c:v>58903.616198062118</c:v>
                </c:pt>
                <c:pt idx="83">
                  <c:v>61455.041049851447</c:v>
                </c:pt>
                <c:pt idx="84">
                  <c:v>61749.801551543802</c:v>
                </c:pt>
                <c:pt idx="85">
                  <c:v>61855.401282547056</c:v>
                </c:pt>
                <c:pt idx="86">
                  <c:v>64687.216019782907</c:v>
                </c:pt>
                <c:pt idx="87">
                  <c:v>64808.155668101215</c:v>
                </c:pt>
                <c:pt idx="88">
                  <c:v>64353.82030509715</c:v>
                </c:pt>
                <c:pt idx="89">
                  <c:v>65586.384799155901</c:v>
                </c:pt>
                <c:pt idx="90">
                  <c:v>65833.857879671035</c:v>
                </c:pt>
                <c:pt idx="91">
                  <c:v>64822.881263850373</c:v>
                </c:pt>
                <c:pt idx="92">
                  <c:v>61203.911693198424</c:v>
                </c:pt>
                <c:pt idx="93">
                  <c:v>60685.33978521503</c:v>
                </c:pt>
                <c:pt idx="94">
                  <c:v>58381.41580656427</c:v>
                </c:pt>
                <c:pt idx="95">
                  <c:v>62053.326210579937</c:v>
                </c:pt>
                <c:pt idx="96">
                  <c:v>59523.827352234272</c:v>
                </c:pt>
                <c:pt idx="97">
                  <c:v>53651.224132238829</c:v>
                </c:pt>
                <c:pt idx="98">
                  <c:v>49898.561660042411</c:v>
                </c:pt>
                <c:pt idx="99">
                  <c:v>46442.798418372207</c:v>
                </c:pt>
                <c:pt idx="100">
                  <c:v>45253.380653864398</c:v>
                </c:pt>
                <c:pt idx="101">
                  <c:v>44795.126837140167</c:v>
                </c:pt>
                <c:pt idx="102">
                  <c:v>46866.683845458407</c:v>
                </c:pt>
                <c:pt idx="103">
                  <c:v>38217.63629504139</c:v>
                </c:pt>
                <c:pt idx="104">
                  <c:v>41443.453106978697</c:v>
                </c:pt>
                <c:pt idx="105">
                  <c:v>40210.921221449156</c:v>
                </c:pt>
                <c:pt idx="106">
                  <c:v>46131.701241672927</c:v>
                </c:pt>
                <c:pt idx="107">
                  <c:v>48868.564554192155</c:v>
                </c:pt>
                <c:pt idx="108">
                  <c:v>47674.387026621574</c:v>
                </c:pt>
                <c:pt idx="109">
                  <c:v>47485.917154378963</c:v>
                </c:pt>
                <c:pt idx="110">
                  <c:v>50434.888590891394</c:v>
                </c:pt>
                <c:pt idx="111">
                  <c:v>49097.704385885532</c:v>
                </c:pt>
                <c:pt idx="112">
                  <c:v>50317.568551227596</c:v>
                </c:pt>
                <c:pt idx="113">
                  <c:v>47839.775467164814</c:v>
                </c:pt>
                <c:pt idx="114">
                  <c:v>48866.09814091702</c:v>
                </c:pt>
                <c:pt idx="115">
                  <c:v>44756.046715125362</c:v>
                </c:pt>
                <c:pt idx="116">
                  <c:v>43967.639971385855</c:v>
                </c:pt>
                <c:pt idx="117">
                  <c:v>45598.522263369916</c:v>
                </c:pt>
                <c:pt idx="118">
                  <c:v>43854.098407798956</c:v>
                </c:pt>
                <c:pt idx="119">
                  <c:v>46620.98657910317</c:v>
                </c:pt>
                <c:pt idx="120">
                  <c:v>44071.925036725253</c:v>
                </c:pt>
                <c:pt idx="121">
                  <c:v>48323.060830003524</c:v>
                </c:pt>
                <c:pt idx="122">
                  <c:v>47968.975817743267</c:v>
                </c:pt>
                <c:pt idx="123">
                  <c:v>46326.493986834626</c:v>
                </c:pt>
                <c:pt idx="124">
                  <c:v>46878.860998116936</c:v>
                </c:pt>
                <c:pt idx="125">
                  <c:v>45606.005597987089</c:v>
                </c:pt>
                <c:pt idx="126">
                  <c:v>45548.118587113189</c:v>
                </c:pt>
                <c:pt idx="127">
                  <c:v>45743.395988389369</c:v>
                </c:pt>
                <c:pt idx="128">
                  <c:v>45519.330431913753</c:v>
                </c:pt>
                <c:pt idx="129">
                  <c:v>37681.743855468187</c:v>
                </c:pt>
                <c:pt idx="130">
                  <c:v>39975.48372941147</c:v>
                </c:pt>
                <c:pt idx="131">
                  <c:v>40713.061687217123</c:v>
                </c:pt>
                <c:pt idx="132">
                  <c:v>41367.473842040767</c:v>
                </c:pt>
                <c:pt idx="133">
                  <c:v>41701.399037458788</c:v>
                </c:pt>
                <c:pt idx="134">
                  <c:v>42500.391666468298</c:v>
                </c:pt>
                <c:pt idx="135">
                  <c:v>41408.364631382326</c:v>
                </c:pt>
                <c:pt idx="136">
                  <c:v>41281.138886342706</c:v>
                </c:pt>
                <c:pt idx="137">
                  <c:v>40258.235794908047</c:v>
                </c:pt>
                <c:pt idx="138">
                  <c:v>39383.729444267403</c:v>
                </c:pt>
                <c:pt idx="139">
                  <c:v>39637.276484186026</c:v>
                </c:pt>
                <c:pt idx="140">
                  <c:v>38018.032877548569</c:v>
                </c:pt>
                <c:pt idx="141">
                  <c:v>37928.372666601965</c:v>
                </c:pt>
                <c:pt idx="142">
                  <c:v>38963.840271694018</c:v>
                </c:pt>
                <c:pt idx="143">
                  <c:v>40131.836242636826</c:v>
                </c:pt>
                <c:pt idx="144">
                  <c:v>39666.159578972176</c:v>
                </c:pt>
                <c:pt idx="145">
                  <c:v>39118.045900364632</c:v>
                </c:pt>
                <c:pt idx="146">
                  <c:v>37568.381257857516</c:v>
                </c:pt>
                <c:pt idx="147">
                  <c:v>36434.308265579115</c:v>
                </c:pt>
                <c:pt idx="148">
                  <c:v>34822.200804321663</c:v>
                </c:pt>
                <c:pt idx="149">
                  <c:v>35485.225479021065</c:v>
                </c:pt>
                <c:pt idx="150">
                  <c:v>34654.333475879488</c:v>
                </c:pt>
                <c:pt idx="151">
                  <c:v>33346.530657557028</c:v>
                </c:pt>
                <c:pt idx="152">
                  <c:v>32274.733191432373</c:v>
                </c:pt>
                <c:pt idx="153">
                  <c:v>33104.797826633301</c:v>
                </c:pt>
                <c:pt idx="154">
                  <c:v>33198.662597438619</c:v>
                </c:pt>
                <c:pt idx="155">
                  <c:v>33722.773616017876</c:v>
                </c:pt>
                <c:pt idx="156">
                  <c:v>33814.359091015511</c:v>
                </c:pt>
                <c:pt idx="157">
                  <c:v>34207.53104602902</c:v>
                </c:pt>
                <c:pt idx="158">
                  <c:v>35472.909362476399</c:v>
                </c:pt>
                <c:pt idx="159">
                  <c:v>34823.433550495072</c:v>
                </c:pt>
                <c:pt idx="160">
                  <c:v>35740.982030476902</c:v>
                </c:pt>
                <c:pt idx="161">
                  <c:v>37445.615778446881</c:v>
                </c:pt>
                <c:pt idx="162">
                  <c:v>38636.895855771021</c:v>
                </c:pt>
                <c:pt idx="163">
                  <c:v>39852.351633300153</c:v>
                </c:pt>
                <c:pt idx="164">
                  <c:v>39686.541098248446</c:v>
                </c:pt>
                <c:pt idx="165">
                  <c:v>40784.751941098621</c:v>
                </c:pt>
                <c:pt idx="166">
                  <c:v>41016.08585447252</c:v>
                </c:pt>
                <c:pt idx="167">
                  <c:v>39320.147065753386</c:v>
                </c:pt>
                <c:pt idx="168">
                  <c:v>39325.596233974567</c:v>
                </c:pt>
                <c:pt idx="169">
                  <c:v>39666.625013233221</c:v>
                </c:pt>
                <c:pt idx="170">
                  <c:v>39194.645302449542</c:v>
                </c:pt>
                <c:pt idx="171">
                  <c:v>36979.81990040806</c:v>
                </c:pt>
                <c:pt idx="172">
                  <c:v>38281.101743556443</c:v>
                </c:pt>
              </c:numCache>
            </c:numRef>
          </c:val>
          <c:extLst>
            <c:ext xmlns:c16="http://schemas.microsoft.com/office/drawing/2014/chart" uri="{C3380CC4-5D6E-409C-BE32-E72D297353CC}">
              <c16:uniqueId val="{00000000-074D-4B42-B09F-C47B71FB01FD}"/>
            </c:ext>
          </c:extLst>
        </c:ser>
        <c:dLbls>
          <c:showLegendKey val="0"/>
          <c:showVal val="0"/>
          <c:showCatName val="0"/>
          <c:showSerName val="0"/>
          <c:showPercent val="0"/>
          <c:showBubbleSize val="0"/>
        </c:dLbls>
        <c:axId val="477115608"/>
        <c:axId val="409774688"/>
      </c:areaChart>
      <c:catAx>
        <c:axId val="4771156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9774688"/>
        <c:crosses val="autoZero"/>
        <c:auto val="1"/>
        <c:lblAlgn val="ctr"/>
        <c:lblOffset val="100"/>
        <c:noMultiLvlLbl val="0"/>
      </c:catAx>
      <c:valAx>
        <c:axId val="409774688"/>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77115608"/>
        <c:crosses val="autoZero"/>
        <c:crossBetween val="midCat"/>
      </c:valAx>
      <c:spPr>
        <a:noFill/>
        <a:ln>
          <a:noFill/>
        </a:ln>
        <a:effectLst/>
      </c:spPr>
    </c:plotArea>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990714628501241"/>
          <c:y val="2.1913144621714479E-7"/>
          <c:w val="0.58602508987437163"/>
          <c:h val="0.91836622593973072"/>
        </c:manualLayout>
      </c:layout>
      <c:pieChart>
        <c:varyColors val="1"/>
        <c:ser>
          <c:idx val="0"/>
          <c:order val="0"/>
          <c:tx>
            <c:strRef>
              <c:f>Sheet1!$B$1</c:f>
              <c:strCache>
                <c:ptCount val="1"/>
                <c:pt idx="0">
                  <c:v>Sales</c:v>
                </c:pt>
              </c:strCache>
            </c:strRef>
          </c:tx>
          <c:dPt>
            <c:idx val="0"/>
            <c:bubble3D val="0"/>
            <c:spPr>
              <a:solidFill>
                <a:srgbClr val="65BA97"/>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349E-4E70-A54B-6899D3DE5FE0}"/>
              </c:ext>
            </c:extLst>
          </c:dPt>
          <c:dPt>
            <c:idx val="1"/>
            <c:bubble3D val="0"/>
            <c:spPr>
              <a:solidFill>
                <a:srgbClr val="B1D4E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349E-4E70-A54B-6899D3DE5FE0}"/>
              </c:ext>
            </c:extLst>
          </c:dPt>
          <c:dPt>
            <c:idx val="2"/>
            <c:bubble3D val="0"/>
            <c:spPr>
              <a:solidFill>
                <a:srgbClr val="CF5925"/>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349E-4E70-A54B-6899D3DE5FE0}"/>
              </c:ext>
            </c:extLst>
          </c:dPt>
          <c:dLbls>
            <c:dLbl>
              <c:idx val="0"/>
              <c:layout>
                <c:manualLayout>
                  <c:x val="-0.27726705096094079"/>
                  <c:y val="0.12758739474020211"/>
                </c:manualLayout>
              </c:layout>
              <c:tx>
                <c:rich>
                  <a:bodyPr rot="0" spcFirstLastPara="1" vertOverflow="ellipsis" vert="horz" wrap="square" lIns="38100" tIns="19050" rIns="38100" bIns="19050" anchor="ctr" anchorCtr="0">
                    <a:noAutofit/>
                  </a:bodyPr>
                  <a:lstStyle/>
                  <a:p>
                    <a:pPr algn="ctr">
                      <a:defRPr sz="1197" b="1" i="0" u="none" strike="noStrike" kern="1200" baseline="0">
                        <a:solidFill>
                          <a:schemeClr val="lt1"/>
                        </a:solidFill>
                        <a:latin typeface="+mn-lt"/>
                        <a:ea typeface="+mn-ea"/>
                        <a:cs typeface="+mn-cs"/>
                      </a:defRPr>
                    </a:pPr>
                    <a:r>
                      <a:rPr lang="en-US" sz="1400" dirty="0">
                        <a:solidFill>
                          <a:schemeClr val="tx1"/>
                        </a:solidFill>
                        <a:latin typeface="Commissioner SemiBold" pitchFamily="2" charset="0"/>
                      </a:rPr>
                      <a:t>Adaptive</a:t>
                    </a:r>
                    <a:br>
                      <a:rPr lang="en-US" sz="1400" dirty="0">
                        <a:solidFill>
                          <a:schemeClr val="tx1"/>
                        </a:solidFill>
                        <a:latin typeface="Commissioner SemiBold" pitchFamily="2" charset="0"/>
                      </a:rPr>
                    </a:br>
                    <a:r>
                      <a:rPr lang="en-US" sz="1400" dirty="0">
                        <a:solidFill>
                          <a:schemeClr val="tx1"/>
                        </a:solidFill>
                        <a:latin typeface="Commissioner SemiBold" pitchFamily="2" charset="0"/>
                      </a:rPr>
                      <a:t> Fixed Income Allocation</a:t>
                    </a:r>
                    <a:br>
                      <a:rPr lang="en-US" sz="1400" dirty="0">
                        <a:solidFill>
                          <a:schemeClr val="tx1"/>
                        </a:solidFill>
                        <a:latin typeface="Commissioner SemiBold" pitchFamily="2" charset="0"/>
                      </a:rPr>
                    </a:br>
                    <a:r>
                      <a:rPr lang="en-US" sz="1400" dirty="0">
                        <a:solidFill>
                          <a:schemeClr val="tx1"/>
                        </a:solidFill>
                        <a:latin typeface="Commissioner SemiBold" pitchFamily="2" charset="0"/>
                      </a:rPr>
                      <a:t>40%</a:t>
                    </a:r>
                  </a:p>
                </c:rich>
              </c:tx>
              <c:spPr>
                <a:noFill/>
                <a:ln>
                  <a:noFill/>
                </a:ln>
                <a:effectLst/>
              </c:spPr>
              <c:txPr>
                <a:bodyPr rot="0" spcFirstLastPara="1" vertOverflow="ellipsis" vert="horz" wrap="square" lIns="38100" tIns="19050" rIns="38100" bIns="19050" anchor="ctr" anchorCtr="0">
                  <a:noAutofit/>
                </a:bodyPr>
                <a:lstStyle/>
                <a:p>
                  <a:pPr algn="ctr">
                    <a:defRPr sz="1197" b="1" i="0" u="none" strike="noStrike" kern="1200" baseline="0">
                      <a:solidFill>
                        <a:schemeClr val="lt1"/>
                      </a:solidFill>
                      <a:latin typeface="+mn-lt"/>
                      <a:ea typeface="+mn-ea"/>
                      <a:cs typeface="+mn-cs"/>
                    </a:defRPr>
                  </a:pPr>
                  <a:endParaRPr lang="en-US"/>
                </a:p>
              </c:txPr>
              <c:dLblPos val="bestFit"/>
              <c:showLegendKey val="0"/>
              <c:showVal val="1"/>
              <c:showCatName val="0"/>
              <c:showSerName val="0"/>
              <c:showPercent val="1"/>
              <c:showBubbleSize val="0"/>
              <c:extLst>
                <c:ext xmlns:c15="http://schemas.microsoft.com/office/drawing/2012/chart" uri="{CE6537A1-D6FC-4f65-9D91-7224C49458BB}">
                  <c15:layout>
                    <c:manualLayout>
                      <c:w val="0.2521128540953293"/>
                      <c:h val="0.39466219132046576"/>
                    </c:manualLayout>
                  </c15:layout>
                  <c15:showDataLabelsRange val="0"/>
                </c:ext>
                <c:ext xmlns:c16="http://schemas.microsoft.com/office/drawing/2014/chart" uri="{C3380CC4-5D6E-409C-BE32-E72D297353CC}">
                  <c16:uniqueId val="{00000001-349E-4E70-A54B-6899D3DE5FE0}"/>
                </c:ext>
              </c:extLst>
            </c:dLbl>
            <c:dLbl>
              <c:idx val="1"/>
              <c:layout>
                <c:manualLayout>
                  <c:x val="0.12997730254951992"/>
                  <c:y val="-0.16836133200374109"/>
                </c:manualLayout>
              </c:layout>
              <c:tx>
                <c:rich>
                  <a:bodyPr/>
                  <a:lstStyle/>
                  <a:p>
                    <a:r>
                      <a:rPr lang="en-US" sz="1400" dirty="0">
                        <a:solidFill>
                          <a:schemeClr val="tx1"/>
                        </a:solidFill>
                        <a:latin typeface="Commissioner SemiBold" pitchFamily="2" charset="0"/>
                      </a:rPr>
                      <a:t>Hedged Equities Allocation</a:t>
                    </a:r>
                    <a:br>
                      <a:rPr lang="en-US" sz="1400" dirty="0">
                        <a:solidFill>
                          <a:schemeClr val="tx1"/>
                        </a:solidFill>
                        <a:latin typeface="Commissioner SemiBold" pitchFamily="2" charset="0"/>
                      </a:rPr>
                    </a:br>
                    <a:r>
                      <a:rPr lang="en-US" sz="1400" dirty="0">
                        <a:solidFill>
                          <a:schemeClr val="tx1"/>
                        </a:solidFill>
                        <a:latin typeface="Commissioner SemiBold" pitchFamily="2" charset="0"/>
                      </a:rPr>
                      <a:t>30%</a:t>
                    </a:r>
                  </a:p>
                </c:rich>
              </c:tx>
              <c:dLblPos val="bestFit"/>
              <c:showLegendKey val="0"/>
              <c:showVal val="1"/>
              <c:showCatName val="0"/>
              <c:showSerName val="0"/>
              <c:showPercent val="1"/>
              <c:showBubbleSize val="0"/>
              <c:extLst>
                <c:ext xmlns:c15="http://schemas.microsoft.com/office/drawing/2012/chart" uri="{CE6537A1-D6FC-4f65-9D91-7224C49458BB}">
                  <c15:showDataLabelsRange val="0"/>
                </c:ext>
                <c:ext xmlns:c16="http://schemas.microsoft.com/office/drawing/2014/chart" uri="{C3380CC4-5D6E-409C-BE32-E72D297353CC}">
                  <c16:uniqueId val="{00000003-349E-4E70-A54B-6899D3DE5FE0}"/>
                </c:ext>
              </c:extLst>
            </c:dLbl>
            <c:dLbl>
              <c:idx val="2"/>
              <c:layout>
                <c:manualLayout>
                  <c:x val="0.16268240088090119"/>
                  <c:y val="0.17263176593954951"/>
                </c:manualLayout>
              </c:layout>
              <c:tx>
                <c:rich>
                  <a:bodyPr rot="0" spcFirstLastPara="1" vertOverflow="ellipsis" vert="horz" wrap="square" lIns="38100" tIns="19050" rIns="38100" bIns="19050" anchor="ctr" anchorCtr="1">
                    <a:noAutofit/>
                  </a:bodyPr>
                  <a:lstStyle/>
                  <a:p>
                    <a:pPr>
                      <a:defRPr sz="1197" b="1" i="0" u="none" strike="noStrike" kern="1200" baseline="0">
                        <a:solidFill>
                          <a:schemeClr val="lt1"/>
                        </a:solidFill>
                        <a:latin typeface="+mn-lt"/>
                        <a:ea typeface="+mn-ea"/>
                        <a:cs typeface="+mn-cs"/>
                      </a:defRPr>
                    </a:pPr>
                    <a:r>
                      <a:rPr lang="en-US" sz="1400" dirty="0">
                        <a:solidFill>
                          <a:schemeClr val="tx1"/>
                        </a:solidFill>
                        <a:latin typeface="Commissioner SemiBold" pitchFamily="2" charset="0"/>
                      </a:rPr>
                      <a:t>Conventional Equity Allocation</a:t>
                    </a:r>
                    <a:br>
                      <a:rPr lang="en-US" sz="1400" dirty="0">
                        <a:solidFill>
                          <a:schemeClr val="tx1"/>
                        </a:solidFill>
                        <a:latin typeface="Commissioner SemiBold" pitchFamily="2" charset="0"/>
                      </a:rPr>
                    </a:br>
                    <a:fld id="{467E5D5A-A2BD-49DD-9A7D-5FE3DC4558DE}" type="VALUE">
                      <a:rPr lang="en-US" sz="1400">
                        <a:solidFill>
                          <a:schemeClr val="tx1"/>
                        </a:solidFill>
                        <a:latin typeface="Commissioner SemiBold" pitchFamily="2" charset="0"/>
                      </a:rPr>
                      <a:pPr>
                        <a:defRPr/>
                      </a:pPr>
                      <a:t>[VALUE]</a:t>
                    </a:fld>
                    <a:endParaRPr lang="en-US" sz="1400" dirty="0">
                      <a:solidFill>
                        <a:schemeClr val="tx1"/>
                      </a:solidFill>
                      <a:latin typeface="Commissioner SemiBold" pitchFamily="2" charset="0"/>
                    </a:endParaRPr>
                  </a:p>
                </c:rich>
              </c:tx>
              <c:spPr>
                <a:noFill/>
                <a:ln>
                  <a:noFill/>
                </a:ln>
                <a:effectLst/>
              </c:spPr>
              <c:txPr>
                <a:bodyPr rot="0" spcFirstLastPara="1" vertOverflow="ellipsis" vert="horz" wrap="square" lIns="38100" tIns="19050" rIns="38100" bIns="19050" anchor="ctr" anchorCtr="1">
                  <a:noAutofit/>
                </a:bodyPr>
                <a:lstStyle/>
                <a:p>
                  <a:pPr>
                    <a:defRPr sz="1197" b="1" i="0" u="none" strike="noStrike" kern="1200" baseline="0">
                      <a:solidFill>
                        <a:schemeClr val="lt1"/>
                      </a:solidFill>
                      <a:latin typeface="+mn-lt"/>
                      <a:ea typeface="+mn-ea"/>
                      <a:cs typeface="+mn-cs"/>
                    </a:defRPr>
                  </a:pPr>
                  <a:endParaRPr lang="en-US"/>
                </a:p>
              </c:txPr>
              <c:dLblPos val="bestFit"/>
              <c:showLegendKey val="0"/>
              <c:showVal val="1"/>
              <c:showCatName val="0"/>
              <c:showSerName val="0"/>
              <c:showPercent val="1"/>
              <c:showBubbleSize val="0"/>
              <c:extLst>
                <c:ext xmlns:c15="http://schemas.microsoft.com/office/drawing/2012/chart" uri="{CE6537A1-D6FC-4f65-9D91-7224C49458BB}">
                  <c15:layout>
                    <c:manualLayout>
                      <c:w val="0.21896346445054235"/>
                      <c:h val="0.27963278241735895"/>
                    </c:manualLayout>
                  </c15:layout>
                  <c15:dlblFieldTable/>
                  <c15:showDataLabelsRange val="0"/>
                </c:ext>
                <c:ext xmlns:c16="http://schemas.microsoft.com/office/drawing/2014/chart" uri="{C3380CC4-5D6E-409C-BE32-E72D297353CC}">
                  <c16:uniqueId val="{00000005-349E-4E70-A54B-6899D3DE5FE0}"/>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1"/>
            <c:showBubbleSize val="0"/>
            <c:showLeaderLines val="0"/>
            <c:extLst>
              <c:ext xmlns:c15="http://schemas.microsoft.com/office/drawing/2012/chart" uri="{CE6537A1-D6FC-4f65-9D91-7224C49458BB}"/>
            </c:extLst>
          </c:dLbls>
          <c:cat>
            <c:strRef>
              <c:f>Sheet1!$A$2:$A$4</c:f>
              <c:strCache>
                <c:ptCount val="3"/>
                <c:pt idx="0">
                  <c:v>Adaptive Fixed Income</c:v>
                </c:pt>
                <c:pt idx="1">
                  <c:v>Hedged Equities</c:v>
                </c:pt>
                <c:pt idx="2">
                  <c:v>Conventional Stock Allocation</c:v>
                </c:pt>
              </c:strCache>
            </c:strRef>
          </c:cat>
          <c:val>
            <c:numRef>
              <c:f>Sheet1!$B$2:$B$4</c:f>
              <c:numCache>
                <c:formatCode>0%</c:formatCode>
                <c:ptCount val="3"/>
                <c:pt idx="0">
                  <c:v>0.4</c:v>
                </c:pt>
                <c:pt idx="1">
                  <c:v>0.3</c:v>
                </c:pt>
                <c:pt idx="2">
                  <c:v>0.3</c:v>
                </c:pt>
              </c:numCache>
            </c:numRef>
          </c:val>
          <c:extLst>
            <c:ext xmlns:c16="http://schemas.microsoft.com/office/drawing/2014/chart" uri="{C3380CC4-5D6E-409C-BE32-E72D297353CC}">
              <c16:uniqueId val="{00000006-349E-4E70-A54B-6899D3DE5FE0}"/>
            </c:ext>
          </c:extLst>
        </c:ser>
        <c:dLbls>
          <c:dLblPos val="inEnd"/>
          <c:showLegendKey val="0"/>
          <c:showVal val="0"/>
          <c:showCatName val="0"/>
          <c:showSerName val="0"/>
          <c:showPercent val="1"/>
          <c:showBubbleSize val="0"/>
          <c:showLeaderLines val="0"/>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0.8011</cdr:y>
    </cdr:from>
    <cdr:to>
      <cdr:x>0.93169</cdr:x>
      <cdr:y>1</cdr:y>
    </cdr:to>
    <cdr:sp macro="" textlink="">
      <cdr:nvSpPr>
        <cdr:cNvPr id="2" name="TextBox 1"/>
        <cdr:cNvSpPr txBox="1"/>
      </cdr:nvSpPr>
      <cdr:spPr>
        <a:xfrm xmlns:a="http://schemas.openxmlformats.org/drawingml/2006/main">
          <a:off x="-783860" y="2362337"/>
          <a:ext cx="6693079" cy="586520"/>
        </a:xfrm>
        <a:prstGeom xmlns:a="http://schemas.openxmlformats.org/drawingml/2006/main" prst="rect">
          <a:avLst/>
        </a:prstGeom>
      </cdr:spPr>
      <cdr:txBody>
        <a:bodyPr xmlns:a="http://schemas.openxmlformats.org/drawingml/2006/main" vertOverflow="clip" wrap="square" rtlCol="0" anchor="b"/>
        <a:lstStyle xmlns:a="http://schemas.openxmlformats.org/drawingml/2006/main"/>
        <a:p xmlns:a="http://schemas.openxmlformats.org/drawingml/2006/main">
          <a:pPr algn="just">
            <a:lnSpc>
              <a:spcPts val="1300"/>
            </a:lnSpc>
          </a:pPr>
          <a:endParaRPr lang="en-US" sz="900" dirty="0">
            <a:latin typeface="Commissioner" pitchFamily="2" charset="0"/>
            <a:ea typeface="Malgun Gothic" panose="020B0503020000020004" pitchFamily="34" charset="-127"/>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0.2197</cdr:x>
      <cdr:y>0.33243</cdr:y>
    </cdr:from>
    <cdr:to>
      <cdr:x>0.54618</cdr:x>
      <cdr:y>0.42973</cdr:y>
    </cdr:to>
    <cdr:sp macro="" textlink="">
      <cdr:nvSpPr>
        <cdr:cNvPr id="2" name="TextBox 1">
          <a:extLst xmlns:a="http://schemas.openxmlformats.org/drawingml/2006/main">
            <a:ext uri="{FF2B5EF4-FFF2-40B4-BE49-F238E27FC236}">
              <a16:creationId xmlns:a16="http://schemas.microsoft.com/office/drawing/2014/main" id="{E40BB4B5-696F-4CDF-99F6-521DBA29D828}"/>
            </a:ext>
          </a:extLst>
        </cdr:cNvPr>
        <cdr:cNvSpPr txBox="1"/>
      </cdr:nvSpPr>
      <cdr:spPr>
        <a:xfrm xmlns:a="http://schemas.openxmlformats.org/drawingml/2006/main">
          <a:off x="1611778" y="1476152"/>
          <a:ext cx="2395108" cy="432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a:latin typeface="Gotham Book"/>
            </a:rPr>
            <a:t>Maximum Drawdown </a:t>
          </a:r>
          <a:r>
            <a:rPr lang="en-US" sz="1100" baseline="0" dirty="0">
              <a:latin typeface="Gotham Book"/>
            </a:rPr>
            <a:t>72%</a:t>
          </a:r>
          <a:endParaRPr lang="en-US" sz="1100" dirty="0">
            <a:latin typeface="Gotham Book"/>
          </a:endParaRPr>
        </a:p>
      </cdr:txBody>
    </cdr:sp>
  </cdr:relSizeAnchor>
  <cdr:relSizeAnchor xmlns:cdr="http://schemas.openxmlformats.org/drawingml/2006/chartDrawing">
    <cdr:from>
      <cdr:x>0.27257</cdr:x>
      <cdr:y>0.43043</cdr:y>
    </cdr:from>
    <cdr:to>
      <cdr:x>0.30193</cdr:x>
      <cdr:y>0.62987</cdr:y>
    </cdr:to>
    <cdr:cxnSp macro="">
      <cdr:nvCxnSpPr>
        <cdr:cNvPr id="3" name="Straight Connector 2">
          <a:extLst xmlns:a="http://schemas.openxmlformats.org/drawingml/2006/main">
            <a:ext uri="{FF2B5EF4-FFF2-40B4-BE49-F238E27FC236}">
              <a16:creationId xmlns:a16="http://schemas.microsoft.com/office/drawing/2014/main" id="{961C1702-91BB-4A70-B3E9-E259BCCAD3D9}"/>
            </a:ext>
          </a:extLst>
        </cdr:cNvPr>
        <cdr:cNvCxnSpPr/>
      </cdr:nvCxnSpPr>
      <cdr:spPr>
        <a:xfrm xmlns:a="http://schemas.openxmlformats.org/drawingml/2006/main" flipH="1">
          <a:off x="1620021" y="1548665"/>
          <a:ext cx="174504" cy="717568"/>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0.49215</cdr:x>
      <cdr:y>0.30881</cdr:y>
    </cdr:from>
    <cdr:to>
      <cdr:x>0.79988</cdr:x>
      <cdr:y>0.40853</cdr:y>
    </cdr:to>
    <cdr:sp macro="" textlink="">
      <cdr:nvSpPr>
        <cdr:cNvPr id="6" name="TextBox 1">
          <a:extLst xmlns:a="http://schemas.openxmlformats.org/drawingml/2006/main">
            <a:ext uri="{FF2B5EF4-FFF2-40B4-BE49-F238E27FC236}">
              <a16:creationId xmlns:a16="http://schemas.microsoft.com/office/drawing/2014/main" id="{06513FE0-559E-4DC7-BFD4-6C9480E3E168}"/>
            </a:ext>
          </a:extLst>
        </cdr:cNvPr>
        <cdr:cNvSpPr txBox="1"/>
      </cdr:nvSpPr>
      <cdr:spPr>
        <a:xfrm xmlns:a="http://schemas.openxmlformats.org/drawingml/2006/main">
          <a:off x="3610501" y="1371266"/>
          <a:ext cx="2257556" cy="4428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a:latin typeface="Gotham Book"/>
            </a:rPr>
            <a:t>Drawdown</a:t>
          </a:r>
          <a:r>
            <a:rPr lang="en-US" sz="1100" baseline="0" dirty="0">
              <a:latin typeface="Gotham Book"/>
            </a:rPr>
            <a:t> at Peak 34%</a:t>
          </a:r>
          <a:endParaRPr lang="en-US" sz="1100" dirty="0">
            <a:latin typeface="Gotham Book"/>
          </a:endParaRPr>
        </a:p>
      </cdr:txBody>
    </cdr:sp>
  </cdr:relSizeAnchor>
  <cdr:relSizeAnchor xmlns:cdr="http://schemas.openxmlformats.org/drawingml/2006/chartDrawing">
    <cdr:from>
      <cdr:x>0.55967</cdr:x>
      <cdr:y>0.38011</cdr:y>
    </cdr:from>
    <cdr:to>
      <cdr:x>0.5807</cdr:x>
      <cdr:y>0.45811</cdr:y>
    </cdr:to>
    <cdr:cxnSp macro="">
      <cdr:nvCxnSpPr>
        <cdr:cNvPr id="7" name="Straight Connector 6">
          <a:extLst xmlns:a="http://schemas.openxmlformats.org/drawingml/2006/main">
            <a:ext uri="{FF2B5EF4-FFF2-40B4-BE49-F238E27FC236}">
              <a16:creationId xmlns:a16="http://schemas.microsoft.com/office/drawing/2014/main" id="{CB126BFD-3845-4D66-8DA6-FFFEEADC8A0A}"/>
            </a:ext>
          </a:extLst>
        </cdr:cNvPr>
        <cdr:cNvCxnSpPr/>
      </cdr:nvCxnSpPr>
      <cdr:spPr>
        <a:xfrm xmlns:a="http://schemas.openxmlformats.org/drawingml/2006/main" flipH="1">
          <a:off x="4105826" y="1687899"/>
          <a:ext cx="154280" cy="346364"/>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0.90003</cdr:x>
      <cdr:y>0.41656</cdr:y>
    </cdr:from>
    <cdr:to>
      <cdr:x>0.96716</cdr:x>
      <cdr:y>0.57498</cdr:y>
    </cdr:to>
    <cdr:cxnSp macro="">
      <cdr:nvCxnSpPr>
        <cdr:cNvPr id="9" name="Straight Connector 8">
          <a:extLst xmlns:a="http://schemas.openxmlformats.org/drawingml/2006/main">
            <a:ext uri="{FF2B5EF4-FFF2-40B4-BE49-F238E27FC236}">
              <a16:creationId xmlns:a16="http://schemas.microsoft.com/office/drawing/2014/main" id="{00C1B749-AC28-436A-B31F-E547373A312D}"/>
            </a:ext>
          </a:extLst>
        </cdr:cNvPr>
        <cdr:cNvCxnSpPr/>
      </cdr:nvCxnSpPr>
      <cdr:spPr>
        <a:xfrm xmlns:a="http://schemas.openxmlformats.org/drawingml/2006/main">
          <a:off x="6602731" y="1849756"/>
          <a:ext cx="492519" cy="703474"/>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0.77666</cdr:x>
      <cdr:y>0.28151</cdr:y>
    </cdr:from>
    <cdr:to>
      <cdr:x>0.9838</cdr:x>
      <cdr:y>0.33778</cdr:y>
    </cdr:to>
    <cdr:sp macro="" textlink="">
      <cdr:nvSpPr>
        <cdr:cNvPr id="10" name="TextBox 1">
          <a:extLst xmlns:a="http://schemas.openxmlformats.org/drawingml/2006/main">
            <a:ext uri="{FF2B5EF4-FFF2-40B4-BE49-F238E27FC236}">
              <a16:creationId xmlns:a16="http://schemas.microsoft.com/office/drawing/2014/main" id="{4106ED5A-F140-4710-95B8-D2A245F8B4A1}"/>
            </a:ext>
          </a:extLst>
        </cdr:cNvPr>
        <cdr:cNvSpPr txBox="1"/>
      </cdr:nvSpPr>
      <cdr:spPr>
        <a:xfrm xmlns:a="http://schemas.openxmlformats.org/drawingml/2006/main">
          <a:off x="4616185" y="1012861"/>
          <a:ext cx="1231158" cy="20245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a:latin typeface="Gotham Book"/>
            </a:rPr>
            <a:t>Drawdown</a:t>
          </a:r>
          <a:r>
            <a:rPr lang="en-US" sz="1100" baseline="0" dirty="0">
              <a:latin typeface="Gotham Book"/>
            </a:rPr>
            <a:t> at Bear Market End 62% </a:t>
          </a:r>
          <a:endParaRPr lang="en-US" sz="1100" dirty="0">
            <a:latin typeface="Gotham Book"/>
          </a:endParaRPr>
        </a:p>
      </cdr:txBody>
    </cdr:sp>
  </cdr:relSizeAnchor>
  <cdr:relSizeAnchor xmlns:cdr="http://schemas.openxmlformats.org/drawingml/2006/chartDrawing">
    <cdr:from>
      <cdr:x>0.12176</cdr:x>
      <cdr:y>0.18913</cdr:y>
    </cdr:from>
    <cdr:to>
      <cdr:x>0.35469</cdr:x>
      <cdr:y>0.28643</cdr:y>
    </cdr:to>
    <cdr:sp macro="" textlink="">
      <cdr:nvSpPr>
        <cdr:cNvPr id="8" name="TextBox 1">
          <a:extLst xmlns:a="http://schemas.openxmlformats.org/drawingml/2006/main">
            <a:ext uri="{FF2B5EF4-FFF2-40B4-BE49-F238E27FC236}">
              <a16:creationId xmlns:a16="http://schemas.microsoft.com/office/drawing/2014/main" id="{E40BB4B5-696F-4CDF-99F6-521DBA29D828}"/>
            </a:ext>
          </a:extLst>
        </cdr:cNvPr>
        <cdr:cNvSpPr txBox="1"/>
      </cdr:nvSpPr>
      <cdr:spPr>
        <a:xfrm xmlns:a="http://schemas.openxmlformats.org/drawingml/2006/main">
          <a:off x="723719" y="680472"/>
          <a:ext cx="1384442" cy="35007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a:latin typeface="Gotham Book"/>
            </a:rPr>
            <a:t>Losses</a:t>
          </a:r>
          <a:r>
            <a:rPr lang="en-US" sz="1100" baseline="0" dirty="0">
              <a:latin typeface="Gotham Book"/>
            </a:rPr>
            <a:t> similar to the Financial Crisis 34%</a:t>
          </a:r>
          <a:endParaRPr lang="en-US" sz="1100" dirty="0">
            <a:latin typeface="Gotham Book"/>
          </a:endParaRPr>
        </a:p>
      </cdr:txBody>
    </cdr:sp>
  </cdr:relSizeAnchor>
  <cdr:relSizeAnchor xmlns:cdr="http://schemas.openxmlformats.org/drawingml/2006/chartDrawing">
    <cdr:from>
      <cdr:x>0.18655</cdr:x>
      <cdr:y>0.30575</cdr:y>
    </cdr:from>
    <cdr:to>
      <cdr:x>0.20715</cdr:x>
      <cdr:y>0.42479</cdr:y>
    </cdr:to>
    <cdr:cxnSp macro="">
      <cdr:nvCxnSpPr>
        <cdr:cNvPr id="11" name="Straight Connector 10">
          <a:extLst xmlns:a="http://schemas.openxmlformats.org/drawingml/2006/main">
            <a:ext uri="{FF2B5EF4-FFF2-40B4-BE49-F238E27FC236}">
              <a16:creationId xmlns:a16="http://schemas.microsoft.com/office/drawing/2014/main" id="{CB126BFD-3845-4D66-8DA6-FFFEEADC8A0A}"/>
            </a:ext>
          </a:extLst>
        </cdr:cNvPr>
        <cdr:cNvCxnSpPr/>
      </cdr:nvCxnSpPr>
      <cdr:spPr>
        <a:xfrm xmlns:a="http://schemas.openxmlformats.org/drawingml/2006/main" flipH="1">
          <a:off x="1108753" y="1100074"/>
          <a:ext cx="122438" cy="428296"/>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69921" cy="481727"/>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Barlow Semi Condensed Medium"/>
                <a:ea typeface="Barlow Semi Condensed Medium"/>
                <a:cs typeface="Barlow Semi Condensed Medium"/>
                <a:sym typeface="Barlow Semi Condensed Medium"/>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4143587" y="0"/>
            <a:ext cx="3169921" cy="481727"/>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Barlow Semi Condensed Medium"/>
                <a:ea typeface="Barlow Semi Condensed Medium"/>
                <a:cs typeface="Barlow Semi Condensed Medium"/>
                <a:sym typeface="Barlow Semi Condensed Medium"/>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776817" y="1200150"/>
            <a:ext cx="5761500" cy="3240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1" y="4620578"/>
            <a:ext cx="5852160" cy="3780473"/>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Barlow Semi Condensed Medium"/>
                <a:ea typeface="Barlow Semi Condensed Medium"/>
                <a:cs typeface="Barlow Semi Condensed Medium"/>
                <a:sym typeface="Barlow Semi Condensed Medium"/>
              </a:defRPr>
            </a:lvl1pPr>
            <a:lvl2pPr marL="914400" marR="0" lvl="1" indent="-228600" algn="l" rtl="0">
              <a:spcBef>
                <a:spcPts val="0"/>
              </a:spcBef>
              <a:spcAft>
                <a:spcPts val="0"/>
              </a:spcAft>
              <a:buSzPts val="1400"/>
              <a:buNone/>
              <a:defRPr sz="1200" b="0" i="0" u="none" strike="noStrike" cap="none">
                <a:solidFill>
                  <a:schemeClr val="dk1"/>
                </a:solidFill>
                <a:latin typeface="Barlow Semi Condensed Medium"/>
                <a:ea typeface="Barlow Semi Condensed Medium"/>
                <a:cs typeface="Barlow Semi Condensed Medium"/>
                <a:sym typeface="Barlow Semi Condensed Medium"/>
              </a:defRPr>
            </a:lvl2pPr>
            <a:lvl3pPr marL="1371600" marR="0" lvl="2" indent="-228600" algn="l" rtl="0">
              <a:spcBef>
                <a:spcPts val="0"/>
              </a:spcBef>
              <a:spcAft>
                <a:spcPts val="0"/>
              </a:spcAft>
              <a:buSzPts val="1400"/>
              <a:buNone/>
              <a:defRPr sz="1200" b="0" i="0" u="none" strike="noStrike" cap="none">
                <a:solidFill>
                  <a:schemeClr val="dk1"/>
                </a:solidFill>
                <a:latin typeface="Barlow Semi Condensed Medium"/>
                <a:ea typeface="Barlow Semi Condensed Medium"/>
                <a:cs typeface="Barlow Semi Condensed Medium"/>
                <a:sym typeface="Barlow Semi Condensed Medium"/>
              </a:defRPr>
            </a:lvl3pPr>
            <a:lvl4pPr marL="1828800" marR="0" lvl="3" indent="-228600" algn="l" rtl="0">
              <a:spcBef>
                <a:spcPts val="0"/>
              </a:spcBef>
              <a:spcAft>
                <a:spcPts val="0"/>
              </a:spcAft>
              <a:buSzPts val="1400"/>
              <a:buNone/>
              <a:defRPr sz="1200" b="0" i="0" u="none" strike="noStrike" cap="none">
                <a:solidFill>
                  <a:schemeClr val="dk1"/>
                </a:solidFill>
                <a:latin typeface="Barlow Semi Condensed Medium"/>
                <a:ea typeface="Barlow Semi Condensed Medium"/>
                <a:cs typeface="Barlow Semi Condensed Medium"/>
                <a:sym typeface="Barlow Semi Condensed Medium"/>
              </a:defRPr>
            </a:lvl4pPr>
            <a:lvl5pPr marL="2286000" marR="0" lvl="4" indent="-228600" algn="l" rtl="0">
              <a:spcBef>
                <a:spcPts val="0"/>
              </a:spcBef>
              <a:spcAft>
                <a:spcPts val="0"/>
              </a:spcAft>
              <a:buSzPts val="1400"/>
              <a:buNone/>
              <a:defRPr sz="1200" b="0" i="0" u="none" strike="noStrike" cap="none">
                <a:solidFill>
                  <a:schemeClr val="dk1"/>
                </a:solidFill>
                <a:latin typeface="Barlow Semi Condensed Medium"/>
                <a:ea typeface="Barlow Semi Condensed Medium"/>
                <a:cs typeface="Barlow Semi Condensed Medium"/>
                <a:sym typeface="Barlow Semi Condensed Medium"/>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5"/>
            <a:ext cx="3169921" cy="481726"/>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Barlow Semi Condensed Medium"/>
                <a:ea typeface="Barlow Semi Condensed Medium"/>
                <a:cs typeface="Barlow Semi Condensed Medium"/>
                <a:sym typeface="Barlow Semi Condensed Medium"/>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4143587" y="9119475"/>
            <a:ext cx="3169921" cy="481726"/>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Barlow Semi Condensed Medium"/>
                <a:ea typeface="Barlow Semi Condensed Medium"/>
                <a:cs typeface="Barlow Semi Condensed Medium"/>
                <a:sym typeface="Barlow Semi Condensed Medium"/>
              </a:rPr>
              <a:t>‹#›</a:t>
            </a:fld>
            <a:endParaRPr sz="1300" b="0" i="0" u="none" strike="noStrike" cap="none" dirty="0">
              <a:solidFill>
                <a:schemeClr val="dk1"/>
              </a:solidFill>
              <a:latin typeface="Barlow Semi Condensed Medium"/>
              <a:ea typeface="Barlow Semi Condensed Medium"/>
              <a:cs typeface="Barlow Semi Condensed Medium"/>
              <a:sym typeface="Barlow Semi Condensed Medium"/>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toewscorporation-my.sharepoint.com/:x:/g/personal/lgould_toewscorp_com/EfEqZYlo9O9LnZGivv_dZSsBDVBWtt370yOWO1yvDZK0gg?e=e0fqr5"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1:notes"/>
          <p:cNvSpPr txBox="1">
            <a:spLocks noGrp="1"/>
          </p:cNvSpPr>
          <p:nvPr>
            <p:ph type="body" idx="1"/>
          </p:nvPr>
        </p:nvSpPr>
        <p:spPr>
          <a:xfrm>
            <a:off x="731521" y="4620578"/>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74" name="Google Shape;74;p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Barlow Semi Condensed Medium"/>
              <a:buNone/>
            </a:pPr>
            <a:r>
              <a:rPr lang="en-US" dirty="0"/>
              <a:t>This is how we would like for our portfolios to perform</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3F502-0812-1FA3-D119-AE001A198A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F574B2-2405-8DC0-46D4-E29C800409F7}"/>
              </a:ext>
            </a:extLst>
          </p:cNvPr>
          <p:cNvSpPr>
            <a:spLocks noGrp="1" noRot="1" noChangeAspect="1"/>
          </p:cNvSpPr>
          <p:nvPr>
            <p:ph type="sldImg"/>
          </p:nvPr>
        </p:nvSpPr>
        <p:spPr>
          <a:xfrm>
            <a:off x="777875" y="1200150"/>
            <a:ext cx="5759450" cy="3240088"/>
          </a:xfrm>
        </p:spPr>
      </p:sp>
      <p:sp>
        <p:nvSpPr>
          <p:cNvPr id="3" name="Notes Placeholder 2">
            <a:extLst>
              <a:ext uri="{FF2B5EF4-FFF2-40B4-BE49-F238E27FC236}">
                <a16:creationId xmlns:a16="http://schemas.microsoft.com/office/drawing/2014/main" id="{ECAC6DAB-9C19-1165-7F1B-B0489D8E9B76}"/>
              </a:ext>
            </a:extLst>
          </p:cNvPr>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Instead of trying to outperform benchmarks like the S&amp;P 500, we have created several criteria for how to built portfolios that focus on you, not something arbitrary.</a:t>
            </a:r>
          </a:p>
          <a:p>
            <a:endParaRPr lang="en-US" dirty="0"/>
          </a:p>
        </p:txBody>
      </p:sp>
      <p:sp>
        <p:nvSpPr>
          <p:cNvPr id="4" name="Slide Number Placeholder 3">
            <a:extLst>
              <a:ext uri="{FF2B5EF4-FFF2-40B4-BE49-F238E27FC236}">
                <a16:creationId xmlns:a16="http://schemas.microsoft.com/office/drawing/2014/main" id="{4D3E53A5-18F0-740A-C66A-E2C78C3AF7F7}"/>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300" b="0" i="0" u="none" strike="noStrike" kern="0" cap="none" spc="0" normalizeH="0" baseline="0" noProof="0" smtClean="0">
                <a:ln>
                  <a:noFill/>
                </a:ln>
                <a:solidFill>
                  <a:srgbClr val="000000"/>
                </a:solidFill>
                <a:effectLst/>
                <a:uLnTx/>
                <a:uFillTx/>
                <a:latin typeface="Barlow Semi Condensed Medium"/>
                <a:ea typeface="Barlow Semi Condensed Medium"/>
                <a:cs typeface="Barlow Semi Condensed Medium"/>
                <a:sym typeface="Barlow Semi Condensed Medium"/>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lang="en-US" sz="1300" b="0" i="0" u="none" strike="noStrike" kern="0" cap="none" spc="0" normalizeH="0" baseline="0" noProof="0" dirty="0">
              <a:ln>
                <a:noFill/>
              </a:ln>
              <a:solidFill>
                <a:srgbClr val="000000"/>
              </a:solidFill>
              <a:effectLst/>
              <a:uLnTx/>
              <a:uFillTx/>
              <a:latin typeface="Barlow Semi Condensed Medium"/>
              <a:ea typeface="Barlow Semi Condensed Medium"/>
              <a:cs typeface="Barlow Semi Condensed Medium"/>
              <a:sym typeface="Barlow Semi Condensed Medium"/>
            </a:endParaRPr>
          </a:p>
        </p:txBody>
      </p:sp>
    </p:spTree>
    <p:extLst>
      <p:ext uri="{BB962C8B-B14F-4D97-AF65-F5344CB8AC3E}">
        <p14:creationId xmlns:p14="http://schemas.microsoft.com/office/powerpoint/2010/main" val="1412485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5">
          <a:extLst>
            <a:ext uri="{FF2B5EF4-FFF2-40B4-BE49-F238E27FC236}">
              <a16:creationId xmlns:a16="http://schemas.microsoft.com/office/drawing/2014/main" id="{327BB09D-80E2-45AD-9F9F-09F99AA86547}"/>
            </a:ext>
          </a:extLst>
        </p:cNvPr>
        <p:cNvGrpSpPr/>
        <p:nvPr/>
      </p:nvGrpSpPr>
      <p:grpSpPr>
        <a:xfrm>
          <a:off x="0" y="0"/>
          <a:ext cx="0" cy="0"/>
          <a:chOff x="0" y="0"/>
          <a:chExt cx="0" cy="0"/>
        </a:xfrm>
      </p:grpSpPr>
      <p:sp>
        <p:nvSpPr>
          <p:cNvPr id="676" name="Google Shape;676;p43:notes">
            <a:extLst>
              <a:ext uri="{FF2B5EF4-FFF2-40B4-BE49-F238E27FC236}">
                <a16:creationId xmlns:a16="http://schemas.microsoft.com/office/drawing/2014/main" id="{EA67A59E-244E-EB2D-972B-A12FDF0E5B9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77" name="Google Shape;677;p43:notes">
            <a:extLst>
              <a:ext uri="{FF2B5EF4-FFF2-40B4-BE49-F238E27FC236}">
                <a16:creationId xmlns:a16="http://schemas.microsoft.com/office/drawing/2014/main" id="{FECEE412-1EB2-9772-8B38-FFD0AD9F50F0}"/>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r>
              <a:rPr lang="en-US" dirty="0"/>
              <a:t>Our approach starts with a traditional balance between stocks and bonds, with two changes:</a:t>
            </a:r>
          </a:p>
          <a:p>
            <a:endParaRPr lang="en-US" dirty="0"/>
          </a:p>
          <a:p>
            <a:r>
              <a:rPr lang="en-US" dirty="0"/>
              <a:t>First, we put a sizable amount of stock portfolios into hedged equities (with the rest in conventional equities).  If the markets turn lower, the hedged equity portion of portfolios is designed to attempt to lessen losses, and uncorrelated from declining markets.</a:t>
            </a:r>
          </a:p>
          <a:p>
            <a:r>
              <a:rPr lang="en-US" dirty="0"/>
              <a:t>Second, our bond allocations are largely allocated to adaptive strategies, that can move to different parts of the bond market, in an attempt to address inflation/rising rates, and bond bear markets.</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515522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9"/>
        <p:cNvGrpSpPr/>
        <p:nvPr/>
      </p:nvGrpSpPr>
      <p:grpSpPr>
        <a:xfrm>
          <a:off x="0" y="0"/>
          <a:ext cx="0" cy="0"/>
          <a:chOff x="0" y="0"/>
          <a:chExt cx="0" cy="0"/>
        </a:xfrm>
      </p:grpSpPr>
      <p:sp>
        <p:nvSpPr>
          <p:cNvPr id="2000" name="Google Shape;2000;g7f9262ee2f_0_26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1" name="Google Shape;2001;g7f9262ee2f_0_262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Instead of trying to outperform benchmarks like the S&amp;P 500, we have created several criteria for how to built portfolios that focus on you, not something arbitrary.</a:t>
            </a:r>
          </a:p>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df541e317f_1_0:notes"/>
          <p:cNvSpPr txBox="1">
            <a:spLocks noGrp="1"/>
          </p:cNvSpPr>
          <p:nvPr>
            <p:ph type="body" idx="1"/>
          </p:nvPr>
        </p:nvSpPr>
        <p:spPr>
          <a:xfrm>
            <a:off x="731521" y="4620578"/>
            <a:ext cx="5852100" cy="3780600"/>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r>
              <a:rPr lang="en-US" dirty="0"/>
              <a:t>Depending on your risk profile, we’ll dial up or down your stock allocation, with that same behavioral portfolio approach.</a:t>
            </a:r>
            <a:endParaRPr dirty="0"/>
          </a:p>
        </p:txBody>
      </p:sp>
      <p:sp>
        <p:nvSpPr>
          <p:cNvPr id="138" name="Google Shape;138;gdf541e317f_1_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8E563A80-E4D1-42A6-A310-F5E323E3C122}" type="slidenum">
              <a:rPr kumimoji="0" lang="en-US" sz="1400" b="0" i="0" u="none" strike="noStrike" kern="0" cap="none" spc="0" normalizeH="0" baseline="0" noProof="0" smtClean="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195474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r>
              <a:rPr lang="en-US" dirty="0"/>
              <a:t>Desire, Preparation, capacity</a:t>
            </a:r>
          </a:p>
        </p:txBody>
      </p:sp>
      <p:sp>
        <p:nvSpPr>
          <p:cNvPr id="4" name="Slide Number Placeholder 3"/>
          <p:cNvSpPr>
            <a:spLocks noGrp="1"/>
          </p:cNvSpPr>
          <p:nvPr>
            <p:ph type="sldNum" sz="quarter" idx="5"/>
          </p:nvPr>
        </p:nvSpPr>
        <p:spPr/>
        <p:txBody>
          <a:bodyPr/>
          <a:lstStyle/>
          <a:p>
            <a:fld id="{DD119BAD-7E46-4389-8298-1472374608BE}" type="slidenum">
              <a:rPr lang="en-US" smtClean="0"/>
              <a:t>17</a:t>
            </a:fld>
            <a:endParaRPr lang="en-US" dirty="0"/>
          </a:p>
        </p:txBody>
      </p:sp>
    </p:spTree>
    <p:extLst>
      <p:ext uri="{BB962C8B-B14F-4D97-AF65-F5344CB8AC3E}">
        <p14:creationId xmlns:p14="http://schemas.microsoft.com/office/powerpoint/2010/main" val="3664397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Barlow Semi Condensed Medium"/>
                <a:ea typeface="Barlow Semi Condensed Medium"/>
                <a:cs typeface="Barlow Semi Condensed Medium"/>
                <a:sym typeface="Barlow Semi Condensed Medium"/>
              </a:rPr>
              <a:t>18</a:t>
            </a:fld>
            <a:endParaRPr lang="en-US" sz="1300" b="0" i="0" u="none" strike="noStrike" cap="none" dirty="0">
              <a:solidFill>
                <a:schemeClr val="dk1"/>
              </a:solidFill>
              <a:latin typeface="Barlow Semi Condensed Medium"/>
              <a:ea typeface="Barlow Semi Condensed Medium"/>
              <a:cs typeface="Barlow Semi Condensed Medium"/>
              <a:sym typeface="Barlow Semi Condensed Medium"/>
            </a:endParaRPr>
          </a:p>
        </p:txBody>
      </p:sp>
    </p:spTree>
    <p:extLst>
      <p:ext uri="{BB962C8B-B14F-4D97-AF65-F5344CB8AC3E}">
        <p14:creationId xmlns:p14="http://schemas.microsoft.com/office/powerpoint/2010/main" val="23705753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a:extLst>
            <a:ext uri="{FF2B5EF4-FFF2-40B4-BE49-F238E27FC236}">
              <a16:creationId xmlns:a16="http://schemas.microsoft.com/office/drawing/2014/main" id="{D4B6DEB1-C825-D479-3FCF-03CDAEAA3D91}"/>
            </a:ext>
          </a:extLst>
        </p:cNvPr>
        <p:cNvGrpSpPr/>
        <p:nvPr/>
      </p:nvGrpSpPr>
      <p:grpSpPr>
        <a:xfrm>
          <a:off x="0" y="0"/>
          <a:ext cx="0" cy="0"/>
          <a:chOff x="0" y="0"/>
          <a:chExt cx="0" cy="0"/>
        </a:xfrm>
      </p:grpSpPr>
      <p:sp>
        <p:nvSpPr>
          <p:cNvPr id="262" name="Google Shape;262;g7f9262ee2f_0_42:notes">
            <a:extLst>
              <a:ext uri="{FF2B5EF4-FFF2-40B4-BE49-F238E27FC236}">
                <a16:creationId xmlns:a16="http://schemas.microsoft.com/office/drawing/2014/main" id="{D9F57ED7-2F79-B849-CC45-AB0A383AEEC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7f9262ee2f_0_42:notes">
            <a:extLst>
              <a:ext uri="{FF2B5EF4-FFF2-40B4-BE49-F238E27FC236}">
                <a16:creationId xmlns:a16="http://schemas.microsoft.com/office/drawing/2014/main" id="{7342C466-042B-E5C4-2294-77AC18171B1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8160769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FDA02D3-6996-4350-9FF9-EF3531EB27AD}" type="slidenum">
              <a:rPr lang="en-US" smtClean="0"/>
              <a:t>20</a:t>
            </a:fld>
            <a:endParaRPr lang="en-US" dirty="0"/>
          </a:p>
        </p:txBody>
      </p:sp>
    </p:spTree>
    <p:extLst>
      <p:ext uri="{BB962C8B-B14F-4D97-AF65-F5344CB8AC3E}">
        <p14:creationId xmlns:p14="http://schemas.microsoft.com/office/powerpoint/2010/main" val="3865666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1:notes"/>
          <p:cNvSpPr txBox="1">
            <a:spLocks noGrp="1"/>
          </p:cNvSpPr>
          <p:nvPr>
            <p:ph type="body" idx="1"/>
          </p:nvPr>
        </p:nvSpPr>
        <p:spPr>
          <a:xfrm>
            <a:off x="731521" y="4620578"/>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dirty="0"/>
          </a:p>
        </p:txBody>
      </p:sp>
      <p:sp>
        <p:nvSpPr>
          <p:cNvPr id="74" name="Google Shape;74;p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5"/>
        <p:cNvGrpSpPr/>
        <p:nvPr/>
      </p:nvGrpSpPr>
      <p:grpSpPr>
        <a:xfrm>
          <a:off x="0" y="0"/>
          <a:ext cx="0" cy="0"/>
          <a:chOff x="0" y="0"/>
          <a:chExt cx="0" cy="0"/>
        </a:xfrm>
      </p:grpSpPr>
      <p:sp>
        <p:nvSpPr>
          <p:cNvPr id="2156" name="Google Shape;2156;g7f9262ee2f_0_26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7" name="Google Shape;2157;g7f9262ee2f_0_26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21" name="Google Shape;421;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C885B-5EA3-681D-B045-3D384C782F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D703DE-91D7-7665-E628-56D12DE5F046}"/>
              </a:ext>
            </a:extLst>
          </p:cNvPr>
          <p:cNvSpPr>
            <a:spLocks noGrp="1" noRot="1" noChangeAspect="1"/>
          </p:cNvSpPr>
          <p:nvPr>
            <p:ph type="sldImg"/>
          </p:nvPr>
        </p:nvSpPr>
        <p:spPr>
          <a:xfrm>
            <a:off x="777875" y="1200150"/>
            <a:ext cx="5759450" cy="3240088"/>
          </a:xfrm>
        </p:spPr>
      </p:sp>
      <p:sp>
        <p:nvSpPr>
          <p:cNvPr id="3" name="Notes Placeholder 2">
            <a:extLst>
              <a:ext uri="{FF2B5EF4-FFF2-40B4-BE49-F238E27FC236}">
                <a16:creationId xmlns:a16="http://schemas.microsoft.com/office/drawing/2014/main" id="{5C662432-87B7-BC4F-9EFB-E59EE0528084}"/>
              </a:ext>
            </a:extLst>
          </p:cNvPr>
          <p:cNvSpPr>
            <a:spLocks noGrp="1"/>
          </p:cNvSpPr>
          <p:nvPr>
            <p:ph type="body" idx="1"/>
          </p:nvPr>
        </p:nvSpPr>
        <p:spPr/>
        <p:txBody>
          <a:bodyPr/>
          <a:lstStyle/>
          <a:p>
            <a:pPr lvl="0">
              <a:buFontTx/>
              <a:buNone/>
            </a:pPr>
            <a:r>
              <a:rPr lang="en-US" sz="1200" b="1" i="0" u="none" strike="noStrike" kern="1200" dirty="0">
                <a:solidFill>
                  <a:schemeClr val="tx1"/>
                </a:solidFill>
                <a:effectLst/>
                <a:latin typeface="+mn-lt"/>
                <a:ea typeface="+mn-ea"/>
                <a:cs typeface="+mn-cs"/>
              </a:rPr>
              <a:t>Felipe at end of slide:  Let’s move on to discuss Behavioral portfolio theory.</a:t>
            </a:r>
          </a:p>
          <a:p>
            <a:pPr lvl="0">
              <a:buFontTx/>
              <a:buNone/>
            </a:pPr>
            <a:endParaRPr lang="en-US" sz="1200" b="1" i="0" u="none" strike="noStrike" kern="1200" dirty="0">
              <a:solidFill>
                <a:schemeClr val="tx1"/>
              </a:solidFill>
              <a:effectLst/>
              <a:latin typeface="+mn-lt"/>
              <a:ea typeface="+mn-ea"/>
              <a:cs typeface="+mn-cs"/>
            </a:endParaRPr>
          </a:p>
          <a:p>
            <a:pPr lvl="0">
              <a:buFontTx/>
              <a:buNone/>
            </a:pPr>
            <a:r>
              <a:rPr lang="en-US" sz="1200" b="1" i="0" u="none" strike="noStrike" kern="1200" dirty="0">
                <a:solidFill>
                  <a:schemeClr val="tx1"/>
                </a:solidFill>
                <a:effectLst/>
                <a:latin typeface="+mn-lt"/>
                <a:ea typeface="+mn-ea"/>
                <a:cs typeface="+mn-cs"/>
              </a:rPr>
              <a:t>Dan Question about Great Depression….  </a:t>
            </a:r>
          </a:p>
          <a:p>
            <a:pPr lvl="0">
              <a:buFontTx/>
              <a:buNone/>
            </a:pPr>
            <a:endParaRPr lang="en-US" sz="1200" b="1" i="0" u="none" strike="noStrike" kern="1200" dirty="0">
              <a:solidFill>
                <a:schemeClr val="tx1"/>
              </a:solidFill>
              <a:effectLst/>
              <a:latin typeface="+mn-lt"/>
              <a:ea typeface="+mn-ea"/>
              <a:cs typeface="+mn-cs"/>
            </a:endParaRPr>
          </a:p>
          <a:p>
            <a:pPr lvl="0">
              <a:buFontTx/>
              <a:buNone/>
            </a:pPr>
            <a:r>
              <a:rPr lang="en-US" sz="1200" b="1" i="0" u="none" strike="noStrike" kern="1200" dirty="0">
                <a:solidFill>
                  <a:schemeClr val="tx1"/>
                </a:solidFill>
                <a:effectLst/>
                <a:latin typeface="+mn-lt"/>
                <a:ea typeface="+mn-ea"/>
                <a:cs typeface="+mn-cs"/>
              </a:rPr>
              <a:t>Think about recency as a continuum of circles with increasing circles. Within the smallest circles are events that have occurred in the past day or quarter, or year.  As the circle increase in size, our memory fades.  </a:t>
            </a:r>
          </a:p>
          <a:p>
            <a:pPr lvl="0">
              <a:buFontTx/>
              <a:buNone/>
            </a:pPr>
            <a:endParaRPr lang="en-US" sz="1200" b="1" i="0" u="none" strike="noStrike" kern="1200" dirty="0">
              <a:solidFill>
                <a:schemeClr val="tx1"/>
              </a:solidFill>
              <a:effectLst/>
              <a:latin typeface="+mn-lt"/>
              <a:ea typeface="+mn-ea"/>
              <a:cs typeface="+mn-cs"/>
            </a:endParaRPr>
          </a:p>
          <a:p>
            <a:pPr lvl="0">
              <a:buFontTx/>
              <a:buNone/>
            </a:pPr>
            <a:r>
              <a:rPr lang="en-US" sz="1200" b="1" i="0" u="none" strike="noStrike" kern="1200" dirty="0">
                <a:solidFill>
                  <a:schemeClr val="tx1"/>
                </a:solidFill>
                <a:effectLst/>
                <a:latin typeface="+mn-lt"/>
                <a:ea typeface="+mn-ea"/>
                <a:cs typeface="+mn-cs"/>
              </a:rPr>
              <a:t>As the circle becomes larger, the significant of events decreases to the point that we no longer consider events probable, or even possible.  We no longer plan for these events, either in what we teach our investors to expect, or what we prepare our portfolios to endure.  Of course, and then there are outcomes that have (or had)  not occurred, such as the bizarre world of negative interest rates</a:t>
            </a:r>
          </a:p>
          <a:p>
            <a:pPr lvl="0">
              <a:buFontTx/>
              <a:buNone/>
            </a:pPr>
            <a:endParaRPr lang="en-US" sz="1200" b="1" i="0" u="none" strike="noStrike" kern="1200" dirty="0">
              <a:solidFill>
                <a:schemeClr val="tx1"/>
              </a:solidFill>
              <a:effectLst/>
              <a:latin typeface="+mn-lt"/>
              <a:ea typeface="+mn-ea"/>
              <a:cs typeface="+mn-cs"/>
            </a:endParaRPr>
          </a:p>
          <a:p>
            <a:pPr lvl="0">
              <a:buFontTx/>
              <a:buNone/>
            </a:pPr>
            <a:r>
              <a:rPr lang="en-US" sz="1200" b="1" i="0" u="none" strike="noStrike" kern="1200" dirty="0">
                <a:solidFill>
                  <a:schemeClr val="tx1"/>
                </a:solidFill>
                <a:effectLst/>
                <a:latin typeface="+mn-lt"/>
                <a:ea typeface="+mn-ea"/>
                <a:cs typeface="+mn-cs"/>
              </a:rPr>
              <a:t>The closer we are to an event, in time or physical proximity, the more impact it has.</a:t>
            </a:r>
          </a:p>
          <a:p>
            <a:pPr lvl="0">
              <a:buFontTx/>
              <a:buNone/>
            </a:pPr>
            <a:endParaRPr lang="en-US" sz="1200" b="1" i="0" u="none" strike="noStrike" kern="1200" dirty="0">
              <a:solidFill>
                <a:schemeClr val="tx1"/>
              </a:solidFill>
              <a:effectLst/>
              <a:latin typeface="+mn-lt"/>
              <a:ea typeface="+mn-ea"/>
              <a:cs typeface="+mn-cs"/>
            </a:endParaRPr>
          </a:p>
          <a:p>
            <a:pPr rtl="0"/>
            <a:r>
              <a:rPr lang="en-US" sz="1200" b="1" i="0" u="none" strike="noStrike" kern="1200" dirty="0">
                <a:solidFill>
                  <a:schemeClr val="tx1"/>
                </a:solidFill>
                <a:effectLst/>
                <a:latin typeface="+mn-lt"/>
                <a:ea typeface="+mn-ea"/>
                <a:cs typeface="+mn-cs"/>
              </a:rPr>
              <a:t>We use time and distance from events to convince ourselves that events won’t happen to us, improving our sense of well-being. </a:t>
            </a:r>
          </a:p>
          <a:p>
            <a:pPr rtl="0"/>
            <a:endParaRPr lang="en-US" sz="1200" b="1" i="0" u="none" strike="noStrike" kern="1200" dirty="0">
              <a:solidFill>
                <a:schemeClr val="tx1"/>
              </a:solidFill>
              <a:effectLst/>
              <a:latin typeface="+mn-lt"/>
              <a:ea typeface="+mn-ea"/>
              <a:cs typeface="+mn-cs"/>
            </a:endParaRPr>
          </a:p>
          <a:p>
            <a:pPr rtl="0"/>
            <a:r>
              <a:rPr lang="en-US" sz="1200" b="1" i="0" u="none" strike="noStrike" kern="1200" dirty="0">
                <a:solidFill>
                  <a:schemeClr val="tx1"/>
                </a:solidFill>
                <a:effectLst/>
                <a:latin typeface="+mn-lt"/>
                <a:ea typeface="+mn-ea"/>
                <a:cs typeface="+mn-cs"/>
              </a:rPr>
              <a:t>Emotional connection to what has happened since we have been conscious – </a:t>
            </a:r>
            <a:r>
              <a:rPr lang="en-US" sz="1200" b="1" i="0" u="none" strike="noStrike" kern="1200" dirty="0" err="1">
                <a:solidFill>
                  <a:schemeClr val="tx1"/>
                </a:solidFill>
                <a:effectLst/>
                <a:latin typeface="+mn-lt"/>
                <a:ea typeface="+mn-ea"/>
                <a:cs typeface="+mn-cs"/>
              </a:rPr>
              <a:t>eben</a:t>
            </a:r>
            <a:r>
              <a:rPr lang="en-US" sz="1200" b="1" i="0" u="none" strike="noStrike" kern="1200" dirty="0">
                <a:solidFill>
                  <a:schemeClr val="tx1"/>
                </a:solidFill>
                <a:effectLst/>
                <a:latin typeface="+mn-lt"/>
                <a:ea typeface="+mn-ea"/>
                <a:cs typeface="+mn-cs"/>
              </a:rPr>
              <a:t> comment</a:t>
            </a:r>
          </a:p>
          <a:p>
            <a:pPr rtl="0"/>
            <a:endParaRPr lang="en-US" sz="1200" b="1" i="0" u="none" strike="noStrike" kern="1200" dirty="0">
              <a:solidFill>
                <a:schemeClr val="tx1"/>
              </a:solidFill>
              <a:effectLst/>
              <a:latin typeface="+mn-l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74360"/>
                </a:solidFill>
                <a:effectLst/>
                <a:uLnTx/>
                <a:uFillTx/>
                <a:latin typeface="Roboto Condensed" pitchFamily="2" charset="0"/>
                <a:ea typeface="+mn-ea"/>
                <a:cs typeface="+mn-cs"/>
              </a:rPr>
              <a:t>This time is not different</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srgbClr val="174360"/>
              </a:solidFill>
              <a:effectLst/>
              <a:uLnTx/>
              <a:uFillTx/>
              <a:latin typeface="Roboto Condensed" pitchFamily="2"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74360"/>
                </a:solidFill>
                <a:effectLst/>
                <a:uLnTx/>
                <a:uFillTx/>
                <a:latin typeface="Roboto Condensed" pitchFamily="2" charset="0"/>
                <a:ea typeface="+mn-ea"/>
                <a:cs typeface="+mn-cs"/>
              </a:rPr>
              <a:t>Include the entirety of relevant historical outcomes, without weighting them based on proximity or recency.</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srgbClr val="174360"/>
              </a:solidFill>
              <a:effectLst/>
              <a:uLnTx/>
              <a:uFillTx/>
              <a:latin typeface="Roboto Condensed" pitchFamily="2"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74360"/>
                </a:solidFill>
                <a:effectLst/>
                <a:uLnTx/>
                <a:uFillTx/>
                <a:latin typeface="Roboto Condensed" pitchFamily="2" charset="0"/>
                <a:ea typeface="+mn-ea"/>
                <a:cs typeface="+mn-cs"/>
              </a:rPr>
              <a:t>Plan for risk events based on their probability of occurring over an investors investing time horizon.</a:t>
            </a:r>
          </a:p>
          <a:p>
            <a:pPr rtl="0"/>
            <a:endParaRPr lang="en-US" b="1" dirty="0">
              <a:effectLst/>
            </a:endParaRPr>
          </a:p>
        </p:txBody>
      </p:sp>
      <p:sp>
        <p:nvSpPr>
          <p:cNvPr id="4" name="Slide Number Placeholder 3">
            <a:extLst>
              <a:ext uri="{FF2B5EF4-FFF2-40B4-BE49-F238E27FC236}">
                <a16:creationId xmlns:a16="http://schemas.microsoft.com/office/drawing/2014/main" id="{9ED83411-9D60-3DEF-9E87-05261C8D5CA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119BAD-7E46-4389-8298-1472374608BE}"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8419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0100E-E9DB-61DA-E2EF-3F315AECCE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CCCED8-8B9A-BA22-8508-963B080833FF}"/>
              </a:ext>
            </a:extLst>
          </p:cNvPr>
          <p:cNvSpPr>
            <a:spLocks noGrp="1" noRot="1" noChangeAspect="1"/>
          </p:cNvSpPr>
          <p:nvPr>
            <p:ph type="sldImg"/>
          </p:nvPr>
        </p:nvSpPr>
        <p:spPr>
          <a:xfrm>
            <a:off x="777875" y="1200150"/>
            <a:ext cx="5759450" cy="3240088"/>
          </a:xfrm>
        </p:spPr>
      </p:sp>
      <p:sp>
        <p:nvSpPr>
          <p:cNvPr id="3" name="Notes Placeholder 2">
            <a:extLst>
              <a:ext uri="{FF2B5EF4-FFF2-40B4-BE49-F238E27FC236}">
                <a16:creationId xmlns:a16="http://schemas.microsoft.com/office/drawing/2014/main" id="{C679FD6D-5829-A22F-5727-245F9461F737}"/>
              </a:ext>
            </a:extLst>
          </p:cNvPr>
          <p:cNvSpPr>
            <a:spLocks noGrp="1"/>
          </p:cNvSpPr>
          <p:nvPr>
            <p:ph type="body" idx="1"/>
          </p:nvPr>
        </p:nvSpPr>
        <p:spPr/>
        <p:txBody>
          <a:bodyPr/>
          <a:lstStyle/>
          <a:p>
            <a:pPr>
              <a:buFont typeface="Arial" panose="020B0604020202020204" pitchFamily="34" charset="0"/>
              <a:buChar char="•"/>
            </a:pPr>
            <a:r>
              <a:rPr lang="en-US" dirty="0"/>
              <a:t>Stocks can act as the engines of portfolio growth, and are often a necessary part of investment portfolios</a:t>
            </a:r>
          </a:p>
        </p:txBody>
      </p:sp>
      <p:sp>
        <p:nvSpPr>
          <p:cNvPr id="4" name="Slide Number Placeholder 3">
            <a:extLst>
              <a:ext uri="{FF2B5EF4-FFF2-40B4-BE49-F238E27FC236}">
                <a16:creationId xmlns:a16="http://schemas.microsoft.com/office/drawing/2014/main" id="{4113B608-C5E2-9CF1-EA06-9FF4615FC3C2}"/>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Barlow Semi Condensed Medium"/>
                <a:ea typeface="Barlow Semi Condensed Medium"/>
                <a:cs typeface="Barlow Semi Condensed Medium"/>
                <a:sym typeface="Barlow Semi Condensed Medium"/>
              </a:rPr>
              <a:t>4</a:t>
            </a:fld>
            <a:endParaRPr lang="en-US" sz="1300" b="0" i="0" u="none" strike="noStrike" cap="none" dirty="0">
              <a:solidFill>
                <a:schemeClr val="dk1"/>
              </a:solidFill>
              <a:latin typeface="Barlow Semi Condensed Medium"/>
              <a:ea typeface="Barlow Semi Condensed Medium"/>
              <a:cs typeface="Barlow Semi Condensed Medium"/>
              <a:sym typeface="Barlow Semi Condensed Medium"/>
            </a:endParaRPr>
          </a:p>
        </p:txBody>
      </p:sp>
    </p:spTree>
    <p:extLst>
      <p:ext uri="{BB962C8B-B14F-4D97-AF65-F5344CB8AC3E}">
        <p14:creationId xmlns:p14="http://schemas.microsoft.com/office/powerpoint/2010/main" val="3281593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r>
              <a:rPr lang="en-US" dirty="0"/>
              <a:t>However, losses can be extreme:</a:t>
            </a:r>
          </a:p>
          <a:p>
            <a:endParaRPr lang="en-US" dirty="0"/>
          </a:p>
          <a:p>
            <a:pPr>
              <a:buFont typeface="Arial" panose="020B0604020202020204" pitchFamily="34" charset="0"/>
              <a:buChar char="•"/>
            </a:pPr>
            <a:r>
              <a:rPr lang="en-US" dirty="0"/>
              <a:t>Even the Great Financial Crisis pales in comparison to losses like those realized during the great depression</a:t>
            </a:r>
          </a:p>
          <a:p>
            <a:pPr>
              <a:buFont typeface="Arial" panose="020B0604020202020204" pitchFamily="34" charset="0"/>
              <a:buChar char="•"/>
            </a:pPr>
            <a:r>
              <a:rPr lang="en-US" dirty="0"/>
              <a:t>Although infrequent, declines like those during the great depression can present unacceptable losses for investors.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Barlow Semi Condensed Medium"/>
                <a:ea typeface="Barlow Semi Condensed Medium"/>
                <a:cs typeface="Barlow Semi Condensed Medium"/>
                <a:sym typeface="Barlow Semi Condensed Medium"/>
              </a:rPr>
              <a:t>5</a:t>
            </a:fld>
            <a:endParaRPr lang="en-US" sz="1300" b="0" i="0" u="none" strike="noStrike" cap="none" dirty="0">
              <a:solidFill>
                <a:schemeClr val="dk1"/>
              </a:solidFill>
              <a:latin typeface="Barlow Semi Condensed Medium"/>
              <a:ea typeface="Barlow Semi Condensed Medium"/>
              <a:cs typeface="Barlow Semi Condensed Medium"/>
              <a:sym typeface="Barlow Semi Condensed Medium"/>
            </a:endParaRPr>
          </a:p>
        </p:txBody>
      </p:sp>
    </p:spTree>
    <p:extLst>
      <p:ext uri="{BB962C8B-B14F-4D97-AF65-F5344CB8AC3E}">
        <p14:creationId xmlns:p14="http://schemas.microsoft.com/office/powerpoint/2010/main" val="16141288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Similarly, inflation can be high for consecutive years.  When inflation is significant, as we see here, it negatively affects bonds. </a:t>
            </a:r>
            <a:br>
              <a:rPr lang="en-US" dirty="0"/>
            </a:br>
            <a:r>
              <a:rPr lang="en-US" sz="1200" dirty="0">
                <a:latin typeface="Verdana" panose="020B0604030504040204" pitchFamily="34" charset="0"/>
                <a:ea typeface="Verdana" panose="020B0604030504040204" pitchFamily="34" charset="0"/>
                <a:cs typeface="Verdana" panose="020B0604030504040204" pitchFamily="34" charset="0"/>
              </a:rPr>
              <a:t>Data Sheet: </a:t>
            </a:r>
            <a:r>
              <a:rPr lang="en-US" sz="1200" dirty="0">
                <a:latin typeface="Verdana" panose="020B0604030504040204" pitchFamily="34" charset="0"/>
                <a:ea typeface="Verdana" panose="020B0604030504040204" pitchFamily="34" charset="0"/>
                <a:cs typeface="Verdana" panose="020B0604030504040204" pitchFamily="34" charset="0"/>
                <a:hlinkClick r:id="rId3"/>
              </a:rPr>
              <a:t>Inflation &amp; Bond Power.xlsx</a:t>
            </a:r>
            <a:endParaRPr lang="en-US" sz="1200" dirty="0">
              <a:latin typeface="Verdana" panose="020B0604030504040204" pitchFamily="34" charset="0"/>
              <a:ea typeface="Verdana" panose="020B0604030504040204" pitchFamily="34" charset="0"/>
              <a:cs typeface="Verdana" panose="020B0604030504040204" pitchFamily="34" charset="0"/>
            </a:endParaRP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300" b="0" i="0" u="none" strike="noStrike" cap="none" smtClean="0">
                <a:solidFill>
                  <a:schemeClr val="dk1"/>
                </a:solidFill>
                <a:latin typeface="Barlow Semi Condensed Medium"/>
                <a:ea typeface="Barlow Semi Condensed Medium"/>
                <a:cs typeface="Barlow Semi Condensed Medium"/>
                <a:sym typeface="Barlow Semi Condensed Medium"/>
              </a:rPr>
              <a:t>6</a:t>
            </a:fld>
            <a:endParaRPr lang="en-US" sz="1300" b="0" i="0" u="none" strike="noStrike" cap="none" dirty="0">
              <a:solidFill>
                <a:schemeClr val="dk1"/>
              </a:solidFill>
              <a:latin typeface="Barlow Semi Condensed Medium"/>
              <a:ea typeface="Barlow Semi Condensed Medium"/>
              <a:cs typeface="Barlow Semi Condensed Medium"/>
              <a:sym typeface="Barlow Semi Condensed Medium"/>
            </a:endParaRPr>
          </a:p>
        </p:txBody>
      </p:sp>
    </p:spTree>
    <p:extLst>
      <p:ext uri="{BB962C8B-B14F-4D97-AF65-F5344CB8AC3E}">
        <p14:creationId xmlns:p14="http://schemas.microsoft.com/office/powerpoint/2010/main" val="4278139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7C069-7444-81EF-2CB5-4B6D2F184B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D6D364-2E8E-C900-8B5C-39C3F54AD51E}"/>
              </a:ext>
            </a:extLst>
          </p:cNvPr>
          <p:cNvSpPr>
            <a:spLocks noGrp="1" noRot="1" noChangeAspect="1"/>
          </p:cNvSpPr>
          <p:nvPr>
            <p:ph type="sldImg"/>
          </p:nvPr>
        </p:nvSpPr>
        <p:spPr>
          <a:xfrm>
            <a:off x="777875" y="1200150"/>
            <a:ext cx="5759450" cy="3240088"/>
          </a:xfrm>
        </p:spPr>
      </p:sp>
      <p:sp>
        <p:nvSpPr>
          <p:cNvPr id="3" name="Notes Placeholder 2">
            <a:extLst>
              <a:ext uri="{FF2B5EF4-FFF2-40B4-BE49-F238E27FC236}">
                <a16:creationId xmlns:a16="http://schemas.microsoft.com/office/drawing/2014/main" id="{24A14B1B-2271-C8D0-246F-536AFD03F633}"/>
              </a:ext>
            </a:extLst>
          </p:cNvPr>
          <p:cNvSpPr>
            <a:spLocks noGrp="1"/>
          </p:cNvSpPr>
          <p:nvPr>
            <p:ph type="body" idx="1"/>
          </p:nvPr>
        </p:nvSpPr>
        <p:spPr/>
        <p:txBody>
          <a:bodyPr/>
          <a:lstStyle/>
          <a:p>
            <a:r>
              <a:rPr lang="en-US" dirty="0"/>
              <a:t>Like stocks, bonds can face unacceptable periods of losses.  </a:t>
            </a:r>
          </a:p>
          <a:p>
            <a:endParaRPr lang="en-US" dirty="0"/>
          </a:p>
          <a:p>
            <a:r>
              <a:rPr lang="en-US" dirty="0"/>
              <a:t>The worst such situation caused bond losses over 36 years between 1945 and 1981.</a:t>
            </a:r>
          </a:p>
        </p:txBody>
      </p:sp>
      <p:sp>
        <p:nvSpPr>
          <p:cNvPr id="4" name="Slide Number Placeholder 3">
            <a:extLst>
              <a:ext uri="{FF2B5EF4-FFF2-40B4-BE49-F238E27FC236}">
                <a16:creationId xmlns:a16="http://schemas.microsoft.com/office/drawing/2014/main" id="{F5D53CF0-E866-FD36-F0B8-295F6B8F2FC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FDA02D3-6996-4350-9FF9-EF3531EB27A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67817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65188" y="363538"/>
            <a:ext cx="5761037" cy="3240087"/>
          </a:xfrm>
        </p:spPr>
      </p:sp>
      <p:sp>
        <p:nvSpPr>
          <p:cNvPr id="3" name="Notes Placeholder 2"/>
          <p:cNvSpPr>
            <a:spLocks noGrp="1"/>
          </p:cNvSpPr>
          <p:nvPr>
            <p:ph type="body" idx="1"/>
          </p:nvPr>
        </p:nvSpPr>
        <p:spPr>
          <a:xfrm>
            <a:off x="731520" y="3692770"/>
            <a:ext cx="5852160" cy="4874456"/>
          </a:xfrm>
        </p:spPr>
        <p:txBody>
          <a:bodyPr/>
          <a:lstStyle/>
          <a:p>
            <a:pPr marL="158750" indent="0">
              <a:buNone/>
            </a:pPr>
            <a:endParaRPr lang="en-US" sz="15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119BAD-7E46-4389-8298-1472374608B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84855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03CED3-3622-CA5F-04EC-A0E951452B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D4F348-88A9-9826-7835-ECFE28516A2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AB0AB44-84D9-484D-6023-2A69B36D11B4}"/>
              </a:ext>
            </a:extLst>
          </p:cNvPr>
          <p:cNvSpPr>
            <a:spLocks noGrp="1"/>
          </p:cNvSpPr>
          <p:nvPr>
            <p:ph type="body" idx="1"/>
          </p:nvPr>
        </p:nvSpPr>
        <p:spPr/>
        <p:txBody>
          <a:bodyPr/>
          <a:lstStyle/>
          <a:p>
            <a:pPr lvl="0">
              <a:buFontTx/>
              <a:buNone/>
            </a:pPr>
            <a:r>
              <a:rPr lang="en-US" sz="1200" b="1" i="0" u="none" strike="noStrike" kern="1200" dirty="0">
                <a:solidFill>
                  <a:schemeClr val="tx1"/>
                </a:solidFill>
                <a:effectLst/>
                <a:latin typeface="+mn-lt"/>
                <a:ea typeface="+mn-ea"/>
                <a:cs typeface="+mn-cs"/>
              </a:rPr>
              <a:t>Felipe at end of slide:  Let’s move on to discuss Behavioral portfolio theory.</a:t>
            </a:r>
          </a:p>
          <a:p>
            <a:pPr lvl="0">
              <a:buFontTx/>
              <a:buNone/>
            </a:pPr>
            <a:endParaRPr lang="en-US" sz="1200" b="1" i="0" u="none" strike="noStrike" kern="1200" dirty="0">
              <a:solidFill>
                <a:schemeClr val="tx1"/>
              </a:solidFill>
              <a:effectLst/>
              <a:latin typeface="+mn-lt"/>
              <a:ea typeface="+mn-ea"/>
              <a:cs typeface="+mn-cs"/>
            </a:endParaRPr>
          </a:p>
          <a:p>
            <a:pPr lvl="0">
              <a:buFontTx/>
              <a:buNone/>
            </a:pPr>
            <a:r>
              <a:rPr lang="en-US" sz="1200" b="1" i="0" u="none" strike="noStrike" kern="1200" dirty="0">
                <a:solidFill>
                  <a:schemeClr val="tx1"/>
                </a:solidFill>
                <a:effectLst/>
                <a:latin typeface="+mn-lt"/>
                <a:ea typeface="+mn-ea"/>
                <a:cs typeface="+mn-cs"/>
              </a:rPr>
              <a:t>Dan Question about Great Depression….  </a:t>
            </a:r>
          </a:p>
          <a:p>
            <a:pPr lvl="0">
              <a:buFontTx/>
              <a:buNone/>
            </a:pPr>
            <a:endParaRPr lang="en-US" sz="1200" b="1" i="0" u="none" strike="noStrike" kern="1200" dirty="0">
              <a:solidFill>
                <a:schemeClr val="tx1"/>
              </a:solidFill>
              <a:effectLst/>
              <a:latin typeface="+mn-lt"/>
              <a:ea typeface="+mn-ea"/>
              <a:cs typeface="+mn-cs"/>
            </a:endParaRPr>
          </a:p>
          <a:p>
            <a:pPr lvl="0">
              <a:buFontTx/>
              <a:buNone/>
            </a:pPr>
            <a:r>
              <a:rPr lang="en-US" sz="1200" b="1" i="0" u="none" strike="noStrike" kern="1200" dirty="0">
                <a:solidFill>
                  <a:schemeClr val="tx1"/>
                </a:solidFill>
                <a:effectLst/>
                <a:latin typeface="+mn-lt"/>
                <a:ea typeface="+mn-ea"/>
                <a:cs typeface="+mn-cs"/>
              </a:rPr>
              <a:t>Think about recency as a continuum of circles with increasing circles. Within the smallest circles are events that have occurred in the past day or quarter, or year.  As the circle increase in size, our memory fades.  </a:t>
            </a:r>
          </a:p>
          <a:p>
            <a:pPr lvl="0">
              <a:buFontTx/>
              <a:buNone/>
            </a:pPr>
            <a:endParaRPr lang="en-US" sz="1200" b="1" i="0" u="none" strike="noStrike" kern="1200" dirty="0">
              <a:solidFill>
                <a:schemeClr val="tx1"/>
              </a:solidFill>
              <a:effectLst/>
              <a:latin typeface="+mn-lt"/>
              <a:ea typeface="+mn-ea"/>
              <a:cs typeface="+mn-cs"/>
            </a:endParaRPr>
          </a:p>
          <a:p>
            <a:pPr lvl="0">
              <a:buFontTx/>
              <a:buNone/>
            </a:pPr>
            <a:r>
              <a:rPr lang="en-US" sz="1200" b="1" i="0" u="none" strike="noStrike" kern="1200" dirty="0">
                <a:solidFill>
                  <a:schemeClr val="tx1"/>
                </a:solidFill>
                <a:effectLst/>
                <a:latin typeface="+mn-lt"/>
                <a:ea typeface="+mn-ea"/>
                <a:cs typeface="+mn-cs"/>
              </a:rPr>
              <a:t>As the circle becomes larger, the significant of events decreases to the point that we no longer consider events probable, or even possible.  We no longer plan for these events, either in what we teach our investors to expect, or what we prepare our portfolios to endure.  Of course, and then there are outcomes that have (or had)  not occurred, such as the bizarre world of negative interest rates</a:t>
            </a:r>
          </a:p>
          <a:p>
            <a:pPr lvl="0">
              <a:buFontTx/>
              <a:buNone/>
            </a:pPr>
            <a:endParaRPr lang="en-US" sz="1200" b="1" i="0" u="none" strike="noStrike" kern="1200" dirty="0">
              <a:solidFill>
                <a:schemeClr val="tx1"/>
              </a:solidFill>
              <a:effectLst/>
              <a:latin typeface="+mn-lt"/>
              <a:ea typeface="+mn-ea"/>
              <a:cs typeface="+mn-cs"/>
            </a:endParaRPr>
          </a:p>
          <a:p>
            <a:pPr lvl="0">
              <a:buFontTx/>
              <a:buNone/>
            </a:pPr>
            <a:r>
              <a:rPr lang="en-US" sz="1200" b="1" i="0" u="none" strike="noStrike" kern="1200" dirty="0">
                <a:solidFill>
                  <a:schemeClr val="tx1"/>
                </a:solidFill>
                <a:effectLst/>
                <a:latin typeface="+mn-lt"/>
                <a:ea typeface="+mn-ea"/>
                <a:cs typeface="+mn-cs"/>
              </a:rPr>
              <a:t>The closer we are to an event, in time or physical proximity, the more impact it has.</a:t>
            </a:r>
          </a:p>
          <a:p>
            <a:pPr lvl="0">
              <a:buFontTx/>
              <a:buNone/>
            </a:pPr>
            <a:endParaRPr lang="en-US" sz="1200" b="1" i="0" u="none" strike="noStrike" kern="1200" dirty="0">
              <a:solidFill>
                <a:schemeClr val="tx1"/>
              </a:solidFill>
              <a:effectLst/>
              <a:latin typeface="+mn-lt"/>
              <a:ea typeface="+mn-ea"/>
              <a:cs typeface="+mn-cs"/>
            </a:endParaRPr>
          </a:p>
          <a:p>
            <a:pPr rtl="0"/>
            <a:r>
              <a:rPr lang="en-US" sz="1200" b="1" i="0" u="none" strike="noStrike" kern="1200" dirty="0">
                <a:solidFill>
                  <a:schemeClr val="tx1"/>
                </a:solidFill>
                <a:effectLst/>
                <a:latin typeface="+mn-lt"/>
                <a:ea typeface="+mn-ea"/>
                <a:cs typeface="+mn-cs"/>
              </a:rPr>
              <a:t>We use time and distance from events to convince ourselves that events won’t happen to us, improving our sense of well-being. </a:t>
            </a:r>
          </a:p>
          <a:p>
            <a:pPr rtl="0"/>
            <a:endParaRPr lang="en-US" sz="1200" b="1" i="0" u="none" strike="noStrike" kern="1200" dirty="0">
              <a:solidFill>
                <a:schemeClr val="tx1"/>
              </a:solidFill>
              <a:effectLst/>
              <a:latin typeface="+mn-lt"/>
              <a:ea typeface="+mn-ea"/>
              <a:cs typeface="+mn-cs"/>
            </a:endParaRPr>
          </a:p>
          <a:p>
            <a:pPr rtl="0"/>
            <a:r>
              <a:rPr lang="en-US" sz="1200" b="1" i="0" u="none" strike="noStrike" kern="1200" dirty="0">
                <a:solidFill>
                  <a:schemeClr val="tx1"/>
                </a:solidFill>
                <a:effectLst/>
                <a:latin typeface="+mn-lt"/>
                <a:ea typeface="+mn-ea"/>
                <a:cs typeface="+mn-cs"/>
              </a:rPr>
              <a:t>Emotional connection to what has happened since we have been conscious – eben comment</a:t>
            </a:r>
          </a:p>
          <a:p>
            <a:pPr rtl="0"/>
            <a:endParaRPr lang="en-US" sz="1200" b="1" i="0" u="none" strike="noStrike" kern="1200" dirty="0">
              <a:solidFill>
                <a:schemeClr val="tx1"/>
              </a:solidFill>
              <a:effectLst/>
              <a:latin typeface="+mn-lt"/>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74360"/>
                </a:solidFill>
                <a:effectLst/>
                <a:uLnTx/>
                <a:uFillTx/>
                <a:latin typeface="Roboto Condensed" pitchFamily="2" charset="0"/>
                <a:ea typeface="+mn-ea"/>
                <a:cs typeface="+mn-cs"/>
              </a:rPr>
              <a:t>This time is not different</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srgbClr val="174360"/>
              </a:solidFill>
              <a:effectLst/>
              <a:uLnTx/>
              <a:uFillTx/>
              <a:latin typeface="Roboto Condensed" pitchFamily="2"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74360"/>
                </a:solidFill>
                <a:effectLst/>
                <a:uLnTx/>
                <a:uFillTx/>
                <a:latin typeface="Roboto Condensed" pitchFamily="2" charset="0"/>
                <a:ea typeface="+mn-ea"/>
                <a:cs typeface="+mn-cs"/>
              </a:rPr>
              <a:t>Include the entirety of relevant historical outcomes, without weighting them based on proximity or recency.</a:t>
            </a: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0" i="0" u="none" strike="noStrike" kern="1200" cap="none" spc="0" normalizeH="0" baseline="0" noProof="0" dirty="0">
              <a:ln>
                <a:noFill/>
              </a:ln>
              <a:solidFill>
                <a:srgbClr val="174360"/>
              </a:solidFill>
              <a:effectLst/>
              <a:uLnTx/>
              <a:uFillTx/>
              <a:latin typeface="Roboto Condensed" pitchFamily="2" charset="0"/>
              <a:ea typeface="+mn-ea"/>
              <a:cs typeface="+mn-cs"/>
            </a:endParaRPr>
          </a:p>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0" u="none" strike="noStrike" kern="1200" cap="none" spc="0" normalizeH="0" baseline="0" noProof="0" dirty="0">
                <a:ln>
                  <a:noFill/>
                </a:ln>
                <a:solidFill>
                  <a:srgbClr val="174360"/>
                </a:solidFill>
                <a:effectLst/>
                <a:uLnTx/>
                <a:uFillTx/>
                <a:latin typeface="Roboto Condensed" pitchFamily="2" charset="0"/>
                <a:ea typeface="+mn-ea"/>
                <a:cs typeface="+mn-cs"/>
              </a:rPr>
              <a:t>Plan for risk events based on their probability of occurring over an investors investing time horizon.</a:t>
            </a:r>
          </a:p>
          <a:p>
            <a:pPr rtl="0"/>
            <a:endParaRPr lang="en-US" b="1" dirty="0">
              <a:effectLst/>
            </a:endParaRPr>
          </a:p>
        </p:txBody>
      </p:sp>
      <p:sp>
        <p:nvSpPr>
          <p:cNvPr id="4" name="Slide Number Placeholder 3">
            <a:extLst>
              <a:ext uri="{FF2B5EF4-FFF2-40B4-BE49-F238E27FC236}">
                <a16:creationId xmlns:a16="http://schemas.microsoft.com/office/drawing/2014/main" id="{E13D1128-1E12-1BF8-341F-552E8EFEAC5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119BAD-7E46-4389-8298-1472374608BE}" type="slidenum">
              <a:rPr kumimoji="0" lang="en-US" sz="13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300" b="0" i="0" u="none" strike="noStrike" kern="1200" cap="none" spc="0" normalizeH="0" baseline="0" noProof="0" dirty="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0419019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3" Type="http://schemas.openxmlformats.org/officeDocument/2006/relationships/hyperlink" Target="http://bit.ly/2Tynxth" TargetMode="External"/><Relationship Id="rId2" Type="http://schemas.openxmlformats.org/officeDocument/2006/relationships/image" Target="../media/image18.png"/><Relationship Id="rId1" Type="http://schemas.openxmlformats.org/officeDocument/2006/relationships/slideMaster" Target="../slideMasters/slideMaster6.xml"/><Relationship Id="rId5" Type="http://schemas.openxmlformats.org/officeDocument/2006/relationships/hyperlink" Target="http://bit.ly/2TtBDfr" TargetMode="External"/><Relationship Id="rId4" Type="http://schemas.openxmlformats.org/officeDocument/2006/relationships/hyperlink" Target="http://bit.ly/2TyoMsr" TargetMode="Externa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14"/>
        <p:cNvGrpSpPr/>
        <p:nvPr/>
      </p:nvGrpSpPr>
      <p:grpSpPr>
        <a:xfrm>
          <a:off x="0" y="0"/>
          <a:ext cx="0" cy="0"/>
          <a:chOff x="0" y="0"/>
          <a:chExt cx="0" cy="0"/>
        </a:xfrm>
      </p:grpSpPr>
    </p:spTree>
    <p:extLst>
      <p:ext uri="{BB962C8B-B14F-4D97-AF65-F5344CB8AC3E}">
        <p14:creationId xmlns:p14="http://schemas.microsoft.com/office/powerpoint/2010/main" val="30835742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ody Copy">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46D44896-8A24-708D-3F26-CF5404068822}"/>
              </a:ext>
            </a:extLst>
          </p:cNvPr>
          <p:cNvSpPr>
            <a:spLocks noGrp="1"/>
          </p:cNvSpPr>
          <p:nvPr>
            <p:ph type="body" sz="quarter" idx="10" hasCustomPrompt="1"/>
          </p:nvPr>
        </p:nvSpPr>
        <p:spPr>
          <a:xfrm>
            <a:off x="846815" y="1501974"/>
            <a:ext cx="6364026" cy="2139553"/>
          </a:xfrm>
        </p:spPr>
        <p:txBody>
          <a:bodyPr anchor="ctr"/>
          <a:lstStyle>
            <a:lvl1pPr marL="0" indent="0">
              <a:buNone/>
              <a:defRPr sz="4500" b="0">
                <a:latin typeface="Proxima Nova Light" panose="02000506030000020004" pitchFamily="2" charset="0"/>
              </a:defRPr>
            </a:lvl1pPr>
            <a:lvl2pPr marL="342900" indent="0">
              <a:buNone/>
              <a:defRPr b="1"/>
            </a:lvl2pPr>
            <a:lvl3pPr marL="685800" indent="0">
              <a:buNone/>
              <a:defRPr b="1"/>
            </a:lvl3pPr>
            <a:lvl4pPr marL="1028700" indent="0">
              <a:buNone/>
              <a:defRPr b="1"/>
            </a:lvl4pPr>
            <a:lvl5pPr marL="1371600" indent="0">
              <a:buNone/>
              <a:defRPr b="1"/>
            </a:lvl5pPr>
          </a:lstStyle>
          <a:p>
            <a:pPr lvl="0"/>
            <a:r>
              <a:rPr lang="en-US"/>
              <a:t>Insert big copy here</a:t>
            </a:r>
          </a:p>
        </p:txBody>
      </p:sp>
      <p:sp>
        <p:nvSpPr>
          <p:cNvPr id="5" name="Text Placeholder 2">
            <a:extLst>
              <a:ext uri="{FF2B5EF4-FFF2-40B4-BE49-F238E27FC236}">
                <a16:creationId xmlns:a16="http://schemas.microsoft.com/office/drawing/2014/main" id="{2CF2141A-ABE5-315E-592F-134EF1F22569}"/>
              </a:ext>
            </a:extLst>
          </p:cNvPr>
          <p:cNvSpPr>
            <a:spLocks noGrp="1"/>
          </p:cNvSpPr>
          <p:nvPr>
            <p:ph type="body" sz="quarter" idx="13"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18449019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46D44896-8A24-708D-3F26-CF5404068822}"/>
              </a:ext>
            </a:extLst>
          </p:cNvPr>
          <p:cNvSpPr>
            <a:spLocks noGrp="1"/>
          </p:cNvSpPr>
          <p:nvPr>
            <p:ph type="body" sz="quarter" idx="10" hasCustomPrompt="1"/>
          </p:nvPr>
        </p:nvSpPr>
        <p:spPr>
          <a:xfrm>
            <a:off x="846815" y="1501974"/>
            <a:ext cx="6364026" cy="2139553"/>
          </a:xfrm>
        </p:spPr>
        <p:txBody>
          <a:bodyPr anchor="ctr"/>
          <a:lstStyle>
            <a:lvl1pPr marL="0" indent="0">
              <a:buNone/>
              <a:defRPr sz="4500" b="1"/>
            </a:lvl1pPr>
            <a:lvl2pPr marL="342900" indent="0">
              <a:buNone/>
              <a:defRPr b="1"/>
            </a:lvl2pPr>
            <a:lvl3pPr marL="685800" indent="0">
              <a:buNone/>
              <a:defRPr b="1"/>
            </a:lvl3pPr>
            <a:lvl4pPr marL="1028700" indent="0">
              <a:buNone/>
              <a:defRPr b="1"/>
            </a:lvl4pPr>
            <a:lvl5pPr marL="1371600" indent="0">
              <a:buNone/>
              <a:defRPr b="1"/>
            </a:lvl5pPr>
          </a:lstStyle>
          <a:p>
            <a:pPr lvl="0"/>
            <a:r>
              <a:rPr lang="en-US"/>
              <a:t>Insert big copy here for section header</a:t>
            </a:r>
          </a:p>
        </p:txBody>
      </p:sp>
      <p:sp>
        <p:nvSpPr>
          <p:cNvPr id="5" name="Text Placeholder 2">
            <a:extLst>
              <a:ext uri="{FF2B5EF4-FFF2-40B4-BE49-F238E27FC236}">
                <a16:creationId xmlns:a16="http://schemas.microsoft.com/office/drawing/2014/main" id="{2BB10D67-BB59-3E0B-62C4-28A126BD1B35}"/>
              </a:ext>
            </a:extLst>
          </p:cNvPr>
          <p:cNvSpPr>
            <a:spLocks noGrp="1"/>
          </p:cNvSpPr>
          <p:nvPr>
            <p:ph type="body" sz="quarter" idx="13"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37509252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Break 2">
    <p:spTree>
      <p:nvGrpSpPr>
        <p:cNvPr id="1" name=""/>
        <p:cNvGrpSpPr/>
        <p:nvPr/>
      </p:nvGrpSpPr>
      <p:grpSpPr>
        <a:xfrm>
          <a:off x="0" y="0"/>
          <a:ext cx="0" cy="0"/>
          <a:chOff x="0" y="0"/>
          <a:chExt cx="0" cy="0"/>
        </a:xfrm>
      </p:grpSpPr>
      <p:sp>
        <p:nvSpPr>
          <p:cNvPr id="25" name="Text Placeholder 21">
            <a:extLst>
              <a:ext uri="{FF2B5EF4-FFF2-40B4-BE49-F238E27FC236}">
                <a16:creationId xmlns:a16="http://schemas.microsoft.com/office/drawing/2014/main" id="{58FF731B-A310-88F0-7DCE-018E3BB9D61B}"/>
              </a:ext>
            </a:extLst>
          </p:cNvPr>
          <p:cNvSpPr>
            <a:spLocks noGrp="1"/>
          </p:cNvSpPr>
          <p:nvPr>
            <p:ph type="body" sz="quarter" idx="10" hasCustomPrompt="1"/>
          </p:nvPr>
        </p:nvSpPr>
        <p:spPr>
          <a:xfrm>
            <a:off x="846815" y="1501974"/>
            <a:ext cx="5140518" cy="2139553"/>
          </a:xfrm>
        </p:spPr>
        <p:txBody>
          <a:bodyPr anchor="ctr">
            <a:normAutofit/>
          </a:bodyPr>
          <a:lstStyle>
            <a:lvl1pPr marL="0" indent="0">
              <a:buNone/>
              <a:defRPr sz="4050" b="1">
                <a:solidFill>
                  <a:srgbClr val="0076A5"/>
                </a:solidFill>
              </a:defRPr>
            </a:lvl1pPr>
            <a:lvl2pPr marL="342900" indent="0">
              <a:buNone/>
              <a:defRPr b="1"/>
            </a:lvl2pPr>
            <a:lvl3pPr marL="685800" indent="0">
              <a:buNone/>
              <a:defRPr b="1"/>
            </a:lvl3pPr>
            <a:lvl4pPr marL="1028700" indent="0">
              <a:buNone/>
              <a:defRPr b="1"/>
            </a:lvl4pPr>
            <a:lvl5pPr marL="1371600" indent="0">
              <a:buNone/>
              <a:defRPr b="1"/>
            </a:lvl5pPr>
          </a:lstStyle>
          <a:p>
            <a:pPr lvl="0"/>
            <a:r>
              <a:rPr lang="en-US"/>
              <a:t>Insert big copy </a:t>
            </a:r>
          </a:p>
          <a:p>
            <a:pPr lvl="0"/>
            <a:r>
              <a:rPr lang="en-US"/>
              <a:t>text here for a </a:t>
            </a:r>
          </a:p>
          <a:p>
            <a:pPr lvl="0"/>
            <a:r>
              <a:rPr lang="en-US"/>
              <a:t>break or section.</a:t>
            </a:r>
          </a:p>
        </p:txBody>
      </p:sp>
      <p:pic>
        <p:nvPicPr>
          <p:cNvPr id="8" name="Picture Placeholder 7">
            <a:extLst>
              <a:ext uri="{FF2B5EF4-FFF2-40B4-BE49-F238E27FC236}">
                <a16:creationId xmlns:a16="http://schemas.microsoft.com/office/drawing/2014/main" id="{7A69202E-7301-246E-0819-ED4C9747EAF0}"/>
              </a:ext>
            </a:extLst>
          </p:cNvPr>
          <p:cNvPicPr>
            <a:picLocks noChangeAspect="1"/>
          </p:cNvPicPr>
          <p:nvPr/>
        </p:nvPicPr>
        <p:blipFill>
          <a:blip r:embed="rId2"/>
          <a:srcRect l="31458" r="31458"/>
          <a:stretch/>
        </p:blipFill>
        <p:spPr>
          <a:xfrm>
            <a:off x="6282864" y="0"/>
            <a:ext cx="2861136" cy="5143500"/>
          </a:xfrm>
          <a:prstGeom prst="rect">
            <a:avLst/>
          </a:prstGeom>
        </p:spPr>
      </p:pic>
      <p:sp>
        <p:nvSpPr>
          <p:cNvPr id="22" name="TextBox 21">
            <a:extLst>
              <a:ext uri="{FF2B5EF4-FFF2-40B4-BE49-F238E27FC236}">
                <a16:creationId xmlns:a16="http://schemas.microsoft.com/office/drawing/2014/main" id="{34F4466C-F0C9-60EE-6086-09B80F2BD081}"/>
              </a:ext>
            </a:extLst>
          </p:cNvPr>
          <p:cNvSpPr txBox="1"/>
          <p:nvPr/>
        </p:nvSpPr>
        <p:spPr>
          <a:xfrm rot="16200000">
            <a:off x="8228414" y="1314997"/>
            <a:ext cx="1485582" cy="196208"/>
          </a:xfrm>
          <a:prstGeom prst="rect">
            <a:avLst/>
          </a:prstGeom>
          <a:noFill/>
        </p:spPr>
        <p:txBody>
          <a:bodyPr wrap="square" rtlCol="0">
            <a:spAutoFit/>
          </a:bodyPr>
          <a:lstStyle/>
          <a:p>
            <a:pPr algn="ctr"/>
            <a:r>
              <a:rPr lang="en-US" sz="675" spc="225" dirty="0">
                <a:solidFill>
                  <a:schemeClr val="tx2"/>
                </a:solidFill>
                <a:latin typeface="Proxima Nova" panose="02000506030000020004" pitchFamily="2" charset="0"/>
                <a:ea typeface="Roboto" charset="0"/>
                <a:cs typeface="Roboto" charset="0"/>
              </a:rPr>
              <a:t>2023</a:t>
            </a:r>
          </a:p>
        </p:txBody>
      </p:sp>
      <p:sp>
        <p:nvSpPr>
          <p:cNvPr id="23" name="TextBox 22">
            <a:extLst>
              <a:ext uri="{FF2B5EF4-FFF2-40B4-BE49-F238E27FC236}">
                <a16:creationId xmlns:a16="http://schemas.microsoft.com/office/drawing/2014/main" id="{BDB2B909-488A-1492-372A-410516A2CD78}"/>
              </a:ext>
            </a:extLst>
          </p:cNvPr>
          <p:cNvSpPr txBox="1"/>
          <p:nvPr/>
        </p:nvSpPr>
        <p:spPr>
          <a:xfrm rot="16200000">
            <a:off x="7939749" y="3302470"/>
            <a:ext cx="2114848" cy="196208"/>
          </a:xfrm>
          <a:prstGeom prst="rect">
            <a:avLst/>
          </a:prstGeom>
          <a:noFill/>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TOEWS ASSET MANAGEMENT</a:t>
            </a:r>
          </a:p>
        </p:txBody>
      </p:sp>
      <p:sp>
        <p:nvSpPr>
          <p:cNvPr id="9" name="Text Placeholder 2">
            <a:extLst>
              <a:ext uri="{FF2B5EF4-FFF2-40B4-BE49-F238E27FC236}">
                <a16:creationId xmlns:a16="http://schemas.microsoft.com/office/drawing/2014/main" id="{0403A76C-34F5-28C7-E090-FF802383FBEE}"/>
              </a:ext>
            </a:extLst>
          </p:cNvPr>
          <p:cNvSpPr>
            <a:spLocks noGrp="1"/>
          </p:cNvSpPr>
          <p:nvPr>
            <p:ph type="body" sz="quarter" idx="12" hasCustomPrompt="1"/>
          </p:nvPr>
        </p:nvSpPr>
        <p:spPr>
          <a:xfrm>
            <a:off x="252143" y="4661365"/>
            <a:ext cx="5669335" cy="397601"/>
          </a:xfrm>
        </p:spPr>
        <p:txBody>
          <a:bodyPr anchor="b">
            <a:noAutofit/>
          </a:bodyPr>
          <a:lstStyle>
            <a:lvl1pPr>
              <a:spcBef>
                <a:spcPts val="0"/>
              </a:spcBef>
              <a:defRPr sz="600">
                <a:solidFill>
                  <a:schemeClr val="accent3"/>
                </a:solidFill>
              </a:defRPr>
            </a:lvl1pPr>
          </a:lstStyle>
          <a:p>
            <a:pPr lvl="0"/>
            <a:r>
              <a:rPr lang="en-US"/>
              <a:t>Source/Footnote</a:t>
            </a:r>
          </a:p>
        </p:txBody>
      </p:sp>
      <p:sp>
        <p:nvSpPr>
          <p:cNvPr id="2" name="Google Shape;8;p9">
            <a:extLst>
              <a:ext uri="{FF2B5EF4-FFF2-40B4-BE49-F238E27FC236}">
                <a16:creationId xmlns:a16="http://schemas.microsoft.com/office/drawing/2014/main" id="{2123E789-42C8-2F2A-702A-245EB3ABB348}"/>
              </a:ext>
            </a:extLst>
          </p:cNvPr>
          <p:cNvSpPr txBox="1"/>
          <p:nvPr userDrawn="1"/>
        </p:nvSpPr>
        <p:spPr>
          <a:xfrm>
            <a:off x="8438539" y="4624964"/>
            <a:ext cx="444200" cy="295200"/>
          </a:xfrm>
          <a:prstGeom prst="rect">
            <a:avLst/>
          </a:prstGeom>
          <a:noFill/>
          <a:ln>
            <a:noFill/>
          </a:ln>
        </p:spPr>
        <p:txBody>
          <a:bodyPr spcFirstLastPara="1" wrap="square" lIns="68569" tIns="68569" rIns="68569" bIns="68569" anchor="ctr" anchorCtr="0">
            <a:normAutofit/>
          </a:bodyPr>
          <a:lstStyle/>
          <a:p>
            <a:pPr marL="0" marR="0" lvl="0" indent="0" algn="r" rtl="0">
              <a:lnSpc>
                <a:spcPct val="100000"/>
              </a:lnSpc>
              <a:spcBef>
                <a:spcPts val="0"/>
              </a:spcBef>
              <a:spcAft>
                <a:spcPts val="0"/>
              </a:spcAft>
              <a:buNone/>
            </a:pPr>
            <a:fld id="{00000000-1234-1234-1234-123412341234}" type="slidenum">
              <a:rPr lang="en" sz="750" b="0" i="0" u="none" strike="noStrike" cap="none">
                <a:solidFill>
                  <a:schemeClr val="bg1"/>
                </a:solidFill>
                <a:latin typeface="Montserrat SemiBold"/>
                <a:ea typeface="Montserrat SemiBold"/>
                <a:cs typeface="Montserrat SemiBold"/>
                <a:sym typeface="Montserrat SemiBold"/>
              </a:rPr>
              <a:pPr marL="0" marR="0" lvl="0" indent="0" algn="r" rtl="0">
                <a:lnSpc>
                  <a:spcPct val="100000"/>
                </a:lnSpc>
                <a:spcBef>
                  <a:spcPts val="0"/>
                </a:spcBef>
                <a:spcAft>
                  <a:spcPts val="0"/>
                </a:spcAft>
                <a:buNone/>
              </a:pPr>
              <a:t>‹#›</a:t>
            </a:fld>
            <a:endParaRPr sz="750" b="0" i="0" u="none" strike="noStrike" cap="none" dirty="0">
              <a:solidFill>
                <a:schemeClr val="bg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9787219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ardwork">
    <p:spTree>
      <p:nvGrpSpPr>
        <p:cNvPr id="1" name=""/>
        <p:cNvGrpSpPr/>
        <p:nvPr/>
      </p:nvGrpSpPr>
      <p:grpSpPr>
        <a:xfrm>
          <a:off x="0" y="0"/>
          <a:ext cx="0" cy="0"/>
          <a:chOff x="0" y="0"/>
          <a:chExt cx="0" cy="0"/>
        </a:xfrm>
      </p:grpSpPr>
      <p:sp>
        <p:nvSpPr>
          <p:cNvPr id="25" name="Text Placeholder 21">
            <a:extLst>
              <a:ext uri="{FF2B5EF4-FFF2-40B4-BE49-F238E27FC236}">
                <a16:creationId xmlns:a16="http://schemas.microsoft.com/office/drawing/2014/main" id="{58FF731B-A310-88F0-7DCE-018E3BB9D61B}"/>
              </a:ext>
            </a:extLst>
          </p:cNvPr>
          <p:cNvSpPr>
            <a:spLocks noGrp="1"/>
          </p:cNvSpPr>
          <p:nvPr>
            <p:ph type="body" sz="quarter" idx="10" hasCustomPrompt="1"/>
          </p:nvPr>
        </p:nvSpPr>
        <p:spPr>
          <a:xfrm>
            <a:off x="846815" y="1714500"/>
            <a:ext cx="6243761" cy="2318482"/>
          </a:xfrm>
        </p:spPr>
        <p:txBody>
          <a:bodyPr>
            <a:normAutofit/>
          </a:bodyPr>
          <a:lstStyle>
            <a:lvl1pPr marL="0" indent="0">
              <a:buNone/>
              <a:defRPr sz="2700" b="0">
                <a:solidFill>
                  <a:schemeClr val="tx2"/>
                </a:solidFill>
                <a:latin typeface="Proxima Nova Semibold" panose="02000506030000020004" pitchFamily="50" charset="0"/>
              </a:defRPr>
            </a:lvl1pPr>
            <a:lvl2pPr marL="342900" indent="0">
              <a:buNone/>
              <a:defRPr b="1"/>
            </a:lvl2pPr>
            <a:lvl3pPr marL="685800" indent="0">
              <a:buNone/>
              <a:defRPr b="1"/>
            </a:lvl3pPr>
            <a:lvl4pPr marL="1028700" indent="0">
              <a:buNone/>
              <a:defRPr b="1"/>
            </a:lvl4pPr>
            <a:lvl5pPr marL="1371600" indent="0">
              <a:buNone/>
              <a:defRPr b="1"/>
            </a:lvl5pPr>
          </a:lstStyle>
          <a:p>
            <a:pPr lvl="0"/>
            <a:r>
              <a:rPr lang="en-US"/>
              <a:t>Big body text with board work icon in lower right corner. Could be questions or prompts written here in big body copy format.</a:t>
            </a:r>
          </a:p>
        </p:txBody>
      </p:sp>
      <p:sp>
        <p:nvSpPr>
          <p:cNvPr id="7" name="Oval 6">
            <a:extLst>
              <a:ext uri="{FF2B5EF4-FFF2-40B4-BE49-F238E27FC236}">
                <a16:creationId xmlns:a16="http://schemas.microsoft.com/office/drawing/2014/main" id="{A7C3F0B6-C9DA-3EEE-FCC8-6C09ED62BED4}"/>
              </a:ext>
            </a:extLst>
          </p:cNvPr>
          <p:cNvSpPr/>
          <p:nvPr/>
        </p:nvSpPr>
        <p:spPr>
          <a:xfrm>
            <a:off x="7833220" y="3931355"/>
            <a:ext cx="1994621" cy="199462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pic>
        <p:nvPicPr>
          <p:cNvPr id="8" name="Picture 7" descr="Icon&#10;&#10;Description automatically generated">
            <a:extLst>
              <a:ext uri="{FF2B5EF4-FFF2-40B4-BE49-F238E27FC236}">
                <a16:creationId xmlns:a16="http://schemas.microsoft.com/office/drawing/2014/main" id="{3E4A7D8B-26A8-6B2D-CCEC-274634AC2F1E}"/>
              </a:ext>
            </a:extLst>
          </p:cNvPr>
          <p:cNvPicPr>
            <a:picLocks noChangeAspect="1"/>
          </p:cNvPicPr>
          <p:nvPr/>
        </p:nvPicPr>
        <p:blipFill>
          <a:blip r:embed="rId2"/>
          <a:stretch>
            <a:fillRect/>
          </a:stretch>
        </p:blipFill>
        <p:spPr>
          <a:xfrm flipV="1">
            <a:off x="8431928" y="4371817"/>
            <a:ext cx="421685" cy="467848"/>
          </a:xfrm>
          <a:prstGeom prst="rect">
            <a:avLst/>
          </a:prstGeom>
        </p:spPr>
      </p:pic>
      <p:sp>
        <p:nvSpPr>
          <p:cNvPr id="9" name="Text Placeholder 2">
            <a:extLst>
              <a:ext uri="{FF2B5EF4-FFF2-40B4-BE49-F238E27FC236}">
                <a16:creationId xmlns:a16="http://schemas.microsoft.com/office/drawing/2014/main" id="{2DBCDADB-81FE-D02B-9BB5-0CBB428DF3B9}"/>
              </a:ext>
            </a:extLst>
          </p:cNvPr>
          <p:cNvSpPr>
            <a:spLocks noGrp="1"/>
          </p:cNvSpPr>
          <p:nvPr>
            <p:ph type="body" sz="quarter" idx="12"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3574792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eader+Copy">
    <p:spTree>
      <p:nvGrpSpPr>
        <p:cNvPr id="1" name=""/>
        <p:cNvGrpSpPr/>
        <p:nvPr/>
      </p:nvGrpSpPr>
      <p:grpSpPr>
        <a:xfrm>
          <a:off x="0" y="0"/>
          <a:ext cx="0" cy="0"/>
          <a:chOff x="0" y="0"/>
          <a:chExt cx="0" cy="0"/>
        </a:xfrm>
      </p:grpSpPr>
      <p:sp>
        <p:nvSpPr>
          <p:cNvPr id="10" name="Text Placeholder 21">
            <a:extLst>
              <a:ext uri="{FF2B5EF4-FFF2-40B4-BE49-F238E27FC236}">
                <a16:creationId xmlns:a16="http://schemas.microsoft.com/office/drawing/2014/main" id="{290D54CD-AFEF-8726-6B01-3DEE9C0DE630}"/>
              </a:ext>
            </a:extLst>
          </p:cNvPr>
          <p:cNvSpPr>
            <a:spLocks noGrp="1"/>
          </p:cNvSpPr>
          <p:nvPr>
            <p:ph type="body" sz="quarter" idx="11" hasCustomPrompt="1"/>
          </p:nvPr>
        </p:nvSpPr>
        <p:spPr>
          <a:xfrm>
            <a:off x="846816" y="1289008"/>
            <a:ext cx="6041003" cy="425492"/>
          </a:xfrm>
        </p:spPr>
        <p:txBody>
          <a:bodyPr>
            <a:normAutofit/>
          </a:bodyPr>
          <a:lstStyle>
            <a:lvl1pPr marL="0" indent="0">
              <a:buNone/>
              <a:defRPr sz="2400" b="1" spc="225">
                <a:solidFill>
                  <a:schemeClr val="tx2"/>
                </a:solidFill>
              </a:defRPr>
            </a:lvl1pPr>
            <a:lvl2pPr marL="342900" indent="0">
              <a:buNone/>
              <a:defRPr b="1"/>
            </a:lvl2pPr>
            <a:lvl3pPr marL="685800" indent="0">
              <a:buNone/>
              <a:defRPr b="1"/>
            </a:lvl3pPr>
            <a:lvl4pPr marL="1028700" indent="0">
              <a:buNone/>
              <a:defRPr b="1"/>
            </a:lvl4pPr>
            <a:lvl5pPr marL="1371600" indent="0">
              <a:buNone/>
              <a:defRPr b="1"/>
            </a:lvl5pPr>
          </a:lstStyle>
          <a:p>
            <a:pPr lvl="0"/>
            <a:r>
              <a:rPr lang="en-US"/>
              <a:t>HEADER WILL GO HERE</a:t>
            </a:r>
          </a:p>
        </p:txBody>
      </p:sp>
      <p:sp>
        <p:nvSpPr>
          <p:cNvPr id="22" name="Text Placeholder 21">
            <a:extLst>
              <a:ext uri="{FF2B5EF4-FFF2-40B4-BE49-F238E27FC236}">
                <a16:creationId xmlns:a16="http://schemas.microsoft.com/office/drawing/2014/main" id="{46D44896-8A24-708D-3F26-CF5404068822}"/>
              </a:ext>
            </a:extLst>
          </p:cNvPr>
          <p:cNvSpPr>
            <a:spLocks noGrp="1"/>
          </p:cNvSpPr>
          <p:nvPr>
            <p:ph type="body" sz="quarter" idx="10" hasCustomPrompt="1"/>
          </p:nvPr>
        </p:nvSpPr>
        <p:spPr>
          <a:xfrm>
            <a:off x="846815" y="1818578"/>
            <a:ext cx="6041003" cy="1791978"/>
          </a:xfrm>
        </p:spPr>
        <p:txBody>
          <a:bodyPr>
            <a:normAutofit/>
          </a:bodyPr>
          <a:lstStyle>
            <a:lvl1pPr marL="0" indent="0">
              <a:buNone/>
              <a:defRPr sz="2100" b="0">
                <a:latin typeface="Proxima Nova Light" panose="02000506030000020004" pitchFamily="50" charset="0"/>
              </a:defRPr>
            </a:lvl1pPr>
            <a:lvl2pPr marL="342900" indent="0">
              <a:buNone/>
              <a:defRPr b="1"/>
            </a:lvl2pPr>
            <a:lvl3pPr marL="685800" indent="0">
              <a:buNone/>
              <a:defRPr b="1"/>
            </a:lvl3pPr>
            <a:lvl4pPr marL="1028700" indent="0">
              <a:buNone/>
              <a:defRPr b="1"/>
            </a:lvl4pPr>
            <a:lvl5pPr marL="1371600" indent="0">
              <a:buNone/>
              <a:defRPr b="1"/>
            </a:lvl5pPr>
          </a:lstStyle>
          <a:p>
            <a:r>
              <a:rPr lang="en-US" sz="2100">
                <a:solidFill>
                  <a:schemeClr val="tx1">
                    <a:lumMod val="75000"/>
                    <a:lumOff val="25000"/>
                  </a:schemeClr>
                </a:solidFill>
                <a:latin typeface="Proxima Nova Light" panose="02000506030000020004" pitchFamily="2" charset="0"/>
                <a:ea typeface="Roboto" charset="0"/>
                <a:cs typeface="Roboto" charset="0"/>
              </a:rPr>
              <a:t>Body copy will go here</a:t>
            </a:r>
          </a:p>
        </p:txBody>
      </p:sp>
      <p:sp>
        <p:nvSpPr>
          <p:cNvPr id="6" name="Text Placeholder 2">
            <a:extLst>
              <a:ext uri="{FF2B5EF4-FFF2-40B4-BE49-F238E27FC236}">
                <a16:creationId xmlns:a16="http://schemas.microsoft.com/office/drawing/2014/main" id="{CC0B71E5-7E16-2365-FEEB-913B4028BEA8}"/>
              </a:ext>
            </a:extLst>
          </p:cNvPr>
          <p:cNvSpPr>
            <a:spLocks noGrp="1"/>
          </p:cNvSpPr>
          <p:nvPr>
            <p:ph type="body" sz="quarter" idx="12"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2021692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er + Copy 2">
    <p:spTree>
      <p:nvGrpSpPr>
        <p:cNvPr id="1" name=""/>
        <p:cNvGrpSpPr/>
        <p:nvPr/>
      </p:nvGrpSpPr>
      <p:grpSpPr>
        <a:xfrm>
          <a:off x="0" y="0"/>
          <a:ext cx="0" cy="0"/>
          <a:chOff x="0" y="0"/>
          <a:chExt cx="0" cy="0"/>
        </a:xfrm>
      </p:grpSpPr>
      <p:sp>
        <p:nvSpPr>
          <p:cNvPr id="10" name="Text Placeholder 21">
            <a:extLst>
              <a:ext uri="{FF2B5EF4-FFF2-40B4-BE49-F238E27FC236}">
                <a16:creationId xmlns:a16="http://schemas.microsoft.com/office/drawing/2014/main" id="{290D54CD-AFEF-8726-6B01-3DEE9C0DE630}"/>
              </a:ext>
            </a:extLst>
          </p:cNvPr>
          <p:cNvSpPr>
            <a:spLocks noGrp="1"/>
          </p:cNvSpPr>
          <p:nvPr>
            <p:ph type="body" sz="quarter" idx="11" hasCustomPrompt="1"/>
          </p:nvPr>
        </p:nvSpPr>
        <p:spPr>
          <a:xfrm>
            <a:off x="846815" y="1182209"/>
            <a:ext cx="6041004" cy="425492"/>
          </a:xfrm>
        </p:spPr>
        <p:txBody>
          <a:bodyPr>
            <a:noAutofit/>
          </a:bodyPr>
          <a:lstStyle>
            <a:lvl1pPr marL="0" indent="0">
              <a:buNone/>
              <a:defRPr sz="2700" b="0" spc="0">
                <a:solidFill>
                  <a:schemeClr val="tx1"/>
                </a:solidFill>
                <a:latin typeface="Magneta Medium" panose="02000000000000000000" pitchFamily="50" charset="0"/>
              </a:defRPr>
            </a:lvl1pPr>
            <a:lvl2pPr marL="342900" indent="0">
              <a:buNone/>
              <a:defRPr b="1"/>
            </a:lvl2pPr>
            <a:lvl3pPr marL="685800" indent="0">
              <a:buNone/>
              <a:defRPr b="1"/>
            </a:lvl3pPr>
            <a:lvl4pPr marL="1028700" indent="0">
              <a:buNone/>
              <a:defRPr b="1"/>
            </a:lvl4pPr>
            <a:lvl5pPr marL="1371600" indent="0">
              <a:buNone/>
              <a:defRPr b="1"/>
            </a:lvl5pPr>
          </a:lstStyle>
          <a:p>
            <a:pPr lvl="0"/>
            <a:r>
              <a:rPr lang="en-US"/>
              <a:t>Basic Heading</a:t>
            </a:r>
          </a:p>
        </p:txBody>
      </p:sp>
      <p:sp>
        <p:nvSpPr>
          <p:cNvPr id="22" name="Text Placeholder 21">
            <a:extLst>
              <a:ext uri="{FF2B5EF4-FFF2-40B4-BE49-F238E27FC236}">
                <a16:creationId xmlns:a16="http://schemas.microsoft.com/office/drawing/2014/main" id="{46D44896-8A24-708D-3F26-CF5404068822}"/>
              </a:ext>
            </a:extLst>
          </p:cNvPr>
          <p:cNvSpPr>
            <a:spLocks noGrp="1"/>
          </p:cNvSpPr>
          <p:nvPr>
            <p:ph type="body" sz="quarter" idx="10" hasCustomPrompt="1"/>
          </p:nvPr>
        </p:nvSpPr>
        <p:spPr>
          <a:xfrm>
            <a:off x="846815" y="2088087"/>
            <a:ext cx="6041004" cy="1791978"/>
          </a:xfrm>
        </p:spPr>
        <p:txBody>
          <a:bodyPr>
            <a:normAutofit/>
          </a:bodyPr>
          <a:lstStyle>
            <a:lvl1pPr marL="0" indent="0">
              <a:buNone/>
              <a:defRPr sz="2100" b="0">
                <a:latin typeface="Proxima Nova Light" panose="02000506030000020004" pitchFamily="50" charset="0"/>
              </a:defRPr>
            </a:lvl1pPr>
            <a:lvl2pPr marL="342900" indent="0">
              <a:buNone/>
              <a:defRPr b="1"/>
            </a:lvl2pPr>
            <a:lvl3pPr marL="685800" indent="0">
              <a:buNone/>
              <a:defRPr b="1"/>
            </a:lvl3pPr>
            <a:lvl4pPr marL="1028700" indent="0">
              <a:buNone/>
              <a:defRPr b="1"/>
            </a:lvl4pPr>
            <a:lvl5pPr marL="1371600" indent="0">
              <a:buNone/>
              <a:defRPr b="1"/>
            </a:lvl5pPr>
          </a:lstStyle>
          <a:p>
            <a:r>
              <a:rPr lang="en-US" sz="2100">
                <a:solidFill>
                  <a:schemeClr val="tx1">
                    <a:lumMod val="75000"/>
                    <a:lumOff val="25000"/>
                  </a:schemeClr>
                </a:solidFill>
                <a:latin typeface="Proxima Nova Light" panose="02000506030000020004" pitchFamily="2" charset="0"/>
                <a:ea typeface="Roboto" charset="0"/>
                <a:cs typeface="Roboto" charset="0"/>
              </a:rPr>
              <a:t>Body copy will go here</a:t>
            </a:r>
          </a:p>
        </p:txBody>
      </p:sp>
      <p:cxnSp>
        <p:nvCxnSpPr>
          <p:cNvPr id="6" name="Straight Connector 5">
            <a:extLst>
              <a:ext uri="{FF2B5EF4-FFF2-40B4-BE49-F238E27FC236}">
                <a16:creationId xmlns:a16="http://schemas.microsoft.com/office/drawing/2014/main" id="{9C48210C-3BD1-0C59-CDBC-D6DAD9E76752}"/>
              </a:ext>
            </a:extLst>
          </p:cNvPr>
          <p:cNvCxnSpPr>
            <a:cxnSpLocks/>
          </p:cNvCxnSpPr>
          <p:nvPr/>
        </p:nvCxnSpPr>
        <p:spPr>
          <a:xfrm flipH="1">
            <a:off x="913867" y="1847893"/>
            <a:ext cx="2125919" cy="0"/>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8" name="Text Placeholder 2">
            <a:extLst>
              <a:ext uri="{FF2B5EF4-FFF2-40B4-BE49-F238E27FC236}">
                <a16:creationId xmlns:a16="http://schemas.microsoft.com/office/drawing/2014/main" id="{6C4CE6CF-2462-3137-8F36-C498D57FE47F}"/>
              </a:ext>
            </a:extLst>
          </p:cNvPr>
          <p:cNvSpPr>
            <a:spLocks noGrp="1"/>
          </p:cNvSpPr>
          <p:nvPr>
            <p:ph type="body" sz="quarter" idx="12"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2238245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Header + Copy 2">
    <p:spTree>
      <p:nvGrpSpPr>
        <p:cNvPr id="1" name=""/>
        <p:cNvGrpSpPr/>
        <p:nvPr/>
      </p:nvGrpSpPr>
      <p:grpSpPr>
        <a:xfrm>
          <a:off x="0" y="0"/>
          <a:ext cx="0" cy="0"/>
          <a:chOff x="0" y="0"/>
          <a:chExt cx="0" cy="0"/>
        </a:xfrm>
      </p:grpSpPr>
      <p:sp>
        <p:nvSpPr>
          <p:cNvPr id="10" name="Text Placeholder 21">
            <a:extLst>
              <a:ext uri="{FF2B5EF4-FFF2-40B4-BE49-F238E27FC236}">
                <a16:creationId xmlns:a16="http://schemas.microsoft.com/office/drawing/2014/main" id="{290D54CD-AFEF-8726-6B01-3DEE9C0DE630}"/>
              </a:ext>
            </a:extLst>
          </p:cNvPr>
          <p:cNvSpPr>
            <a:spLocks noGrp="1"/>
          </p:cNvSpPr>
          <p:nvPr>
            <p:ph type="body" sz="quarter" idx="11" hasCustomPrompt="1"/>
          </p:nvPr>
        </p:nvSpPr>
        <p:spPr>
          <a:xfrm>
            <a:off x="846815" y="457201"/>
            <a:ext cx="6041004" cy="425492"/>
          </a:xfrm>
        </p:spPr>
        <p:txBody>
          <a:bodyPr>
            <a:noAutofit/>
          </a:bodyPr>
          <a:lstStyle>
            <a:lvl1pPr marL="0" indent="0">
              <a:buNone/>
              <a:defRPr sz="2700" b="0" spc="0">
                <a:solidFill>
                  <a:schemeClr val="tx1"/>
                </a:solidFill>
                <a:latin typeface="Magneta Medium" panose="02000000000000000000" pitchFamily="50" charset="0"/>
              </a:defRPr>
            </a:lvl1pPr>
            <a:lvl2pPr marL="342900" indent="0">
              <a:buNone/>
              <a:defRPr b="1"/>
            </a:lvl2pPr>
            <a:lvl3pPr marL="685800" indent="0">
              <a:buNone/>
              <a:defRPr b="1"/>
            </a:lvl3pPr>
            <a:lvl4pPr marL="1028700" indent="0">
              <a:buNone/>
              <a:defRPr b="1"/>
            </a:lvl4pPr>
            <a:lvl5pPr marL="1371600" indent="0">
              <a:buNone/>
              <a:defRPr b="1"/>
            </a:lvl5pPr>
          </a:lstStyle>
          <a:p>
            <a:pPr lvl="0"/>
            <a:r>
              <a:rPr lang="en-US"/>
              <a:t>Basic Heading</a:t>
            </a:r>
          </a:p>
        </p:txBody>
      </p:sp>
      <p:sp>
        <p:nvSpPr>
          <p:cNvPr id="22" name="Text Placeholder 21">
            <a:extLst>
              <a:ext uri="{FF2B5EF4-FFF2-40B4-BE49-F238E27FC236}">
                <a16:creationId xmlns:a16="http://schemas.microsoft.com/office/drawing/2014/main" id="{46D44896-8A24-708D-3F26-CF5404068822}"/>
              </a:ext>
            </a:extLst>
          </p:cNvPr>
          <p:cNvSpPr>
            <a:spLocks noGrp="1"/>
          </p:cNvSpPr>
          <p:nvPr>
            <p:ph type="body" sz="quarter" idx="10" hasCustomPrompt="1"/>
          </p:nvPr>
        </p:nvSpPr>
        <p:spPr>
          <a:xfrm>
            <a:off x="846815" y="1428750"/>
            <a:ext cx="6041004" cy="3086099"/>
          </a:xfrm>
        </p:spPr>
        <p:txBody>
          <a:bodyPr>
            <a:normAutofit/>
          </a:bodyPr>
          <a:lstStyle>
            <a:lvl1pPr marL="0" indent="0">
              <a:buNone/>
              <a:defRPr sz="2100" b="0">
                <a:latin typeface="Proxima Nova Light" panose="02000506030000020004" pitchFamily="50" charset="0"/>
              </a:defRPr>
            </a:lvl1pPr>
            <a:lvl2pPr marL="342900" indent="0">
              <a:buNone/>
              <a:defRPr b="1"/>
            </a:lvl2pPr>
            <a:lvl3pPr marL="685800" indent="0">
              <a:buNone/>
              <a:defRPr b="1"/>
            </a:lvl3pPr>
            <a:lvl4pPr marL="1028700" indent="0">
              <a:buNone/>
              <a:defRPr b="1"/>
            </a:lvl4pPr>
            <a:lvl5pPr marL="1371600" indent="0">
              <a:buNone/>
              <a:defRPr b="1"/>
            </a:lvl5pPr>
          </a:lstStyle>
          <a:p>
            <a:r>
              <a:rPr lang="en-US" sz="2100">
                <a:solidFill>
                  <a:schemeClr val="tx1">
                    <a:lumMod val="75000"/>
                    <a:lumOff val="25000"/>
                  </a:schemeClr>
                </a:solidFill>
                <a:latin typeface="Proxima Nova Light" panose="02000506030000020004" pitchFamily="2" charset="0"/>
                <a:ea typeface="Roboto" charset="0"/>
                <a:cs typeface="Roboto" charset="0"/>
              </a:rPr>
              <a:t>Body copy will go here</a:t>
            </a:r>
          </a:p>
        </p:txBody>
      </p:sp>
      <p:cxnSp>
        <p:nvCxnSpPr>
          <p:cNvPr id="6" name="Straight Connector 5">
            <a:extLst>
              <a:ext uri="{FF2B5EF4-FFF2-40B4-BE49-F238E27FC236}">
                <a16:creationId xmlns:a16="http://schemas.microsoft.com/office/drawing/2014/main" id="{9C48210C-3BD1-0C59-CDBC-D6DAD9E76752}"/>
              </a:ext>
            </a:extLst>
          </p:cNvPr>
          <p:cNvCxnSpPr>
            <a:cxnSpLocks/>
          </p:cNvCxnSpPr>
          <p:nvPr/>
        </p:nvCxnSpPr>
        <p:spPr>
          <a:xfrm flipH="1">
            <a:off x="913867" y="1122885"/>
            <a:ext cx="2125919" cy="0"/>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8" name="Text Placeholder 2">
            <a:extLst>
              <a:ext uri="{FF2B5EF4-FFF2-40B4-BE49-F238E27FC236}">
                <a16:creationId xmlns:a16="http://schemas.microsoft.com/office/drawing/2014/main" id="{6C4CE6CF-2462-3137-8F36-C498D57FE47F}"/>
              </a:ext>
            </a:extLst>
          </p:cNvPr>
          <p:cNvSpPr>
            <a:spLocks noGrp="1"/>
          </p:cNvSpPr>
          <p:nvPr>
            <p:ph type="body" sz="quarter" idx="12"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33951869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er+Copy 3">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46D44896-8A24-708D-3F26-CF5404068822}"/>
              </a:ext>
            </a:extLst>
          </p:cNvPr>
          <p:cNvSpPr>
            <a:spLocks noGrp="1"/>
          </p:cNvSpPr>
          <p:nvPr>
            <p:ph type="body" sz="quarter" idx="10" hasCustomPrompt="1"/>
          </p:nvPr>
        </p:nvSpPr>
        <p:spPr>
          <a:xfrm>
            <a:off x="853347" y="2457451"/>
            <a:ext cx="5715052" cy="1714500"/>
          </a:xfrm>
        </p:spPr>
        <p:txBody>
          <a:bodyPr anchor="t">
            <a:normAutofit/>
          </a:bodyPr>
          <a:lstStyle>
            <a:lvl1pPr marL="0" indent="0">
              <a:buNone/>
              <a:defRPr sz="2100" b="0">
                <a:latin typeface="Proxima Nova Light" panose="02000506030000020004" pitchFamily="50" charset="0"/>
              </a:defRPr>
            </a:lvl1pPr>
            <a:lvl2pPr marL="342900" indent="0">
              <a:buNone/>
              <a:defRPr b="1"/>
            </a:lvl2pPr>
            <a:lvl3pPr marL="685800" indent="0">
              <a:buNone/>
              <a:defRPr b="1"/>
            </a:lvl3pPr>
            <a:lvl4pPr marL="1028700" indent="0">
              <a:buNone/>
              <a:defRPr b="1"/>
            </a:lvl4pPr>
            <a:lvl5pPr marL="1371600" indent="0">
              <a:buNone/>
              <a:defRPr b="1"/>
            </a:lvl5pPr>
          </a:lstStyle>
          <a:p>
            <a:r>
              <a:rPr lang="en-US" sz="2100">
                <a:solidFill>
                  <a:schemeClr val="tx1">
                    <a:lumMod val="75000"/>
                    <a:lumOff val="25000"/>
                  </a:schemeClr>
                </a:solidFill>
                <a:latin typeface="Proxima Nova Light" panose="02000506030000020004" pitchFamily="2" charset="0"/>
                <a:ea typeface="Roboto" charset="0"/>
                <a:cs typeface="Roboto" charset="0"/>
              </a:rPr>
              <a:t>Body copy will go here</a:t>
            </a:r>
          </a:p>
        </p:txBody>
      </p:sp>
      <p:pic>
        <p:nvPicPr>
          <p:cNvPr id="6" name="Picture Placeholder 7">
            <a:extLst>
              <a:ext uri="{FF2B5EF4-FFF2-40B4-BE49-F238E27FC236}">
                <a16:creationId xmlns:a16="http://schemas.microsoft.com/office/drawing/2014/main" id="{8D16F6B1-6D78-310F-1DCD-688B2356AE35}"/>
              </a:ext>
            </a:extLst>
          </p:cNvPr>
          <p:cNvPicPr>
            <a:picLocks noChangeAspect="1"/>
          </p:cNvPicPr>
          <p:nvPr/>
        </p:nvPicPr>
        <p:blipFill rotWithShape="1">
          <a:blip r:embed="rId2"/>
          <a:srcRect l="33553" t="-77" r="59063" b="77"/>
          <a:stretch/>
        </p:blipFill>
        <p:spPr>
          <a:xfrm>
            <a:off x="8574364" y="-3976"/>
            <a:ext cx="569636" cy="5143500"/>
          </a:xfrm>
          <a:prstGeom prst="rect">
            <a:avLst/>
          </a:prstGeom>
        </p:spPr>
      </p:pic>
      <p:sp>
        <p:nvSpPr>
          <p:cNvPr id="9" name="Text Placeholder 21">
            <a:extLst>
              <a:ext uri="{FF2B5EF4-FFF2-40B4-BE49-F238E27FC236}">
                <a16:creationId xmlns:a16="http://schemas.microsoft.com/office/drawing/2014/main" id="{8364FDCB-C32B-F04F-35CE-4ACF7091216B}"/>
              </a:ext>
            </a:extLst>
          </p:cNvPr>
          <p:cNvSpPr>
            <a:spLocks noGrp="1"/>
          </p:cNvSpPr>
          <p:nvPr>
            <p:ph type="body" sz="quarter" idx="13" hasCustomPrompt="1"/>
          </p:nvPr>
        </p:nvSpPr>
        <p:spPr>
          <a:xfrm>
            <a:off x="853337" y="805365"/>
            <a:ext cx="5729350" cy="1537785"/>
          </a:xfrm>
        </p:spPr>
        <p:txBody>
          <a:bodyPr anchor="b"/>
          <a:lstStyle>
            <a:lvl1pPr marL="0" indent="0">
              <a:buNone/>
              <a:defRPr sz="4500" b="1"/>
            </a:lvl1pPr>
            <a:lvl2pPr marL="342900" indent="0">
              <a:buNone/>
              <a:defRPr b="1"/>
            </a:lvl2pPr>
            <a:lvl3pPr marL="685800" indent="0">
              <a:buNone/>
              <a:defRPr b="1"/>
            </a:lvl3pPr>
            <a:lvl4pPr marL="1028700" indent="0">
              <a:buNone/>
              <a:defRPr b="1"/>
            </a:lvl4pPr>
            <a:lvl5pPr marL="1371600" indent="0">
              <a:buNone/>
              <a:defRPr b="1"/>
            </a:lvl5pPr>
          </a:lstStyle>
          <a:p>
            <a:pPr lvl="0"/>
            <a:r>
              <a:rPr lang="en-US"/>
              <a:t>Insert big copy here for section header</a:t>
            </a:r>
          </a:p>
        </p:txBody>
      </p:sp>
      <p:sp>
        <p:nvSpPr>
          <p:cNvPr id="11" name="TextBox 10">
            <a:extLst>
              <a:ext uri="{FF2B5EF4-FFF2-40B4-BE49-F238E27FC236}">
                <a16:creationId xmlns:a16="http://schemas.microsoft.com/office/drawing/2014/main" id="{CF5A7532-8108-6E57-3E2D-78824C908763}"/>
              </a:ext>
            </a:extLst>
          </p:cNvPr>
          <p:cNvSpPr txBox="1"/>
          <p:nvPr/>
        </p:nvSpPr>
        <p:spPr>
          <a:xfrm rot="16200000">
            <a:off x="8202953" y="1201228"/>
            <a:ext cx="1485582" cy="196208"/>
          </a:xfrm>
          <a:prstGeom prst="rect">
            <a:avLst/>
          </a:prstGeom>
          <a:noFill/>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2023</a:t>
            </a:r>
          </a:p>
        </p:txBody>
      </p:sp>
      <p:sp>
        <p:nvSpPr>
          <p:cNvPr id="12" name="TextBox 11">
            <a:extLst>
              <a:ext uri="{FF2B5EF4-FFF2-40B4-BE49-F238E27FC236}">
                <a16:creationId xmlns:a16="http://schemas.microsoft.com/office/drawing/2014/main" id="{C2482C60-AC6A-5BAB-EF94-E96C903031A5}"/>
              </a:ext>
            </a:extLst>
          </p:cNvPr>
          <p:cNvSpPr txBox="1"/>
          <p:nvPr/>
        </p:nvSpPr>
        <p:spPr>
          <a:xfrm rot="16200000">
            <a:off x="7840828" y="3245320"/>
            <a:ext cx="2229148" cy="196208"/>
          </a:xfrm>
          <a:prstGeom prst="rect">
            <a:avLst/>
          </a:prstGeom>
          <a:noFill/>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TOEWS ASSET MANAGEMENT</a:t>
            </a:r>
          </a:p>
        </p:txBody>
      </p:sp>
      <p:sp>
        <p:nvSpPr>
          <p:cNvPr id="8" name="Text Placeholder 2">
            <a:extLst>
              <a:ext uri="{FF2B5EF4-FFF2-40B4-BE49-F238E27FC236}">
                <a16:creationId xmlns:a16="http://schemas.microsoft.com/office/drawing/2014/main" id="{16CA9942-E464-47BF-328B-7B6920ECAD5F}"/>
              </a:ext>
            </a:extLst>
          </p:cNvPr>
          <p:cNvSpPr>
            <a:spLocks noGrp="1"/>
          </p:cNvSpPr>
          <p:nvPr>
            <p:ph type="body" sz="quarter" idx="12"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1410029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eader+Subheader+2 Column Copy">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F0422AB-C78A-CCB7-4A0C-91939040B35A}"/>
              </a:ext>
            </a:extLst>
          </p:cNvPr>
          <p:cNvSpPr>
            <a:spLocks noGrp="1"/>
          </p:cNvSpPr>
          <p:nvPr>
            <p:ph type="body" sz="quarter" idx="10" hasCustomPrompt="1"/>
          </p:nvPr>
        </p:nvSpPr>
        <p:spPr>
          <a:xfrm>
            <a:off x="863112" y="513263"/>
            <a:ext cx="7022539" cy="473869"/>
          </a:xfrm>
        </p:spPr>
        <p:txBody>
          <a:bodyPr>
            <a:normAutofit/>
          </a:bodyPr>
          <a:lstStyle>
            <a:lvl1pPr>
              <a:defRPr sz="2700" b="0">
                <a:latin typeface="Magneta Medium" panose="02000000000000000000" pitchFamily="50" charset="0"/>
              </a:defRPr>
            </a:lvl1pPr>
          </a:lstStyle>
          <a:p>
            <a:pPr lvl="0"/>
            <a:r>
              <a:rPr lang="en-US"/>
              <a:t>A heading goes here</a:t>
            </a:r>
          </a:p>
        </p:txBody>
      </p:sp>
      <p:sp>
        <p:nvSpPr>
          <p:cNvPr id="14" name="Text Placeholder 13">
            <a:extLst>
              <a:ext uri="{FF2B5EF4-FFF2-40B4-BE49-F238E27FC236}">
                <a16:creationId xmlns:a16="http://schemas.microsoft.com/office/drawing/2014/main" id="{9D0943CD-6717-1137-C492-4DB571691670}"/>
              </a:ext>
            </a:extLst>
          </p:cNvPr>
          <p:cNvSpPr>
            <a:spLocks noGrp="1"/>
          </p:cNvSpPr>
          <p:nvPr>
            <p:ph type="body" sz="quarter" idx="11" hasCustomPrompt="1"/>
          </p:nvPr>
        </p:nvSpPr>
        <p:spPr>
          <a:xfrm>
            <a:off x="863112" y="1394120"/>
            <a:ext cx="3501861" cy="3236119"/>
          </a:xfrm>
        </p:spPr>
        <p:txBody>
          <a:bodyPr>
            <a:normAutofit/>
          </a:bodyPr>
          <a:lstStyle>
            <a:lvl1pPr>
              <a:defRPr sz="1350">
                <a:latin typeface="Proxima Nova Light" panose="02000506030000020004" pitchFamily="50" charset="0"/>
              </a:defRPr>
            </a:lvl1pPr>
          </a:lstStyle>
          <a:p>
            <a:pPr lvl="0"/>
            <a:r>
              <a:rPr lang="en-US"/>
              <a:t>Body copy goes here</a:t>
            </a:r>
          </a:p>
        </p:txBody>
      </p:sp>
      <p:sp>
        <p:nvSpPr>
          <p:cNvPr id="16" name="Text Placeholder 13">
            <a:extLst>
              <a:ext uri="{FF2B5EF4-FFF2-40B4-BE49-F238E27FC236}">
                <a16:creationId xmlns:a16="http://schemas.microsoft.com/office/drawing/2014/main" id="{38B3F864-C66F-7C6A-5BC5-CD97F166471F}"/>
              </a:ext>
            </a:extLst>
          </p:cNvPr>
          <p:cNvSpPr>
            <a:spLocks noGrp="1"/>
          </p:cNvSpPr>
          <p:nvPr>
            <p:ph type="body" sz="quarter" idx="12" hasCustomPrompt="1"/>
          </p:nvPr>
        </p:nvSpPr>
        <p:spPr>
          <a:xfrm>
            <a:off x="4558671" y="1394119"/>
            <a:ext cx="3501861" cy="3236119"/>
          </a:xfrm>
        </p:spPr>
        <p:txBody>
          <a:bodyPr>
            <a:normAutofit/>
          </a:bodyPr>
          <a:lstStyle>
            <a:lvl1pPr>
              <a:defRPr sz="1350">
                <a:latin typeface="Proxima Nova Light" panose="02000506030000020004" pitchFamily="50" charset="0"/>
              </a:defRPr>
            </a:lvl1pPr>
          </a:lstStyle>
          <a:p>
            <a:pPr lvl="0"/>
            <a:r>
              <a:rPr lang="en-US"/>
              <a:t>Body copy goes here</a:t>
            </a:r>
          </a:p>
        </p:txBody>
      </p:sp>
      <p:sp>
        <p:nvSpPr>
          <p:cNvPr id="18" name="Text Placeholder 13">
            <a:extLst>
              <a:ext uri="{FF2B5EF4-FFF2-40B4-BE49-F238E27FC236}">
                <a16:creationId xmlns:a16="http://schemas.microsoft.com/office/drawing/2014/main" id="{165C8EB2-077A-EFAE-42B3-8E5264F76C80}"/>
              </a:ext>
            </a:extLst>
          </p:cNvPr>
          <p:cNvSpPr>
            <a:spLocks noGrp="1"/>
          </p:cNvSpPr>
          <p:nvPr>
            <p:ph type="body" sz="quarter" idx="13" hasCustomPrompt="1"/>
          </p:nvPr>
        </p:nvSpPr>
        <p:spPr>
          <a:xfrm>
            <a:off x="863111" y="987535"/>
            <a:ext cx="7022540" cy="272447"/>
          </a:xfrm>
        </p:spPr>
        <p:txBody>
          <a:bodyPr anchor="ctr">
            <a:normAutofit/>
          </a:bodyPr>
          <a:lstStyle>
            <a:lvl1pPr>
              <a:defRPr sz="750" b="1" spc="225">
                <a:latin typeface="Proxima Nova" panose="02000506030000020004" pitchFamily="50" charset="0"/>
              </a:defRPr>
            </a:lvl1pPr>
          </a:lstStyle>
          <a:p>
            <a:pPr lvl="0"/>
            <a:r>
              <a:rPr lang="en-US"/>
              <a:t>SLIDE SUBHEAD GOES HERE</a:t>
            </a:r>
          </a:p>
        </p:txBody>
      </p:sp>
      <p:sp>
        <p:nvSpPr>
          <p:cNvPr id="8" name="Text Placeholder 2">
            <a:extLst>
              <a:ext uri="{FF2B5EF4-FFF2-40B4-BE49-F238E27FC236}">
                <a16:creationId xmlns:a16="http://schemas.microsoft.com/office/drawing/2014/main" id="{8FD95D4C-8824-58D2-109D-34CDF4EA9D87}"/>
              </a:ext>
            </a:extLst>
          </p:cNvPr>
          <p:cNvSpPr>
            <a:spLocks noGrp="1"/>
          </p:cNvSpPr>
          <p:nvPr>
            <p:ph type="body" sz="quarter" idx="14" hasCustomPrompt="1"/>
          </p:nvPr>
        </p:nvSpPr>
        <p:spPr>
          <a:xfrm>
            <a:off x="252143" y="470303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10388045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eader+2 Column Copy">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F0422AB-C78A-CCB7-4A0C-91939040B35A}"/>
              </a:ext>
            </a:extLst>
          </p:cNvPr>
          <p:cNvSpPr>
            <a:spLocks noGrp="1"/>
          </p:cNvSpPr>
          <p:nvPr>
            <p:ph type="body" sz="quarter" idx="10" hasCustomPrompt="1"/>
          </p:nvPr>
        </p:nvSpPr>
        <p:spPr>
          <a:xfrm>
            <a:off x="863113" y="750196"/>
            <a:ext cx="7034153" cy="473869"/>
          </a:xfrm>
        </p:spPr>
        <p:txBody>
          <a:bodyPr>
            <a:normAutofit/>
          </a:bodyPr>
          <a:lstStyle>
            <a:lvl1pPr>
              <a:defRPr sz="2700" b="0">
                <a:latin typeface="Magneta Medium" panose="02000000000000000000" pitchFamily="50" charset="0"/>
              </a:defRPr>
            </a:lvl1pPr>
          </a:lstStyle>
          <a:p>
            <a:pPr lvl="0"/>
            <a:r>
              <a:rPr lang="en-US"/>
              <a:t>A heading goes here</a:t>
            </a:r>
          </a:p>
        </p:txBody>
      </p:sp>
      <p:sp>
        <p:nvSpPr>
          <p:cNvPr id="9" name="Text Placeholder 13">
            <a:extLst>
              <a:ext uri="{FF2B5EF4-FFF2-40B4-BE49-F238E27FC236}">
                <a16:creationId xmlns:a16="http://schemas.microsoft.com/office/drawing/2014/main" id="{84B81291-F69D-DF98-A7C6-82E0B983A3A0}"/>
              </a:ext>
            </a:extLst>
          </p:cNvPr>
          <p:cNvSpPr>
            <a:spLocks noGrp="1"/>
          </p:cNvSpPr>
          <p:nvPr>
            <p:ph type="body" sz="quarter" idx="11" hasCustomPrompt="1"/>
          </p:nvPr>
        </p:nvSpPr>
        <p:spPr>
          <a:xfrm>
            <a:off x="863112" y="1394120"/>
            <a:ext cx="3501861" cy="3236119"/>
          </a:xfrm>
        </p:spPr>
        <p:txBody>
          <a:bodyPr>
            <a:normAutofit/>
          </a:bodyPr>
          <a:lstStyle>
            <a:lvl1pPr>
              <a:defRPr sz="1350">
                <a:latin typeface="Proxima Nova Light" panose="02000506030000020004" pitchFamily="50" charset="0"/>
              </a:defRPr>
            </a:lvl1pPr>
          </a:lstStyle>
          <a:p>
            <a:pPr lvl="0"/>
            <a:r>
              <a:rPr lang="en-US"/>
              <a:t>Body copy goes here</a:t>
            </a:r>
          </a:p>
        </p:txBody>
      </p:sp>
      <p:sp>
        <p:nvSpPr>
          <p:cNvPr id="10" name="Text Placeholder 13">
            <a:extLst>
              <a:ext uri="{FF2B5EF4-FFF2-40B4-BE49-F238E27FC236}">
                <a16:creationId xmlns:a16="http://schemas.microsoft.com/office/drawing/2014/main" id="{3F69D8C8-BF09-EE7D-1CB2-2B475F147DC4}"/>
              </a:ext>
            </a:extLst>
          </p:cNvPr>
          <p:cNvSpPr>
            <a:spLocks noGrp="1"/>
          </p:cNvSpPr>
          <p:nvPr>
            <p:ph type="body" sz="quarter" idx="12" hasCustomPrompt="1"/>
          </p:nvPr>
        </p:nvSpPr>
        <p:spPr>
          <a:xfrm>
            <a:off x="4558671" y="1394119"/>
            <a:ext cx="3501861" cy="3236119"/>
          </a:xfrm>
        </p:spPr>
        <p:txBody>
          <a:bodyPr>
            <a:normAutofit/>
          </a:bodyPr>
          <a:lstStyle>
            <a:lvl1pPr>
              <a:defRPr sz="1350">
                <a:latin typeface="Proxima Nova Light" panose="02000506030000020004" pitchFamily="50" charset="0"/>
              </a:defRPr>
            </a:lvl1pPr>
          </a:lstStyle>
          <a:p>
            <a:pPr lvl="0"/>
            <a:r>
              <a:rPr lang="en-US"/>
              <a:t>Body copy goes here</a:t>
            </a:r>
          </a:p>
        </p:txBody>
      </p:sp>
      <p:sp>
        <p:nvSpPr>
          <p:cNvPr id="7" name="Text Placeholder 2">
            <a:extLst>
              <a:ext uri="{FF2B5EF4-FFF2-40B4-BE49-F238E27FC236}">
                <a16:creationId xmlns:a16="http://schemas.microsoft.com/office/drawing/2014/main" id="{3967D6D1-A5F9-A8B1-FE88-B24ED5D4E2FC}"/>
              </a:ext>
            </a:extLst>
          </p:cNvPr>
          <p:cNvSpPr>
            <a:spLocks noGrp="1"/>
          </p:cNvSpPr>
          <p:nvPr>
            <p:ph type="body" sz="quarter" idx="13" hasCustomPrompt="1"/>
          </p:nvPr>
        </p:nvSpPr>
        <p:spPr>
          <a:xfrm>
            <a:off x="252143" y="470303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2030437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3"/>
        <p:cNvGrpSpPr/>
        <p:nvPr/>
      </p:nvGrpSpPr>
      <p:grpSpPr>
        <a:xfrm>
          <a:off x="0" y="0"/>
          <a:ext cx="0" cy="0"/>
          <a:chOff x="0" y="0"/>
          <a:chExt cx="0" cy="0"/>
        </a:xfrm>
      </p:grpSpPr>
    </p:spTree>
    <p:extLst>
      <p:ext uri="{BB962C8B-B14F-4D97-AF65-F5344CB8AC3E}">
        <p14:creationId xmlns:p14="http://schemas.microsoft.com/office/powerpoint/2010/main" val="12685571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1" name="Text Placeholder 21">
            <a:extLst>
              <a:ext uri="{FF2B5EF4-FFF2-40B4-BE49-F238E27FC236}">
                <a16:creationId xmlns:a16="http://schemas.microsoft.com/office/drawing/2014/main" id="{BDE7D783-6D7F-7893-9A93-673462FD0810}"/>
              </a:ext>
            </a:extLst>
          </p:cNvPr>
          <p:cNvSpPr>
            <a:spLocks noGrp="1"/>
          </p:cNvSpPr>
          <p:nvPr>
            <p:ph type="body" sz="quarter" idx="10" hasCustomPrompt="1"/>
          </p:nvPr>
        </p:nvSpPr>
        <p:spPr>
          <a:xfrm>
            <a:off x="793143" y="1777116"/>
            <a:ext cx="4938401" cy="1675196"/>
          </a:xfrm>
        </p:spPr>
        <p:txBody>
          <a:bodyPr anchor="ctr">
            <a:normAutofit/>
          </a:bodyPr>
          <a:lstStyle>
            <a:lvl1pPr marL="0" indent="0">
              <a:buNone/>
              <a:defRPr sz="3300" b="1" i="1"/>
            </a:lvl1pPr>
            <a:lvl2pPr marL="342900" indent="0">
              <a:buNone/>
              <a:defRPr b="1"/>
            </a:lvl2pPr>
            <a:lvl3pPr marL="685800" indent="0">
              <a:buNone/>
              <a:defRPr b="1"/>
            </a:lvl3pPr>
            <a:lvl4pPr marL="1028700" indent="0">
              <a:buNone/>
              <a:defRPr b="1"/>
            </a:lvl4pPr>
            <a:lvl5pPr marL="1371600" indent="0">
              <a:buNone/>
              <a:defRPr b="1"/>
            </a:lvl5pPr>
          </a:lstStyle>
          <a:p>
            <a:pPr lvl="0"/>
            <a:r>
              <a:rPr lang="en-US"/>
              <a:t>INSERT BIG COPY </a:t>
            </a:r>
          </a:p>
          <a:p>
            <a:pPr lvl="0"/>
            <a:r>
              <a:rPr lang="en-US"/>
              <a:t>TEXT HERE FOR A </a:t>
            </a:r>
          </a:p>
          <a:p>
            <a:pPr lvl="0"/>
            <a:r>
              <a:rPr lang="en-US"/>
              <a:t>QUOTE OR SECTION.</a:t>
            </a:r>
          </a:p>
        </p:txBody>
      </p:sp>
      <p:sp>
        <p:nvSpPr>
          <p:cNvPr id="3" name="Text Placeholder 2">
            <a:extLst>
              <a:ext uri="{FF2B5EF4-FFF2-40B4-BE49-F238E27FC236}">
                <a16:creationId xmlns:a16="http://schemas.microsoft.com/office/drawing/2014/main" id="{3FB5270F-7BA8-8E48-4544-BA386EE78861}"/>
              </a:ext>
            </a:extLst>
          </p:cNvPr>
          <p:cNvSpPr>
            <a:spLocks noGrp="1"/>
          </p:cNvSpPr>
          <p:nvPr>
            <p:ph type="body" sz="quarter" idx="11" hasCustomPrompt="1"/>
          </p:nvPr>
        </p:nvSpPr>
        <p:spPr>
          <a:xfrm>
            <a:off x="5731544" y="2333293"/>
            <a:ext cx="2264405" cy="215171"/>
          </a:xfrm>
        </p:spPr>
        <p:txBody>
          <a:bodyPr>
            <a:normAutofit/>
          </a:bodyPr>
          <a:lstStyle>
            <a:lvl1pPr marL="0" indent="0" algn="r">
              <a:buNone/>
              <a:defRPr sz="900" spc="225"/>
            </a:lvl1pPr>
          </a:lstStyle>
          <a:p>
            <a:pPr lvl="0"/>
            <a:r>
              <a:rPr lang="en-US"/>
              <a:t>AUTHOR NAME</a:t>
            </a:r>
          </a:p>
        </p:txBody>
      </p:sp>
      <p:cxnSp>
        <p:nvCxnSpPr>
          <p:cNvPr id="13" name="Straight Connector 12">
            <a:extLst>
              <a:ext uri="{FF2B5EF4-FFF2-40B4-BE49-F238E27FC236}">
                <a16:creationId xmlns:a16="http://schemas.microsoft.com/office/drawing/2014/main" id="{15EFF3E2-BBED-C092-96C5-5AA8E78E54D4}"/>
              </a:ext>
            </a:extLst>
          </p:cNvPr>
          <p:cNvCxnSpPr>
            <a:cxnSpLocks/>
          </p:cNvCxnSpPr>
          <p:nvPr/>
        </p:nvCxnSpPr>
        <p:spPr>
          <a:xfrm>
            <a:off x="5402912" y="2566390"/>
            <a:ext cx="2505811" cy="0"/>
          </a:xfrm>
          <a:prstGeom prst="line">
            <a:avLst/>
          </a:prstGeom>
          <a:ln>
            <a:solidFill>
              <a:schemeClr val="tx2"/>
            </a:solidFill>
          </a:ln>
        </p:spPr>
        <p:style>
          <a:lnRef idx="2">
            <a:schemeClr val="accent6"/>
          </a:lnRef>
          <a:fillRef idx="0">
            <a:schemeClr val="accent6"/>
          </a:fillRef>
          <a:effectRef idx="1">
            <a:schemeClr val="accent6"/>
          </a:effectRef>
          <a:fontRef idx="minor">
            <a:schemeClr val="tx1"/>
          </a:fontRef>
        </p:style>
      </p:cxnSp>
      <p:sp>
        <p:nvSpPr>
          <p:cNvPr id="7" name="Text Placeholder 2">
            <a:extLst>
              <a:ext uri="{FF2B5EF4-FFF2-40B4-BE49-F238E27FC236}">
                <a16:creationId xmlns:a16="http://schemas.microsoft.com/office/drawing/2014/main" id="{3CF954D7-84A3-FF93-4FD0-816C8377D8D0}"/>
              </a:ext>
            </a:extLst>
          </p:cNvPr>
          <p:cNvSpPr>
            <a:spLocks noGrp="1"/>
          </p:cNvSpPr>
          <p:nvPr>
            <p:ph type="body" sz="quarter" idx="12" hasCustomPrompt="1"/>
          </p:nvPr>
        </p:nvSpPr>
        <p:spPr>
          <a:xfrm>
            <a:off x="252143" y="4704229"/>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2040515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List_Header+Body Copy">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47DC7A29-E972-4D8E-5C1C-310E370D97C2}"/>
              </a:ext>
            </a:extLst>
          </p:cNvPr>
          <p:cNvSpPr/>
          <p:nvPr/>
        </p:nvSpPr>
        <p:spPr>
          <a:xfrm>
            <a:off x="1092111" y="1485438"/>
            <a:ext cx="2172624" cy="217262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3" name="Text Placeholder 11">
            <a:extLst>
              <a:ext uri="{FF2B5EF4-FFF2-40B4-BE49-F238E27FC236}">
                <a16:creationId xmlns:a16="http://schemas.microsoft.com/office/drawing/2014/main" id="{F1C9AB57-144E-E3F3-E15B-EF519A83AF20}"/>
              </a:ext>
            </a:extLst>
          </p:cNvPr>
          <p:cNvSpPr>
            <a:spLocks noGrp="1"/>
          </p:cNvSpPr>
          <p:nvPr>
            <p:ph type="body" sz="quarter" idx="10" hasCustomPrompt="1"/>
          </p:nvPr>
        </p:nvSpPr>
        <p:spPr>
          <a:xfrm>
            <a:off x="4114748" y="793143"/>
            <a:ext cx="3999675" cy="1035817"/>
          </a:xfrm>
        </p:spPr>
        <p:txBody>
          <a:bodyPr>
            <a:noAutofit/>
          </a:bodyPr>
          <a:lstStyle>
            <a:lvl1pPr>
              <a:defRPr sz="3600" b="0">
                <a:latin typeface="Magneta Medium" panose="02000000000000000000" pitchFamily="2" charset="0"/>
              </a:defRPr>
            </a:lvl1pPr>
          </a:lstStyle>
          <a:p>
            <a:pPr lvl="0"/>
            <a:r>
              <a:rPr lang="en-US"/>
              <a:t>A heading goes here</a:t>
            </a:r>
          </a:p>
        </p:txBody>
      </p:sp>
      <p:sp>
        <p:nvSpPr>
          <p:cNvPr id="14" name="Text Placeholder 13">
            <a:extLst>
              <a:ext uri="{FF2B5EF4-FFF2-40B4-BE49-F238E27FC236}">
                <a16:creationId xmlns:a16="http://schemas.microsoft.com/office/drawing/2014/main" id="{653A3AAC-68AE-60A6-DA69-E2FAB6570023}"/>
              </a:ext>
            </a:extLst>
          </p:cNvPr>
          <p:cNvSpPr>
            <a:spLocks noGrp="1"/>
          </p:cNvSpPr>
          <p:nvPr>
            <p:ph type="body" sz="quarter" idx="11" hasCustomPrompt="1"/>
          </p:nvPr>
        </p:nvSpPr>
        <p:spPr>
          <a:xfrm>
            <a:off x="4114748" y="1907382"/>
            <a:ext cx="3999675" cy="2642753"/>
          </a:xfrm>
        </p:spPr>
        <p:txBody>
          <a:bodyPr>
            <a:normAutofit/>
          </a:bodyPr>
          <a:lstStyle>
            <a:lvl1pPr>
              <a:defRPr sz="2100">
                <a:latin typeface="Proxima Nova Light" panose="02000506030000020004" pitchFamily="50" charset="0"/>
              </a:defRPr>
            </a:lvl1pPr>
          </a:lstStyle>
          <a:p>
            <a:pPr lvl="0"/>
            <a:r>
              <a:rPr lang="en-US"/>
              <a:t>Body copy goes here</a:t>
            </a:r>
          </a:p>
        </p:txBody>
      </p:sp>
      <p:sp>
        <p:nvSpPr>
          <p:cNvPr id="15" name="Text Placeholder 11">
            <a:extLst>
              <a:ext uri="{FF2B5EF4-FFF2-40B4-BE49-F238E27FC236}">
                <a16:creationId xmlns:a16="http://schemas.microsoft.com/office/drawing/2014/main" id="{E051713C-A95D-E320-13D9-FA824AD44EB8}"/>
              </a:ext>
            </a:extLst>
          </p:cNvPr>
          <p:cNvSpPr>
            <a:spLocks noGrp="1"/>
          </p:cNvSpPr>
          <p:nvPr>
            <p:ph type="body" sz="quarter" idx="12" hasCustomPrompt="1"/>
          </p:nvPr>
        </p:nvSpPr>
        <p:spPr>
          <a:xfrm>
            <a:off x="1296090" y="2197543"/>
            <a:ext cx="1729410" cy="748415"/>
          </a:xfrm>
        </p:spPr>
        <p:txBody>
          <a:bodyPr anchor="ctr">
            <a:normAutofit/>
          </a:bodyPr>
          <a:lstStyle>
            <a:lvl1pPr algn="ctr">
              <a:defRPr sz="4050" b="1">
                <a:solidFill>
                  <a:schemeClr val="bg1"/>
                </a:solidFill>
                <a:latin typeface="Proxima Nova" panose="02000506030000020004" pitchFamily="50" charset="0"/>
              </a:defRPr>
            </a:lvl1pPr>
          </a:lstStyle>
          <a:p>
            <a:pPr lvl="0"/>
            <a:r>
              <a:rPr lang="en-US"/>
              <a:t>1</a:t>
            </a:r>
          </a:p>
        </p:txBody>
      </p:sp>
      <p:sp>
        <p:nvSpPr>
          <p:cNvPr id="7" name="Text Placeholder 2">
            <a:extLst>
              <a:ext uri="{FF2B5EF4-FFF2-40B4-BE49-F238E27FC236}">
                <a16:creationId xmlns:a16="http://schemas.microsoft.com/office/drawing/2014/main" id="{E0B120F8-CC30-E22D-477B-1004139E46EE}"/>
              </a:ext>
            </a:extLst>
          </p:cNvPr>
          <p:cNvSpPr>
            <a:spLocks noGrp="1"/>
          </p:cNvSpPr>
          <p:nvPr>
            <p:ph type="body" sz="quarter" idx="13" hasCustomPrompt="1"/>
          </p:nvPr>
        </p:nvSpPr>
        <p:spPr>
          <a:xfrm>
            <a:off x="496957" y="4899991"/>
            <a:ext cx="7563575" cy="158975"/>
          </a:xfrm>
        </p:spPr>
        <p:txBody>
          <a:bodyPr>
            <a:normAutofit/>
          </a:bodyPr>
          <a:lstStyle>
            <a:lvl1pPr>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33101058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ist_Assertions">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47DC7A29-E972-4D8E-5C1C-310E370D97C2}"/>
              </a:ext>
            </a:extLst>
          </p:cNvPr>
          <p:cNvSpPr/>
          <p:nvPr/>
        </p:nvSpPr>
        <p:spPr>
          <a:xfrm>
            <a:off x="1092111" y="1485438"/>
            <a:ext cx="2172624" cy="217262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3" name="Text Placeholder 11">
            <a:extLst>
              <a:ext uri="{FF2B5EF4-FFF2-40B4-BE49-F238E27FC236}">
                <a16:creationId xmlns:a16="http://schemas.microsoft.com/office/drawing/2014/main" id="{F1C9AB57-144E-E3F3-E15B-EF519A83AF20}"/>
              </a:ext>
            </a:extLst>
          </p:cNvPr>
          <p:cNvSpPr>
            <a:spLocks noGrp="1"/>
          </p:cNvSpPr>
          <p:nvPr>
            <p:ph type="body" sz="quarter" idx="10" hasCustomPrompt="1"/>
          </p:nvPr>
        </p:nvSpPr>
        <p:spPr>
          <a:xfrm>
            <a:off x="4114748" y="1485438"/>
            <a:ext cx="3999675" cy="2172624"/>
          </a:xfrm>
        </p:spPr>
        <p:txBody>
          <a:bodyPr anchor="ctr">
            <a:noAutofit/>
          </a:bodyPr>
          <a:lstStyle>
            <a:lvl1pPr>
              <a:defRPr sz="3600" b="0">
                <a:latin typeface="Magneta Medium" panose="02000000000000000000" pitchFamily="2" charset="0"/>
              </a:defRPr>
            </a:lvl1pPr>
          </a:lstStyle>
          <a:p>
            <a:pPr lvl="0"/>
            <a:r>
              <a:rPr lang="en-US"/>
              <a:t>A heading goes here</a:t>
            </a:r>
          </a:p>
        </p:txBody>
      </p:sp>
      <p:sp>
        <p:nvSpPr>
          <p:cNvPr id="15" name="Text Placeholder 11">
            <a:extLst>
              <a:ext uri="{FF2B5EF4-FFF2-40B4-BE49-F238E27FC236}">
                <a16:creationId xmlns:a16="http://schemas.microsoft.com/office/drawing/2014/main" id="{E051713C-A95D-E320-13D9-FA824AD44EB8}"/>
              </a:ext>
            </a:extLst>
          </p:cNvPr>
          <p:cNvSpPr>
            <a:spLocks noGrp="1"/>
          </p:cNvSpPr>
          <p:nvPr>
            <p:ph type="body" sz="quarter" idx="12" hasCustomPrompt="1"/>
          </p:nvPr>
        </p:nvSpPr>
        <p:spPr>
          <a:xfrm>
            <a:off x="1296090" y="2197543"/>
            <a:ext cx="1729410" cy="748415"/>
          </a:xfrm>
        </p:spPr>
        <p:txBody>
          <a:bodyPr anchor="ctr">
            <a:normAutofit/>
          </a:bodyPr>
          <a:lstStyle>
            <a:lvl1pPr algn="ctr">
              <a:defRPr sz="4050" b="1">
                <a:solidFill>
                  <a:schemeClr val="bg1"/>
                </a:solidFill>
                <a:latin typeface="Proxima Nova" panose="02000506030000020004" pitchFamily="50" charset="0"/>
              </a:defRPr>
            </a:lvl1pPr>
          </a:lstStyle>
          <a:p>
            <a:pPr lvl="0"/>
            <a:r>
              <a:rPr lang="en-US"/>
              <a:t>1</a:t>
            </a:r>
          </a:p>
        </p:txBody>
      </p:sp>
      <p:sp>
        <p:nvSpPr>
          <p:cNvPr id="6" name="Text Placeholder 2">
            <a:extLst>
              <a:ext uri="{FF2B5EF4-FFF2-40B4-BE49-F238E27FC236}">
                <a16:creationId xmlns:a16="http://schemas.microsoft.com/office/drawing/2014/main" id="{CD238A3B-AB2D-53D2-8557-A08A7E8E9906}"/>
              </a:ext>
            </a:extLst>
          </p:cNvPr>
          <p:cNvSpPr>
            <a:spLocks noGrp="1"/>
          </p:cNvSpPr>
          <p:nvPr>
            <p:ph type="body" sz="quarter" idx="13" hasCustomPrompt="1"/>
          </p:nvPr>
        </p:nvSpPr>
        <p:spPr>
          <a:xfrm>
            <a:off x="252143" y="4704229"/>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21380499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eader+Chart">
    <p:spTree>
      <p:nvGrpSpPr>
        <p:cNvPr id="1" name=""/>
        <p:cNvGrpSpPr/>
        <p:nvPr/>
      </p:nvGrpSpPr>
      <p:grpSpPr>
        <a:xfrm>
          <a:off x="0" y="0"/>
          <a:ext cx="0" cy="0"/>
          <a:chOff x="0" y="0"/>
          <a:chExt cx="0" cy="0"/>
        </a:xfrm>
      </p:grpSpPr>
      <p:sp>
        <p:nvSpPr>
          <p:cNvPr id="10" name="Text Placeholder 21">
            <a:extLst>
              <a:ext uri="{FF2B5EF4-FFF2-40B4-BE49-F238E27FC236}">
                <a16:creationId xmlns:a16="http://schemas.microsoft.com/office/drawing/2014/main" id="{290D54CD-AFEF-8726-6B01-3DEE9C0DE630}"/>
              </a:ext>
            </a:extLst>
          </p:cNvPr>
          <p:cNvSpPr>
            <a:spLocks noGrp="1"/>
          </p:cNvSpPr>
          <p:nvPr>
            <p:ph type="body" sz="quarter" idx="11" hasCustomPrompt="1"/>
          </p:nvPr>
        </p:nvSpPr>
        <p:spPr>
          <a:xfrm>
            <a:off x="870385" y="374701"/>
            <a:ext cx="5934917" cy="425492"/>
          </a:xfrm>
        </p:spPr>
        <p:txBody>
          <a:bodyPr>
            <a:noAutofit/>
          </a:bodyPr>
          <a:lstStyle>
            <a:lvl1pPr marL="0" indent="0">
              <a:buNone/>
              <a:defRPr sz="2700" b="0" spc="0">
                <a:solidFill>
                  <a:schemeClr val="tx1"/>
                </a:solidFill>
                <a:latin typeface="Magneta Medium" panose="02000000000000000000" pitchFamily="50" charset="0"/>
              </a:defRPr>
            </a:lvl1pPr>
            <a:lvl2pPr marL="342900" indent="0">
              <a:buNone/>
              <a:defRPr b="1"/>
            </a:lvl2pPr>
            <a:lvl3pPr marL="685800" indent="0">
              <a:buNone/>
              <a:defRPr b="1"/>
            </a:lvl3pPr>
            <a:lvl4pPr marL="1028700" indent="0">
              <a:buNone/>
              <a:defRPr b="1"/>
            </a:lvl4pPr>
            <a:lvl5pPr marL="1371600" indent="0">
              <a:buNone/>
              <a:defRPr b="1"/>
            </a:lvl5pPr>
          </a:lstStyle>
          <a:p>
            <a:pPr lvl="0"/>
            <a:r>
              <a:rPr lang="en-US"/>
              <a:t>Basic Heading</a:t>
            </a:r>
          </a:p>
        </p:txBody>
      </p:sp>
      <p:cxnSp>
        <p:nvCxnSpPr>
          <p:cNvPr id="6" name="Straight Connector 5">
            <a:extLst>
              <a:ext uri="{FF2B5EF4-FFF2-40B4-BE49-F238E27FC236}">
                <a16:creationId xmlns:a16="http://schemas.microsoft.com/office/drawing/2014/main" id="{9C48210C-3BD1-0C59-CDBC-D6DAD9E76752}"/>
              </a:ext>
            </a:extLst>
          </p:cNvPr>
          <p:cNvCxnSpPr>
            <a:cxnSpLocks/>
          </p:cNvCxnSpPr>
          <p:nvPr/>
        </p:nvCxnSpPr>
        <p:spPr>
          <a:xfrm flipH="1">
            <a:off x="910483" y="1036245"/>
            <a:ext cx="2125919" cy="0"/>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3" name="Chart Placeholder 2">
            <a:extLst>
              <a:ext uri="{FF2B5EF4-FFF2-40B4-BE49-F238E27FC236}">
                <a16:creationId xmlns:a16="http://schemas.microsoft.com/office/drawing/2014/main" id="{D5351716-964B-9C7B-CF11-0C2041AD6D8E}"/>
              </a:ext>
            </a:extLst>
          </p:cNvPr>
          <p:cNvSpPr>
            <a:spLocks noGrp="1"/>
          </p:cNvSpPr>
          <p:nvPr>
            <p:ph type="chart" sz="quarter" idx="12"/>
          </p:nvPr>
        </p:nvSpPr>
        <p:spPr>
          <a:xfrm>
            <a:off x="846815" y="1318023"/>
            <a:ext cx="7628054" cy="3274219"/>
          </a:xfrm>
        </p:spPr>
        <p:txBody>
          <a:bodyPr/>
          <a:lstStyle/>
          <a:p>
            <a:r>
              <a:rPr lang="en-US" dirty="0"/>
              <a:t>Click icon to add chart</a:t>
            </a:r>
          </a:p>
        </p:txBody>
      </p:sp>
      <p:sp>
        <p:nvSpPr>
          <p:cNvPr id="8" name="Text Placeholder 2">
            <a:extLst>
              <a:ext uri="{FF2B5EF4-FFF2-40B4-BE49-F238E27FC236}">
                <a16:creationId xmlns:a16="http://schemas.microsoft.com/office/drawing/2014/main" id="{37357849-7F20-34F2-1EDB-5E97695D04A1}"/>
              </a:ext>
            </a:extLst>
          </p:cNvPr>
          <p:cNvSpPr>
            <a:spLocks noGrp="1"/>
          </p:cNvSpPr>
          <p:nvPr>
            <p:ph type="body" sz="quarter" idx="13" hasCustomPrompt="1"/>
          </p:nvPr>
        </p:nvSpPr>
        <p:spPr>
          <a:xfrm>
            <a:off x="252143" y="470303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25239213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Header+Subheader+Chart">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9F0422AB-C78A-CCB7-4A0C-91939040B35A}"/>
              </a:ext>
            </a:extLst>
          </p:cNvPr>
          <p:cNvSpPr>
            <a:spLocks noGrp="1"/>
          </p:cNvSpPr>
          <p:nvPr>
            <p:ph type="body" sz="quarter" idx="10" hasCustomPrompt="1"/>
          </p:nvPr>
        </p:nvSpPr>
        <p:spPr>
          <a:xfrm>
            <a:off x="858736" y="513263"/>
            <a:ext cx="7026602" cy="473869"/>
          </a:xfrm>
        </p:spPr>
        <p:txBody>
          <a:bodyPr>
            <a:normAutofit/>
          </a:bodyPr>
          <a:lstStyle>
            <a:lvl1pPr>
              <a:defRPr sz="2700" b="0">
                <a:latin typeface="Magneta Medium" panose="02000000000000000000" pitchFamily="50" charset="0"/>
              </a:defRPr>
            </a:lvl1pPr>
          </a:lstStyle>
          <a:p>
            <a:pPr lvl="0"/>
            <a:r>
              <a:rPr lang="en-US"/>
              <a:t>A heading goes here</a:t>
            </a:r>
          </a:p>
        </p:txBody>
      </p:sp>
      <p:sp>
        <p:nvSpPr>
          <p:cNvPr id="18" name="Text Placeholder 13">
            <a:extLst>
              <a:ext uri="{FF2B5EF4-FFF2-40B4-BE49-F238E27FC236}">
                <a16:creationId xmlns:a16="http://schemas.microsoft.com/office/drawing/2014/main" id="{165C8EB2-077A-EFAE-42B3-8E5264F76C80}"/>
              </a:ext>
            </a:extLst>
          </p:cNvPr>
          <p:cNvSpPr>
            <a:spLocks noGrp="1"/>
          </p:cNvSpPr>
          <p:nvPr>
            <p:ph type="body" sz="quarter" idx="13" hasCustomPrompt="1"/>
          </p:nvPr>
        </p:nvSpPr>
        <p:spPr>
          <a:xfrm>
            <a:off x="858735" y="987535"/>
            <a:ext cx="7026603" cy="272447"/>
          </a:xfrm>
        </p:spPr>
        <p:txBody>
          <a:bodyPr anchor="ctr">
            <a:normAutofit/>
          </a:bodyPr>
          <a:lstStyle>
            <a:lvl1pPr>
              <a:defRPr sz="1200" b="1" spc="225">
                <a:latin typeface="Proxima Nova" panose="02000506030000020004" pitchFamily="50" charset="0"/>
              </a:defRPr>
            </a:lvl1pPr>
          </a:lstStyle>
          <a:p>
            <a:pPr lvl="0"/>
            <a:r>
              <a:rPr lang="en-US"/>
              <a:t>SLIDE SUBHEAD GOES HERE</a:t>
            </a:r>
          </a:p>
        </p:txBody>
      </p:sp>
      <p:sp>
        <p:nvSpPr>
          <p:cNvPr id="7" name="Chart Placeholder 2">
            <a:extLst>
              <a:ext uri="{FF2B5EF4-FFF2-40B4-BE49-F238E27FC236}">
                <a16:creationId xmlns:a16="http://schemas.microsoft.com/office/drawing/2014/main" id="{24B47310-1E88-092C-2A2A-0F2C46F7E80F}"/>
              </a:ext>
            </a:extLst>
          </p:cNvPr>
          <p:cNvSpPr>
            <a:spLocks noGrp="1"/>
          </p:cNvSpPr>
          <p:nvPr>
            <p:ph type="chart" sz="quarter" idx="12"/>
          </p:nvPr>
        </p:nvSpPr>
        <p:spPr>
          <a:xfrm>
            <a:off x="846815" y="1392162"/>
            <a:ext cx="7628054" cy="3274219"/>
          </a:xfrm>
        </p:spPr>
        <p:txBody>
          <a:bodyPr/>
          <a:lstStyle/>
          <a:p>
            <a:r>
              <a:rPr lang="en-US" dirty="0"/>
              <a:t>Click icon to add chart</a:t>
            </a:r>
          </a:p>
        </p:txBody>
      </p:sp>
      <p:sp>
        <p:nvSpPr>
          <p:cNvPr id="6" name="Text Placeholder 2">
            <a:extLst>
              <a:ext uri="{FF2B5EF4-FFF2-40B4-BE49-F238E27FC236}">
                <a16:creationId xmlns:a16="http://schemas.microsoft.com/office/drawing/2014/main" id="{3586070D-8E5E-039F-50BE-24AB3E6C8EBB}"/>
              </a:ext>
            </a:extLst>
          </p:cNvPr>
          <p:cNvSpPr>
            <a:spLocks noGrp="1"/>
          </p:cNvSpPr>
          <p:nvPr>
            <p:ph type="body" sz="quarter" idx="14" hasCustomPrompt="1"/>
          </p:nvPr>
        </p:nvSpPr>
        <p:spPr>
          <a:xfrm>
            <a:off x="285750" y="4686300"/>
            <a:ext cx="8515351" cy="428729"/>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4633794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85DCD247-0251-8025-D29D-EF6F0CCA1C6A}"/>
              </a:ext>
            </a:extLst>
          </p:cNvPr>
          <p:cNvSpPr>
            <a:spLocks noGrp="1"/>
          </p:cNvSpPr>
          <p:nvPr>
            <p:ph type="media" sz="quarter" idx="10"/>
          </p:nvPr>
        </p:nvSpPr>
        <p:spPr>
          <a:xfrm>
            <a:off x="846814" y="250032"/>
            <a:ext cx="7978098" cy="4542235"/>
          </a:xfrm>
          <a:noFill/>
        </p:spPr>
        <p:txBody>
          <a:bodyPr/>
          <a:lstStyle/>
          <a:p>
            <a:r>
              <a:rPr lang="en-US" dirty="0"/>
              <a:t>Click icon to add media</a:t>
            </a:r>
          </a:p>
        </p:txBody>
      </p:sp>
      <p:sp>
        <p:nvSpPr>
          <p:cNvPr id="22" name="Oval 21">
            <a:extLst>
              <a:ext uri="{FF2B5EF4-FFF2-40B4-BE49-F238E27FC236}">
                <a16:creationId xmlns:a16="http://schemas.microsoft.com/office/drawing/2014/main" id="{D2096AF9-DC8B-765E-DFBD-C974EB7BF8FC}"/>
              </a:ext>
            </a:extLst>
          </p:cNvPr>
          <p:cNvSpPr/>
          <p:nvPr/>
        </p:nvSpPr>
        <p:spPr>
          <a:xfrm>
            <a:off x="7833220" y="3931355"/>
            <a:ext cx="1994621" cy="199462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23" name="Triangle 13">
            <a:extLst>
              <a:ext uri="{FF2B5EF4-FFF2-40B4-BE49-F238E27FC236}">
                <a16:creationId xmlns:a16="http://schemas.microsoft.com/office/drawing/2014/main" id="{58911DE0-903E-E862-A4B3-4DB52724A8C0}"/>
              </a:ext>
            </a:extLst>
          </p:cNvPr>
          <p:cNvSpPr/>
          <p:nvPr/>
        </p:nvSpPr>
        <p:spPr>
          <a:xfrm rot="5400000">
            <a:off x="8289974" y="4507634"/>
            <a:ext cx="460610" cy="31106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7" name="Text Placeholder 2">
            <a:extLst>
              <a:ext uri="{FF2B5EF4-FFF2-40B4-BE49-F238E27FC236}">
                <a16:creationId xmlns:a16="http://schemas.microsoft.com/office/drawing/2014/main" id="{8840AC93-D19A-2E09-2961-3792DB2E302D}"/>
              </a:ext>
            </a:extLst>
          </p:cNvPr>
          <p:cNvSpPr>
            <a:spLocks noGrp="1"/>
          </p:cNvSpPr>
          <p:nvPr>
            <p:ph type="body" sz="quarter" idx="12"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1876898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ancy Header+Copy">
    <p:spTree>
      <p:nvGrpSpPr>
        <p:cNvPr id="1" name=""/>
        <p:cNvGrpSpPr/>
        <p:nvPr/>
      </p:nvGrpSpPr>
      <p:grpSpPr>
        <a:xfrm>
          <a:off x="0" y="0"/>
          <a:ext cx="0" cy="0"/>
          <a:chOff x="0" y="0"/>
          <a:chExt cx="0" cy="0"/>
        </a:xfrm>
      </p:grpSpPr>
      <p:pic>
        <p:nvPicPr>
          <p:cNvPr id="11" name="Picture Placeholder 7">
            <a:extLst>
              <a:ext uri="{FF2B5EF4-FFF2-40B4-BE49-F238E27FC236}">
                <a16:creationId xmlns:a16="http://schemas.microsoft.com/office/drawing/2014/main" id="{A676C38E-0F7A-BC90-4312-662E529F5BFE}"/>
              </a:ext>
            </a:extLst>
          </p:cNvPr>
          <p:cNvPicPr>
            <a:picLocks noChangeAspect="1"/>
          </p:cNvPicPr>
          <p:nvPr/>
        </p:nvPicPr>
        <p:blipFill rotWithShape="1">
          <a:blip r:embed="rId2"/>
          <a:srcRect l="11697" t="16700" r="35381" b="59883"/>
          <a:stretch/>
        </p:blipFill>
        <p:spPr>
          <a:xfrm>
            <a:off x="398180" y="1087409"/>
            <a:ext cx="4236057" cy="1249554"/>
          </a:xfrm>
          <a:prstGeom prst="rect">
            <a:avLst/>
          </a:prstGeom>
        </p:spPr>
      </p:pic>
      <p:pic>
        <p:nvPicPr>
          <p:cNvPr id="13" name="Picture Placeholder 7">
            <a:extLst>
              <a:ext uri="{FF2B5EF4-FFF2-40B4-BE49-F238E27FC236}">
                <a16:creationId xmlns:a16="http://schemas.microsoft.com/office/drawing/2014/main" id="{BD8B7735-890D-CAFB-27D8-45CD4100BAF8}"/>
              </a:ext>
            </a:extLst>
          </p:cNvPr>
          <p:cNvPicPr>
            <a:picLocks noChangeAspect="1"/>
          </p:cNvPicPr>
          <p:nvPr/>
        </p:nvPicPr>
        <p:blipFill rotWithShape="1">
          <a:blip r:embed="rId2"/>
          <a:srcRect l="8929" t="47205" r="67312" b="13285"/>
          <a:stretch/>
        </p:blipFill>
        <p:spPr>
          <a:xfrm>
            <a:off x="398180" y="2465653"/>
            <a:ext cx="1750575" cy="1940760"/>
          </a:xfrm>
          <a:prstGeom prst="rect">
            <a:avLst/>
          </a:prstGeom>
        </p:spPr>
      </p:pic>
      <p:sp>
        <p:nvSpPr>
          <p:cNvPr id="14" name="Text Placeholder 13">
            <a:extLst>
              <a:ext uri="{FF2B5EF4-FFF2-40B4-BE49-F238E27FC236}">
                <a16:creationId xmlns:a16="http://schemas.microsoft.com/office/drawing/2014/main" id="{E784ABBB-BFB5-2C70-CFEA-C08CCF0262BB}"/>
              </a:ext>
            </a:extLst>
          </p:cNvPr>
          <p:cNvSpPr>
            <a:spLocks noGrp="1"/>
          </p:cNvSpPr>
          <p:nvPr>
            <p:ph type="body" sz="quarter" idx="11" hasCustomPrompt="1"/>
          </p:nvPr>
        </p:nvSpPr>
        <p:spPr>
          <a:xfrm>
            <a:off x="2476274" y="2565048"/>
            <a:ext cx="2157963" cy="1826902"/>
          </a:xfrm>
        </p:spPr>
        <p:txBody>
          <a:bodyPr>
            <a:normAutofit/>
          </a:bodyPr>
          <a:lstStyle>
            <a:lvl1pPr>
              <a:defRPr sz="1350">
                <a:latin typeface="Proxima Nova Light" panose="02000506030000020004" pitchFamily="50" charset="0"/>
              </a:defRPr>
            </a:lvl1pPr>
          </a:lstStyle>
          <a:p>
            <a:pPr lvl="0"/>
            <a:r>
              <a:rPr lang="en-US"/>
              <a:t>Body copy goes here</a:t>
            </a:r>
          </a:p>
        </p:txBody>
      </p:sp>
      <p:sp>
        <p:nvSpPr>
          <p:cNvPr id="15" name="Text Placeholder 13">
            <a:extLst>
              <a:ext uri="{FF2B5EF4-FFF2-40B4-BE49-F238E27FC236}">
                <a16:creationId xmlns:a16="http://schemas.microsoft.com/office/drawing/2014/main" id="{08A54426-D615-FE86-8729-06D9CF2768A3}"/>
              </a:ext>
            </a:extLst>
          </p:cNvPr>
          <p:cNvSpPr>
            <a:spLocks noGrp="1"/>
          </p:cNvSpPr>
          <p:nvPr>
            <p:ph type="body" sz="quarter" idx="12" hasCustomPrompt="1"/>
          </p:nvPr>
        </p:nvSpPr>
        <p:spPr>
          <a:xfrm>
            <a:off x="4913035" y="1775861"/>
            <a:ext cx="3742484" cy="2630552"/>
          </a:xfrm>
        </p:spPr>
        <p:txBody>
          <a:bodyPr>
            <a:normAutofit/>
          </a:bodyPr>
          <a:lstStyle>
            <a:lvl1pPr>
              <a:defRPr sz="1350">
                <a:latin typeface="Proxima Nova Light" panose="02000506030000020004" pitchFamily="50" charset="0"/>
              </a:defRPr>
            </a:lvl1pPr>
          </a:lstStyle>
          <a:p>
            <a:pPr lvl="0"/>
            <a:r>
              <a:rPr lang="en-US"/>
              <a:t>Body copy goes here</a:t>
            </a:r>
          </a:p>
        </p:txBody>
      </p:sp>
      <p:sp>
        <p:nvSpPr>
          <p:cNvPr id="16" name="Text Placeholder 13">
            <a:extLst>
              <a:ext uri="{FF2B5EF4-FFF2-40B4-BE49-F238E27FC236}">
                <a16:creationId xmlns:a16="http://schemas.microsoft.com/office/drawing/2014/main" id="{26DCAA70-80B3-4DA3-C3F2-7B238F06F137}"/>
              </a:ext>
            </a:extLst>
          </p:cNvPr>
          <p:cNvSpPr>
            <a:spLocks noGrp="1"/>
          </p:cNvSpPr>
          <p:nvPr>
            <p:ph type="body" sz="quarter" idx="13" hasCustomPrompt="1"/>
          </p:nvPr>
        </p:nvSpPr>
        <p:spPr>
          <a:xfrm>
            <a:off x="4905463" y="1075165"/>
            <a:ext cx="3742484" cy="380086"/>
          </a:xfrm>
        </p:spPr>
        <p:txBody>
          <a:bodyPr>
            <a:normAutofit/>
          </a:bodyPr>
          <a:lstStyle>
            <a:lvl1pPr>
              <a:defRPr sz="2100" i="1" spc="225">
                <a:latin typeface="Proxima Nova Light" panose="02000506030000020004" pitchFamily="50" charset="0"/>
              </a:defRPr>
            </a:lvl1pPr>
          </a:lstStyle>
          <a:p>
            <a:pPr lvl="0"/>
            <a:r>
              <a:rPr lang="en-US"/>
              <a:t>A HEADING GOES HERE</a:t>
            </a:r>
          </a:p>
        </p:txBody>
      </p:sp>
      <p:sp>
        <p:nvSpPr>
          <p:cNvPr id="17" name="Text Placeholder 13">
            <a:extLst>
              <a:ext uri="{FF2B5EF4-FFF2-40B4-BE49-F238E27FC236}">
                <a16:creationId xmlns:a16="http://schemas.microsoft.com/office/drawing/2014/main" id="{412EB585-073A-E66F-42C5-5104836E2A91}"/>
              </a:ext>
            </a:extLst>
          </p:cNvPr>
          <p:cNvSpPr>
            <a:spLocks noGrp="1"/>
          </p:cNvSpPr>
          <p:nvPr>
            <p:ph type="body" sz="quarter" idx="14" hasCustomPrompt="1"/>
          </p:nvPr>
        </p:nvSpPr>
        <p:spPr>
          <a:xfrm>
            <a:off x="4913035" y="1437590"/>
            <a:ext cx="3734912" cy="272447"/>
          </a:xfrm>
        </p:spPr>
        <p:txBody>
          <a:bodyPr anchor="ctr">
            <a:normAutofit/>
          </a:bodyPr>
          <a:lstStyle>
            <a:lvl1pPr>
              <a:defRPr sz="750" b="1" spc="225">
                <a:latin typeface="Proxima Nova" panose="02000506030000020004" pitchFamily="50" charset="0"/>
              </a:defRPr>
            </a:lvl1pPr>
          </a:lstStyle>
          <a:p>
            <a:pPr lvl="0"/>
            <a:r>
              <a:rPr lang="en-US"/>
              <a:t>SLIDE SUBHEAD GOES HERE</a:t>
            </a:r>
          </a:p>
        </p:txBody>
      </p:sp>
      <p:sp>
        <p:nvSpPr>
          <p:cNvPr id="10" name="Text Placeholder 2">
            <a:extLst>
              <a:ext uri="{FF2B5EF4-FFF2-40B4-BE49-F238E27FC236}">
                <a16:creationId xmlns:a16="http://schemas.microsoft.com/office/drawing/2014/main" id="{5D41C799-CB1F-B7A6-96E1-2D4624CF5072}"/>
              </a:ext>
            </a:extLst>
          </p:cNvPr>
          <p:cNvSpPr>
            <a:spLocks noGrp="1"/>
          </p:cNvSpPr>
          <p:nvPr>
            <p:ph type="body" sz="quarter" idx="15"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21124077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 MAQ">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2C9CC-8CDF-6752-ECE7-6B9E0B816C92}"/>
              </a:ext>
            </a:extLst>
          </p:cNvPr>
          <p:cNvSpPr>
            <a:spLocks noGrp="1"/>
          </p:cNvSpPr>
          <p:nvPr>
            <p:ph type="ctrTitle" hasCustomPrompt="1"/>
          </p:nvPr>
        </p:nvSpPr>
        <p:spPr>
          <a:xfrm>
            <a:off x="1824086" y="877124"/>
            <a:ext cx="5663154" cy="1597719"/>
          </a:xfrm>
        </p:spPr>
        <p:txBody>
          <a:bodyPr anchor="b"/>
          <a:lstStyle>
            <a:lvl1pPr algn="ctr">
              <a:defRPr sz="4500"/>
            </a:lvl1pPr>
          </a:lstStyle>
          <a:p>
            <a:r>
              <a:rPr lang="en-US"/>
              <a:t>Question 1</a:t>
            </a:r>
          </a:p>
        </p:txBody>
      </p:sp>
      <p:sp>
        <p:nvSpPr>
          <p:cNvPr id="3" name="Subtitle 2">
            <a:extLst>
              <a:ext uri="{FF2B5EF4-FFF2-40B4-BE49-F238E27FC236}">
                <a16:creationId xmlns:a16="http://schemas.microsoft.com/office/drawing/2014/main" id="{3F55C630-47F9-A6B4-89C7-4771C53F8713}"/>
              </a:ext>
            </a:extLst>
          </p:cNvPr>
          <p:cNvSpPr>
            <a:spLocks noGrp="1"/>
          </p:cNvSpPr>
          <p:nvPr>
            <p:ph type="subTitle" idx="1"/>
          </p:nvPr>
        </p:nvSpPr>
        <p:spPr>
          <a:xfrm>
            <a:off x="1824086" y="2963491"/>
            <a:ext cx="5663154"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cxnSp>
        <p:nvCxnSpPr>
          <p:cNvPr id="8" name="Straight Connector 7">
            <a:extLst>
              <a:ext uri="{FF2B5EF4-FFF2-40B4-BE49-F238E27FC236}">
                <a16:creationId xmlns:a16="http://schemas.microsoft.com/office/drawing/2014/main" id="{13714FFC-6FA9-9A56-554D-DFB35C24DF56}"/>
              </a:ext>
            </a:extLst>
          </p:cNvPr>
          <p:cNvCxnSpPr>
            <a:cxnSpLocks/>
          </p:cNvCxnSpPr>
          <p:nvPr/>
        </p:nvCxnSpPr>
        <p:spPr>
          <a:xfrm flipH="1">
            <a:off x="3509625" y="2720758"/>
            <a:ext cx="2124750" cy="0"/>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7" name="Text Placeholder 2">
            <a:extLst>
              <a:ext uri="{FF2B5EF4-FFF2-40B4-BE49-F238E27FC236}">
                <a16:creationId xmlns:a16="http://schemas.microsoft.com/office/drawing/2014/main" id="{0FDEA7E8-3AB2-F98E-E194-B455AB7D9BFE}"/>
              </a:ext>
            </a:extLst>
          </p:cNvPr>
          <p:cNvSpPr>
            <a:spLocks noGrp="1"/>
          </p:cNvSpPr>
          <p:nvPr>
            <p:ph type="body" sz="quarter" idx="12"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14833163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C377EF9D-DEED-F4CF-C305-4585F64F2923}"/>
              </a:ext>
            </a:extLst>
          </p:cNvPr>
          <p:cNvSpPr>
            <a:spLocks noGrp="1"/>
          </p:cNvSpPr>
          <p:nvPr>
            <p:ph type="body" sz="quarter" idx="12"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34451059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cture + Text">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DBB9F1-01E7-C74F-BF5C-FFE1424B8F9C}"/>
              </a:ext>
            </a:extLst>
          </p:cNvPr>
          <p:cNvCxnSpPr>
            <a:cxnSpLocks/>
          </p:cNvCxnSpPr>
          <p:nvPr/>
        </p:nvCxnSpPr>
        <p:spPr>
          <a:xfrm>
            <a:off x="819538" y="2104258"/>
            <a:ext cx="57893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C53616A2-0FDF-A74C-A17F-A584A93310EF}"/>
              </a:ext>
            </a:extLst>
          </p:cNvPr>
          <p:cNvSpPr>
            <a:spLocks noGrp="1"/>
          </p:cNvSpPr>
          <p:nvPr>
            <p:ph type="body" sz="quarter" idx="10" hasCustomPrompt="1"/>
          </p:nvPr>
        </p:nvSpPr>
        <p:spPr>
          <a:xfrm>
            <a:off x="819538" y="2372967"/>
            <a:ext cx="4197239" cy="1314448"/>
          </a:xfrm>
          <a:prstGeom prst="rect">
            <a:avLst/>
          </a:prstGeom>
        </p:spPr>
        <p:txBody>
          <a:bodyPr/>
          <a:lstStyle>
            <a:lvl1pPr marL="0" indent="0">
              <a:buNone/>
              <a:defRPr sz="4500" b="0" i="0">
                <a:latin typeface="Proxima Nova Light" panose="02000506030000020004" pitchFamily="2" charset="0"/>
              </a:defRPr>
            </a:lvl1pPr>
            <a:lvl2pPr>
              <a:defRPr sz="4500" b="0" i="0">
                <a:latin typeface="Proxima Nova Light" panose="02000506030000020004" pitchFamily="2" charset="0"/>
              </a:defRPr>
            </a:lvl2pPr>
            <a:lvl3pPr>
              <a:defRPr sz="4500" b="0" i="0">
                <a:latin typeface="Proxima Nova Light" panose="02000506030000020004" pitchFamily="2" charset="0"/>
              </a:defRPr>
            </a:lvl3pPr>
            <a:lvl4pPr>
              <a:defRPr sz="4500" b="0" i="0">
                <a:latin typeface="Proxima Nova Light" panose="02000506030000020004" pitchFamily="2" charset="0"/>
              </a:defRPr>
            </a:lvl4pPr>
            <a:lvl5pPr>
              <a:defRPr sz="4500" b="0" i="0">
                <a:latin typeface="Proxima Nova Light" panose="02000506030000020004" pitchFamily="2" charset="0"/>
              </a:defRPr>
            </a:lvl5pPr>
          </a:lstStyle>
          <a:p>
            <a:pPr lvl="0"/>
            <a:r>
              <a:rPr lang="en-US"/>
              <a:t>Click to add name</a:t>
            </a:r>
          </a:p>
        </p:txBody>
      </p:sp>
      <p:sp>
        <p:nvSpPr>
          <p:cNvPr id="6" name="Text Placeholder 2">
            <a:extLst>
              <a:ext uri="{FF2B5EF4-FFF2-40B4-BE49-F238E27FC236}">
                <a16:creationId xmlns:a16="http://schemas.microsoft.com/office/drawing/2014/main" id="{1933B95F-49FA-8648-8100-D55BEB0EA3DD}"/>
              </a:ext>
            </a:extLst>
          </p:cNvPr>
          <p:cNvSpPr>
            <a:spLocks noGrp="1"/>
          </p:cNvSpPr>
          <p:nvPr>
            <p:ph idx="11" hasCustomPrompt="1"/>
          </p:nvPr>
        </p:nvSpPr>
        <p:spPr>
          <a:xfrm>
            <a:off x="5200651" y="599108"/>
            <a:ext cx="3657599" cy="4114798"/>
          </a:xfrm>
          <a:prstGeom prst="rect">
            <a:avLst/>
          </a:prstGeom>
          <a:noFill/>
        </p:spPr>
        <p:txBody>
          <a:bodyPr vert="horz" lIns="91440" tIns="45720" rIns="91440" bIns="45720" rtlCol="0">
            <a:noAutofit/>
          </a:bodyPr>
          <a:lstStyle>
            <a:lvl1pPr marL="0" indent="0" algn="l">
              <a:buNone/>
              <a:defRPr sz="2729">
                <a:solidFill>
                  <a:schemeClr val="tx1"/>
                </a:solidFill>
                <a:latin typeface="Proxima Nova" panose="02000506030000020004" pitchFamily="2" charset="0"/>
              </a:defRPr>
            </a:lvl1pPr>
          </a:lstStyle>
          <a:p>
            <a:pPr lvl="0"/>
            <a:r>
              <a:rPr lang="en-US"/>
              <a:t>Placeholder image. Please replace or delete in master slide.</a:t>
            </a:r>
          </a:p>
        </p:txBody>
      </p:sp>
      <p:sp>
        <p:nvSpPr>
          <p:cNvPr id="7" name="Text Placeholder 2">
            <a:extLst>
              <a:ext uri="{FF2B5EF4-FFF2-40B4-BE49-F238E27FC236}">
                <a16:creationId xmlns:a16="http://schemas.microsoft.com/office/drawing/2014/main" id="{1F98C6B5-7A00-B4CF-B2B0-73969FEE3FD4}"/>
              </a:ext>
            </a:extLst>
          </p:cNvPr>
          <p:cNvSpPr>
            <a:spLocks noGrp="1"/>
          </p:cNvSpPr>
          <p:nvPr>
            <p:ph type="body" sz="quarter" idx="12"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1015180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6"/>
            <a:ext cx="7886700" cy="994172"/>
          </a:xfrm>
          <a:prstGeom prst="rect">
            <a:avLst/>
          </a:prstGeom>
        </p:spPr>
        <p:txBody>
          <a:bodyPr/>
          <a:lstStyle>
            <a:lvl1pPr>
              <a:defRPr b="0" i="0">
                <a:latin typeface="Palatino Linotype Regular"/>
              </a:defRPr>
            </a:lvl1pPr>
          </a:lstStyle>
          <a:p>
            <a:r>
              <a:rPr lang="en-US"/>
              <a:t>Click to edit Master title style</a:t>
            </a:r>
            <a:endParaRPr lang="en-US" dirty="0"/>
          </a:p>
        </p:txBody>
      </p:sp>
      <p:sp>
        <p:nvSpPr>
          <p:cNvPr id="7" name="Date Placeholder 1"/>
          <p:cNvSpPr>
            <a:spLocks noGrp="1"/>
          </p:cNvSpPr>
          <p:nvPr>
            <p:ph type="dt" sz="half" idx="10"/>
          </p:nvPr>
        </p:nvSpPr>
        <p:spPr>
          <a:xfrm>
            <a:off x="8115514" y="4975824"/>
            <a:ext cx="1028486" cy="167677"/>
          </a:xfrm>
          <a:prstGeom prst="rect">
            <a:avLst/>
          </a:prstGeom>
        </p:spPr>
        <p:txBody>
          <a:bodyPr/>
          <a:lstStyle>
            <a:lvl1pPr>
              <a:defRPr sz="600" b="0" i="0">
                <a:solidFill>
                  <a:schemeClr val="tx1"/>
                </a:solidFill>
                <a:latin typeface="Palatino Linotype Regular"/>
              </a:defRPr>
            </a:lvl1pPr>
          </a:lstStyle>
          <a:p>
            <a:fld id="{D88097BB-E0DF-4D49-AB68-EC9362A99872}" type="datetimeFigureOut">
              <a:rPr lang="en-US" smtClean="0"/>
              <a:t>1/26/2026</a:t>
            </a:fld>
            <a:endParaRPr lang="en-US" dirty="0"/>
          </a:p>
        </p:txBody>
      </p:sp>
    </p:spTree>
    <p:extLst>
      <p:ext uri="{BB962C8B-B14F-4D97-AF65-F5344CB8AC3E}">
        <p14:creationId xmlns:p14="http://schemas.microsoft.com/office/powerpoint/2010/main" val="40338056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Break 3">
    <p:spTree>
      <p:nvGrpSpPr>
        <p:cNvPr id="1" name=""/>
        <p:cNvGrpSpPr/>
        <p:nvPr/>
      </p:nvGrpSpPr>
      <p:grpSpPr>
        <a:xfrm>
          <a:off x="0" y="0"/>
          <a:ext cx="0" cy="0"/>
          <a:chOff x="0" y="0"/>
          <a:chExt cx="0" cy="0"/>
        </a:xfrm>
      </p:grpSpPr>
      <p:pic>
        <p:nvPicPr>
          <p:cNvPr id="3" name="Picture Placeholder 7">
            <a:extLst>
              <a:ext uri="{FF2B5EF4-FFF2-40B4-BE49-F238E27FC236}">
                <a16:creationId xmlns:a16="http://schemas.microsoft.com/office/drawing/2014/main" id="{C3496234-830E-8870-FC11-BE32486A5F67}"/>
              </a:ext>
            </a:extLst>
          </p:cNvPr>
          <p:cNvPicPr>
            <a:picLocks noChangeAspect="1"/>
          </p:cNvPicPr>
          <p:nvPr userDrawn="1"/>
        </p:nvPicPr>
        <p:blipFill>
          <a:blip r:embed="rId2">
            <a:extLst>
              <a:ext uri="{28A0092B-C50C-407E-A947-70E740481C1C}">
                <a14:useLocalDpi xmlns:a14="http://schemas.microsoft.com/office/drawing/2010/main" val="0"/>
              </a:ext>
            </a:extLst>
          </a:blip>
          <a:srcRect t="7812" b="7812"/>
          <a:stretch/>
        </p:blipFill>
        <p:spPr>
          <a:xfrm>
            <a:off x="0" y="0"/>
            <a:ext cx="9144000" cy="5143500"/>
          </a:xfrm>
          <a:prstGeom prst="rect">
            <a:avLst/>
          </a:prstGeom>
        </p:spPr>
      </p:pic>
      <p:sp>
        <p:nvSpPr>
          <p:cNvPr id="2" name="Rectangle 1">
            <a:extLst>
              <a:ext uri="{FF2B5EF4-FFF2-40B4-BE49-F238E27FC236}">
                <a16:creationId xmlns:a16="http://schemas.microsoft.com/office/drawing/2014/main" id="{DF78FC1A-DF1D-A601-6EC5-9FD15539F0AF}"/>
              </a:ext>
            </a:extLst>
          </p:cNvPr>
          <p:cNvSpPr/>
          <p:nvPr userDrawn="1"/>
        </p:nvSpPr>
        <p:spPr>
          <a:xfrm>
            <a:off x="-35882" y="-2"/>
            <a:ext cx="9143999" cy="5143500"/>
          </a:xfrm>
          <a:prstGeom prst="rect">
            <a:avLst/>
          </a:prstGeom>
          <a:solidFill>
            <a:schemeClr val="tx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bg1"/>
              </a:solidFill>
            </a:endParaRPr>
          </a:p>
        </p:txBody>
      </p:sp>
      <p:sp>
        <p:nvSpPr>
          <p:cNvPr id="9" name="TextBox 8">
            <a:extLst>
              <a:ext uri="{FF2B5EF4-FFF2-40B4-BE49-F238E27FC236}">
                <a16:creationId xmlns:a16="http://schemas.microsoft.com/office/drawing/2014/main" id="{B1D64310-4FAC-0620-255C-8937B99ECB82}"/>
              </a:ext>
            </a:extLst>
          </p:cNvPr>
          <p:cNvSpPr txBox="1"/>
          <p:nvPr/>
        </p:nvSpPr>
        <p:spPr>
          <a:xfrm rot="16200000">
            <a:off x="8228414" y="1289158"/>
            <a:ext cx="1485582" cy="196208"/>
          </a:xfrm>
          <a:prstGeom prst="rect">
            <a:avLst/>
          </a:prstGeom>
          <a:noFill/>
          <a:ln>
            <a:noFill/>
          </a:ln>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2023</a:t>
            </a:r>
          </a:p>
        </p:txBody>
      </p:sp>
      <p:sp>
        <p:nvSpPr>
          <p:cNvPr id="10" name="TextBox 9">
            <a:extLst>
              <a:ext uri="{FF2B5EF4-FFF2-40B4-BE49-F238E27FC236}">
                <a16:creationId xmlns:a16="http://schemas.microsoft.com/office/drawing/2014/main" id="{239ED9F3-9809-C387-1A07-ED5622113048}"/>
              </a:ext>
            </a:extLst>
          </p:cNvPr>
          <p:cNvSpPr txBox="1"/>
          <p:nvPr/>
        </p:nvSpPr>
        <p:spPr>
          <a:xfrm rot="16200000">
            <a:off x="7791430" y="3195922"/>
            <a:ext cx="2327945" cy="196208"/>
          </a:xfrm>
          <a:prstGeom prst="rect">
            <a:avLst/>
          </a:prstGeom>
          <a:noFill/>
          <a:ln>
            <a:noFill/>
          </a:ln>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TOEWS ASSET MANAGEMENT</a:t>
            </a:r>
          </a:p>
        </p:txBody>
      </p:sp>
      <p:sp>
        <p:nvSpPr>
          <p:cNvPr id="22" name="Text Placeholder 21">
            <a:extLst>
              <a:ext uri="{FF2B5EF4-FFF2-40B4-BE49-F238E27FC236}">
                <a16:creationId xmlns:a16="http://schemas.microsoft.com/office/drawing/2014/main" id="{46D44896-8A24-708D-3F26-CF5404068822}"/>
              </a:ext>
            </a:extLst>
          </p:cNvPr>
          <p:cNvSpPr>
            <a:spLocks noGrp="1"/>
          </p:cNvSpPr>
          <p:nvPr>
            <p:ph type="body" sz="quarter" idx="10" hasCustomPrompt="1"/>
          </p:nvPr>
        </p:nvSpPr>
        <p:spPr>
          <a:xfrm>
            <a:off x="846815" y="1501973"/>
            <a:ext cx="6619215" cy="2139553"/>
          </a:xfrm>
        </p:spPr>
        <p:txBody>
          <a:bodyPr anchor="ctr"/>
          <a:lstStyle>
            <a:lvl1pPr marL="0" indent="0">
              <a:buNone/>
              <a:defRPr sz="4500" b="1">
                <a:solidFill>
                  <a:schemeClr val="bg1"/>
                </a:solidFill>
              </a:defRPr>
            </a:lvl1pPr>
            <a:lvl2pPr marL="342900" indent="0">
              <a:buNone/>
              <a:defRPr b="1"/>
            </a:lvl2pPr>
            <a:lvl3pPr marL="685800" indent="0">
              <a:buNone/>
              <a:defRPr b="1"/>
            </a:lvl3pPr>
            <a:lvl4pPr marL="1028700" indent="0">
              <a:buNone/>
              <a:defRPr b="1"/>
            </a:lvl4pPr>
            <a:lvl5pPr marL="1371600" indent="0">
              <a:buNone/>
              <a:defRPr b="1"/>
            </a:lvl5pPr>
          </a:lstStyle>
          <a:p>
            <a:pPr lvl="0"/>
            <a:r>
              <a:rPr lang="en-US"/>
              <a:t>Insert big copy </a:t>
            </a:r>
          </a:p>
          <a:p>
            <a:pPr lvl="0"/>
            <a:r>
              <a:rPr lang="en-US"/>
              <a:t>text here for a </a:t>
            </a:r>
          </a:p>
          <a:p>
            <a:pPr lvl="0"/>
            <a:r>
              <a:rPr lang="en-US"/>
              <a:t>break or section.</a:t>
            </a:r>
          </a:p>
        </p:txBody>
      </p:sp>
      <p:sp>
        <p:nvSpPr>
          <p:cNvPr id="12" name="TextBox 11">
            <a:extLst>
              <a:ext uri="{FF2B5EF4-FFF2-40B4-BE49-F238E27FC236}">
                <a16:creationId xmlns:a16="http://schemas.microsoft.com/office/drawing/2014/main" id="{C4099464-5361-C917-FC4F-0E419A839AE8}"/>
              </a:ext>
            </a:extLst>
          </p:cNvPr>
          <p:cNvSpPr txBox="1"/>
          <p:nvPr userDrawn="1"/>
        </p:nvSpPr>
        <p:spPr>
          <a:xfrm rot="16200000">
            <a:off x="-1441895" y="2176860"/>
            <a:ext cx="3260985" cy="196208"/>
          </a:xfrm>
          <a:prstGeom prst="rect">
            <a:avLst/>
          </a:prstGeom>
          <a:noFill/>
          <a:ln>
            <a:noFill/>
          </a:ln>
        </p:spPr>
        <p:txBody>
          <a:bodyPr wrap="square" rtlCol="0">
            <a:spAutoFit/>
          </a:bodyPr>
          <a:lstStyle/>
          <a:p>
            <a:pPr algn="ctr"/>
            <a:r>
              <a:rPr lang="en-US" sz="675" spc="225" dirty="0">
                <a:solidFill>
                  <a:schemeClr val="bg2"/>
                </a:solidFill>
                <a:latin typeface="Proxima Nova" panose="02000506030000020004" pitchFamily="2" charset="0"/>
                <a:ea typeface="Roboto" charset="0"/>
                <a:cs typeface="Roboto" charset="0"/>
              </a:rPr>
              <a:t>QUARTERLY ADVISOR BROADCAST</a:t>
            </a:r>
          </a:p>
        </p:txBody>
      </p:sp>
      <p:cxnSp>
        <p:nvCxnSpPr>
          <p:cNvPr id="13" name="Straight Connector 12">
            <a:extLst>
              <a:ext uri="{FF2B5EF4-FFF2-40B4-BE49-F238E27FC236}">
                <a16:creationId xmlns:a16="http://schemas.microsoft.com/office/drawing/2014/main" id="{04E0D75F-C343-CF4A-660D-DC1259113C9C}"/>
              </a:ext>
            </a:extLst>
          </p:cNvPr>
          <p:cNvCxnSpPr>
            <a:cxnSpLocks/>
          </p:cNvCxnSpPr>
          <p:nvPr/>
        </p:nvCxnSpPr>
        <p:spPr>
          <a:xfrm>
            <a:off x="165872" y="3581025"/>
            <a:ext cx="0" cy="1562476"/>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937168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Paragraph">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E46CC59-EDA8-A00E-2C81-35B15B9DCD1F}"/>
              </a:ext>
            </a:extLst>
          </p:cNvPr>
          <p:cNvSpPr/>
          <p:nvPr/>
        </p:nvSpPr>
        <p:spPr>
          <a:xfrm>
            <a:off x="0" y="0"/>
            <a:ext cx="9144000" cy="5143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8" name="TextBox 7">
            <a:extLst>
              <a:ext uri="{FF2B5EF4-FFF2-40B4-BE49-F238E27FC236}">
                <a16:creationId xmlns:a16="http://schemas.microsoft.com/office/drawing/2014/main" id="{8DB16C6C-868D-1100-8409-A14E454907E0}"/>
              </a:ext>
            </a:extLst>
          </p:cNvPr>
          <p:cNvSpPr txBox="1"/>
          <p:nvPr/>
        </p:nvSpPr>
        <p:spPr>
          <a:xfrm rot="16200000">
            <a:off x="8228414" y="1289158"/>
            <a:ext cx="1485582" cy="196208"/>
          </a:xfrm>
          <a:prstGeom prst="rect">
            <a:avLst/>
          </a:prstGeom>
          <a:noFill/>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2023</a:t>
            </a:r>
          </a:p>
        </p:txBody>
      </p:sp>
      <p:sp>
        <p:nvSpPr>
          <p:cNvPr id="9" name="TextBox 8">
            <a:extLst>
              <a:ext uri="{FF2B5EF4-FFF2-40B4-BE49-F238E27FC236}">
                <a16:creationId xmlns:a16="http://schemas.microsoft.com/office/drawing/2014/main" id="{CD7CFA75-672F-CF65-6290-F3A68B88420C}"/>
              </a:ext>
            </a:extLst>
          </p:cNvPr>
          <p:cNvSpPr txBox="1"/>
          <p:nvPr/>
        </p:nvSpPr>
        <p:spPr>
          <a:xfrm rot="16200000">
            <a:off x="7882599" y="3245320"/>
            <a:ext cx="2229148" cy="196208"/>
          </a:xfrm>
          <a:prstGeom prst="rect">
            <a:avLst/>
          </a:prstGeom>
          <a:noFill/>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Toews Asset Management</a:t>
            </a:r>
          </a:p>
        </p:txBody>
      </p:sp>
      <p:sp>
        <p:nvSpPr>
          <p:cNvPr id="12" name="Text Placeholder 21">
            <a:extLst>
              <a:ext uri="{FF2B5EF4-FFF2-40B4-BE49-F238E27FC236}">
                <a16:creationId xmlns:a16="http://schemas.microsoft.com/office/drawing/2014/main" id="{2D96CF13-F487-22CB-4A19-2B7D6CBBCAE0}"/>
              </a:ext>
            </a:extLst>
          </p:cNvPr>
          <p:cNvSpPr>
            <a:spLocks noGrp="1"/>
          </p:cNvSpPr>
          <p:nvPr>
            <p:ph type="body" sz="quarter" idx="10" hasCustomPrompt="1"/>
          </p:nvPr>
        </p:nvSpPr>
        <p:spPr>
          <a:xfrm>
            <a:off x="846815" y="1575654"/>
            <a:ext cx="6619215" cy="2139553"/>
          </a:xfrm>
        </p:spPr>
        <p:txBody>
          <a:bodyPr anchor="ctr">
            <a:normAutofit/>
          </a:bodyPr>
          <a:lstStyle>
            <a:lvl1pPr marL="0" indent="0">
              <a:buNone/>
              <a:defRPr sz="3300" b="1">
                <a:solidFill>
                  <a:schemeClr val="bg1"/>
                </a:solidFill>
              </a:defRPr>
            </a:lvl1pPr>
            <a:lvl2pPr marL="342900" indent="0">
              <a:buNone/>
              <a:defRPr b="1"/>
            </a:lvl2pPr>
            <a:lvl3pPr marL="685800" indent="0">
              <a:buNone/>
              <a:defRPr b="1"/>
            </a:lvl3pPr>
            <a:lvl4pPr marL="1028700" indent="0">
              <a:buNone/>
              <a:defRPr b="1"/>
            </a:lvl4pPr>
            <a:lvl5pPr marL="1371600" indent="0">
              <a:buNone/>
              <a:defRPr b="1"/>
            </a:lvl5pPr>
          </a:lstStyle>
          <a:p>
            <a:pPr lvl="0"/>
            <a:r>
              <a:rPr lang="en-US"/>
              <a:t>Insert big copy text here for a break or section that is more like a paragraph. </a:t>
            </a:r>
          </a:p>
        </p:txBody>
      </p:sp>
      <p:sp>
        <p:nvSpPr>
          <p:cNvPr id="13" name="TextBox 12">
            <a:extLst>
              <a:ext uri="{FF2B5EF4-FFF2-40B4-BE49-F238E27FC236}">
                <a16:creationId xmlns:a16="http://schemas.microsoft.com/office/drawing/2014/main" id="{0D7E89E8-FD76-6886-A6F0-CD16632FB4BF}"/>
              </a:ext>
            </a:extLst>
          </p:cNvPr>
          <p:cNvSpPr txBox="1"/>
          <p:nvPr/>
        </p:nvSpPr>
        <p:spPr>
          <a:xfrm rot="16200000">
            <a:off x="-843694" y="2473646"/>
            <a:ext cx="2018549" cy="196208"/>
          </a:xfrm>
          <a:prstGeom prst="rect">
            <a:avLst/>
          </a:prstGeom>
          <a:noFill/>
          <a:ln>
            <a:noFill/>
          </a:ln>
        </p:spPr>
        <p:txBody>
          <a:bodyPr wrap="square" rtlCol="0">
            <a:spAutoFit/>
          </a:bodyPr>
          <a:lstStyle/>
          <a:p>
            <a:pPr algn="ctr"/>
            <a:r>
              <a:rPr lang="en-US" sz="675" spc="225" dirty="0">
                <a:solidFill>
                  <a:schemeClr val="bg2"/>
                </a:solidFill>
                <a:latin typeface="Proxima Nova" panose="02000506030000020004" pitchFamily="2" charset="0"/>
                <a:ea typeface="Roboto" charset="0"/>
                <a:cs typeface="Roboto" charset="0"/>
              </a:rPr>
              <a:t>FIXED INCOME</a:t>
            </a:r>
          </a:p>
        </p:txBody>
      </p:sp>
      <p:cxnSp>
        <p:nvCxnSpPr>
          <p:cNvPr id="14" name="Straight Connector 13">
            <a:extLst>
              <a:ext uri="{FF2B5EF4-FFF2-40B4-BE49-F238E27FC236}">
                <a16:creationId xmlns:a16="http://schemas.microsoft.com/office/drawing/2014/main" id="{E7D09881-7CFB-E05F-A86D-80223C63FCE7}"/>
              </a:ext>
            </a:extLst>
          </p:cNvPr>
          <p:cNvCxnSpPr>
            <a:cxnSpLocks/>
          </p:cNvCxnSpPr>
          <p:nvPr/>
        </p:nvCxnSpPr>
        <p:spPr>
          <a:xfrm>
            <a:off x="165872" y="3581025"/>
            <a:ext cx="0" cy="1562476"/>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0" name="Text Placeholder 2">
            <a:extLst>
              <a:ext uri="{FF2B5EF4-FFF2-40B4-BE49-F238E27FC236}">
                <a16:creationId xmlns:a16="http://schemas.microsoft.com/office/drawing/2014/main" id="{2D901159-35CD-7A78-1F89-56D829A8847A}"/>
              </a:ext>
            </a:extLst>
          </p:cNvPr>
          <p:cNvSpPr>
            <a:spLocks noGrp="1"/>
          </p:cNvSpPr>
          <p:nvPr>
            <p:ph type="body" sz="quarter" idx="12"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9370956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2 Column Copy 2">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B41AF4B9-ECC6-BBFE-6E7C-4489EB5D9439}"/>
              </a:ext>
            </a:extLst>
          </p:cNvPr>
          <p:cNvPicPr>
            <a:picLocks noChangeAspect="1"/>
          </p:cNvPicPr>
          <p:nvPr/>
        </p:nvPicPr>
        <p:blipFill rotWithShape="1">
          <a:blip r:embed="rId2"/>
          <a:srcRect l="22852" t="38673" r="44733" b="33976"/>
          <a:stretch/>
        </p:blipFill>
        <p:spPr>
          <a:xfrm>
            <a:off x="0" y="0"/>
            <a:ext cx="9144000" cy="5143500"/>
          </a:xfrm>
          <a:prstGeom prst="rect">
            <a:avLst/>
          </a:prstGeom>
        </p:spPr>
      </p:pic>
      <p:sp>
        <p:nvSpPr>
          <p:cNvPr id="9" name="Rectangle 8">
            <a:extLst>
              <a:ext uri="{FF2B5EF4-FFF2-40B4-BE49-F238E27FC236}">
                <a16:creationId xmlns:a16="http://schemas.microsoft.com/office/drawing/2014/main" id="{8EC0DADB-720E-E089-CF2D-EA49FDE3ED3B}"/>
              </a:ext>
            </a:extLst>
          </p:cNvPr>
          <p:cNvSpPr/>
          <p:nvPr/>
        </p:nvSpPr>
        <p:spPr>
          <a:xfrm>
            <a:off x="0" y="0"/>
            <a:ext cx="9144000" cy="5143500"/>
          </a:xfrm>
          <a:prstGeom prst="rect">
            <a:avLst/>
          </a:prstGeom>
          <a:solidFill>
            <a:schemeClr val="tx1">
              <a:alpha val="218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1" name="TextBox 10">
            <a:extLst>
              <a:ext uri="{FF2B5EF4-FFF2-40B4-BE49-F238E27FC236}">
                <a16:creationId xmlns:a16="http://schemas.microsoft.com/office/drawing/2014/main" id="{ED2177CD-A34E-CC56-3CA7-24D706CADC12}"/>
              </a:ext>
            </a:extLst>
          </p:cNvPr>
          <p:cNvSpPr txBox="1"/>
          <p:nvPr/>
        </p:nvSpPr>
        <p:spPr>
          <a:xfrm rot="16200000">
            <a:off x="8228414" y="1289158"/>
            <a:ext cx="1485582" cy="196208"/>
          </a:xfrm>
          <a:prstGeom prst="rect">
            <a:avLst/>
          </a:prstGeom>
          <a:noFill/>
          <a:ln>
            <a:noFill/>
          </a:ln>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2023</a:t>
            </a:r>
          </a:p>
        </p:txBody>
      </p:sp>
      <p:sp>
        <p:nvSpPr>
          <p:cNvPr id="13" name="TextBox 12">
            <a:extLst>
              <a:ext uri="{FF2B5EF4-FFF2-40B4-BE49-F238E27FC236}">
                <a16:creationId xmlns:a16="http://schemas.microsoft.com/office/drawing/2014/main" id="{F93A32AF-4171-CBED-CD5E-349AA9A9CC55}"/>
              </a:ext>
            </a:extLst>
          </p:cNvPr>
          <p:cNvSpPr txBox="1"/>
          <p:nvPr/>
        </p:nvSpPr>
        <p:spPr>
          <a:xfrm rot="16200000">
            <a:off x="7799092" y="3211485"/>
            <a:ext cx="2296819" cy="196208"/>
          </a:xfrm>
          <a:prstGeom prst="rect">
            <a:avLst/>
          </a:prstGeom>
          <a:noFill/>
          <a:ln>
            <a:noFill/>
          </a:ln>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TOEWS ASSET MANAGEMENT</a:t>
            </a:r>
          </a:p>
        </p:txBody>
      </p:sp>
      <p:sp>
        <p:nvSpPr>
          <p:cNvPr id="17" name="Text Placeholder 11">
            <a:extLst>
              <a:ext uri="{FF2B5EF4-FFF2-40B4-BE49-F238E27FC236}">
                <a16:creationId xmlns:a16="http://schemas.microsoft.com/office/drawing/2014/main" id="{BAC6FD56-7760-44D1-2B78-F77CE4D4CD4B}"/>
              </a:ext>
            </a:extLst>
          </p:cNvPr>
          <p:cNvSpPr>
            <a:spLocks noGrp="1"/>
          </p:cNvSpPr>
          <p:nvPr>
            <p:ph type="body" sz="quarter" idx="10" hasCustomPrompt="1"/>
          </p:nvPr>
        </p:nvSpPr>
        <p:spPr>
          <a:xfrm>
            <a:off x="863113" y="750196"/>
            <a:ext cx="7034153" cy="473869"/>
          </a:xfrm>
        </p:spPr>
        <p:txBody>
          <a:bodyPr>
            <a:normAutofit/>
          </a:bodyPr>
          <a:lstStyle>
            <a:lvl1pPr>
              <a:defRPr sz="2700" b="0">
                <a:solidFill>
                  <a:schemeClr val="bg1"/>
                </a:solidFill>
                <a:latin typeface="Magneta Medium" panose="02000000000000000000" pitchFamily="50" charset="0"/>
              </a:defRPr>
            </a:lvl1pPr>
          </a:lstStyle>
          <a:p>
            <a:pPr lvl="0"/>
            <a:r>
              <a:rPr lang="en-US"/>
              <a:t>A heading goes here</a:t>
            </a:r>
          </a:p>
        </p:txBody>
      </p:sp>
      <p:sp>
        <p:nvSpPr>
          <p:cNvPr id="19" name="Text Placeholder 13">
            <a:extLst>
              <a:ext uri="{FF2B5EF4-FFF2-40B4-BE49-F238E27FC236}">
                <a16:creationId xmlns:a16="http://schemas.microsoft.com/office/drawing/2014/main" id="{7921168A-6FBA-40B7-7B24-284305475511}"/>
              </a:ext>
            </a:extLst>
          </p:cNvPr>
          <p:cNvSpPr>
            <a:spLocks noGrp="1"/>
          </p:cNvSpPr>
          <p:nvPr>
            <p:ph type="body" sz="quarter" idx="11" hasCustomPrompt="1"/>
          </p:nvPr>
        </p:nvSpPr>
        <p:spPr>
          <a:xfrm>
            <a:off x="863112" y="1394120"/>
            <a:ext cx="3501861" cy="3236119"/>
          </a:xfrm>
        </p:spPr>
        <p:txBody>
          <a:bodyPr>
            <a:normAutofit/>
          </a:bodyPr>
          <a:lstStyle>
            <a:lvl1pPr>
              <a:defRPr sz="1350">
                <a:solidFill>
                  <a:schemeClr val="bg1"/>
                </a:solidFill>
                <a:latin typeface="Proxima Nova Light" panose="02000506030000020004" pitchFamily="50" charset="0"/>
              </a:defRPr>
            </a:lvl1pPr>
          </a:lstStyle>
          <a:p>
            <a:pPr lvl="0"/>
            <a:r>
              <a:rPr lang="en-US"/>
              <a:t>Body copy goes here</a:t>
            </a:r>
          </a:p>
        </p:txBody>
      </p:sp>
      <p:sp>
        <p:nvSpPr>
          <p:cNvPr id="20" name="Text Placeholder 13">
            <a:extLst>
              <a:ext uri="{FF2B5EF4-FFF2-40B4-BE49-F238E27FC236}">
                <a16:creationId xmlns:a16="http://schemas.microsoft.com/office/drawing/2014/main" id="{CCD988FF-73C1-FA55-F429-3A82AA314E0A}"/>
              </a:ext>
            </a:extLst>
          </p:cNvPr>
          <p:cNvSpPr>
            <a:spLocks noGrp="1"/>
          </p:cNvSpPr>
          <p:nvPr>
            <p:ph type="body" sz="quarter" idx="12" hasCustomPrompt="1"/>
          </p:nvPr>
        </p:nvSpPr>
        <p:spPr>
          <a:xfrm>
            <a:off x="4558671" y="1394119"/>
            <a:ext cx="3501861" cy="3236119"/>
          </a:xfrm>
        </p:spPr>
        <p:txBody>
          <a:bodyPr>
            <a:normAutofit/>
          </a:bodyPr>
          <a:lstStyle>
            <a:lvl1pPr>
              <a:defRPr sz="1350">
                <a:solidFill>
                  <a:schemeClr val="bg1"/>
                </a:solidFill>
                <a:latin typeface="Proxima Nova Light" panose="02000506030000020004" pitchFamily="50" charset="0"/>
              </a:defRPr>
            </a:lvl1pPr>
          </a:lstStyle>
          <a:p>
            <a:pPr lvl="0"/>
            <a:r>
              <a:rPr lang="en-US"/>
              <a:t>Body copy goes here</a:t>
            </a:r>
          </a:p>
        </p:txBody>
      </p:sp>
      <p:sp>
        <p:nvSpPr>
          <p:cNvPr id="12" name="TextBox 11">
            <a:extLst>
              <a:ext uri="{FF2B5EF4-FFF2-40B4-BE49-F238E27FC236}">
                <a16:creationId xmlns:a16="http://schemas.microsoft.com/office/drawing/2014/main" id="{3BEFA3F5-FF49-2DBB-3215-5577DA4FE288}"/>
              </a:ext>
            </a:extLst>
          </p:cNvPr>
          <p:cNvSpPr txBox="1"/>
          <p:nvPr/>
        </p:nvSpPr>
        <p:spPr>
          <a:xfrm rot="16200000">
            <a:off x="-843694" y="2473646"/>
            <a:ext cx="2018549" cy="196208"/>
          </a:xfrm>
          <a:prstGeom prst="rect">
            <a:avLst/>
          </a:prstGeom>
          <a:noFill/>
          <a:ln>
            <a:noFill/>
          </a:ln>
        </p:spPr>
        <p:txBody>
          <a:bodyPr wrap="square" rtlCol="0">
            <a:spAutoFit/>
          </a:bodyPr>
          <a:lstStyle/>
          <a:p>
            <a:pPr algn="ctr"/>
            <a:r>
              <a:rPr lang="en-US" sz="675" spc="225" dirty="0">
                <a:solidFill>
                  <a:schemeClr val="bg2"/>
                </a:solidFill>
                <a:latin typeface="Proxima Nova" panose="02000506030000020004" pitchFamily="2" charset="0"/>
                <a:ea typeface="Roboto" charset="0"/>
                <a:cs typeface="Roboto" charset="0"/>
              </a:rPr>
              <a:t>CIO ROUNDTABLE</a:t>
            </a:r>
          </a:p>
        </p:txBody>
      </p:sp>
      <p:cxnSp>
        <p:nvCxnSpPr>
          <p:cNvPr id="14" name="Straight Connector 13">
            <a:extLst>
              <a:ext uri="{FF2B5EF4-FFF2-40B4-BE49-F238E27FC236}">
                <a16:creationId xmlns:a16="http://schemas.microsoft.com/office/drawing/2014/main" id="{81065410-40DF-644B-FEA2-90A96083DF2A}"/>
              </a:ext>
            </a:extLst>
          </p:cNvPr>
          <p:cNvCxnSpPr>
            <a:cxnSpLocks/>
          </p:cNvCxnSpPr>
          <p:nvPr/>
        </p:nvCxnSpPr>
        <p:spPr>
          <a:xfrm>
            <a:off x="165872" y="3581025"/>
            <a:ext cx="0" cy="1562476"/>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5" name="Text Placeholder 2">
            <a:extLst>
              <a:ext uri="{FF2B5EF4-FFF2-40B4-BE49-F238E27FC236}">
                <a16:creationId xmlns:a16="http://schemas.microsoft.com/office/drawing/2014/main" id="{496071A4-9D83-2013-0552-EEDCD6D63039}"/>
              </a:ext>
            </a:extLst>
          </p:cNvPr>
          <p:cNvSpPr>
            <a:spLocks noGrp="1"/>
          </p:cNvSpPr>
          <p:nvPr>
            <p:ph type="body" sz="quarter" idx="13"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16709543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Subheader+2 Column Copy 2">
    <p:spTree>
      <p:nvGrpSpPr>
        <p:cNvPr id="1" name=""/>
        <p:cNvGrpSpPr/>
        <p:nvPr/>
      </p:nvGrpSpPr>
      <p:grpSpPr>
        <a:xfrm>
          <a:off x="0" y="0"/>
          <a:ext cx="0" cy="0"/>
          <a:chOff x="0" y="0"/>
          <a:chExt cx="0" cy="0"/>
        </a:xfrm>
      </p:grpSpPr>
      <p:pic>
        <p:nvPicPr>
          <p:cNvPr id="9" name="Picture Placeholder 7">
            <a:extLst>
              <a:ext uri="{FF2B5EF4-FFF2-40B4-BE49-F238E27FC236}">
                <a16:creationId xmlns:a16="http://schemas.microsoft.com/office/drawing/2014/main" id="{7887D18F-8E42-B0EE-8E44-333FC988B045}"/>
              </a:ext>
            </a:extLst>
          </p:cNvPr>
          <p:cNvPicPr>
            <a:picLocks noChangeAspect="1"/>
          </p:cNvPicPr>
          <p:nvPr/>
        </p:nvPicPr>
        <p:blipFill rotWithShape="1">
          <a:blip r:embed="rId2"/>
          <a:srcRect l="29314" t="50000" r="35925" b="20670"/>
          <a:stretch/>
        </p:blipFill>
        <p:spPr>
          <a:xfrm>
            <a:off x="0" y="0"/>
            <a:ext cx="9144000" cy="5143500"/>
          </a:xfrm>
          <a:prstGeom prst="rect">
            <a:avLst/>
          </a:prstGeom>
        </p:spPr>
      </p:pic>
      <p:sp>
        <p:nvSpPr>
          <p:cNvPr id="10" name="Rectangle 9">
            <a:extLst>
              <a:ext uri="{FF2B5EF4-FFF2-40B4-BE49-F238E27FC236}">
                <a16:creationId xmlns:a16="http://schemas.microsoft.com/office/drawing/2014/main" id="{28390636-26E4-F420-EBC9-63425C187F60}"/>
              </a:ext>
            </a:extLst>
          </p:cNvPr>
          <p:cNvSpPr/>
          <p:nvPr/>
        </p:nvSpPr>
        <p:spPr>
          <a:xfrm>
            <a:off x="0" y="0"/>
            <a:ext cx="9139237" cy="5143500"/>
          </a:xfrm>
          <a:prstGeom prst="rect">
            <a:avLst/>
          </a:prstGeom>
          <a:solidFill>
            <a:schemeClr val="tx1">
              <a:alpha val="218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bg1"/>
              </a:solidFill>
            </a:endParaRPr>
          </a:p>
        </p:txBody>
      </p:sp>
      <p:sp>
        <p:nvSpPr>
          <p:cNvPr id="13" name="TextBox 12">
            <a:extLst>
              <a:ext uri="{FF2B5EF4-FFF2-40B4-BE49-F238E27FC236}">
                <a16:creationId xmlns:a16="http://schemas.microsoft.com/office/drawing/2014/main" id="{C2C6C590-AEBA-D05C-D21E-26AA068F36F8}"/>
              </a:ext>
            </a:extLst>
          </p:cNvPr>
          <p:cNvSpPr txBox="1"/>
          <p:nvPr/>
        </p:nvSpPr>
        <p:spPr>
          <a:xfrm rot="16200000">
            <a:off x="8228414" y="1289158"/>
            <a:ext cx="1485582" cy="196208"/>
          </a:xfrm>
          <a:prstGeom prst="rect">
            <a:avLst/>
          </a:prstGeom>
          <a:noFill/>
          <a:ln>
            <a:noFill/>
          </a:ln>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2023</a:t>
            </a:r>
          </a:p>
        </p:txBody>
      </p:sp>
      <p:sp>
        <p:nvSpPr>
          <p:cNvPr id="15" name="TextBox 14">
            <a:extLst>
              <a:ext uri="{FF2B5EF4-FFF2-40B4-BE49-F238E27FC236}">
                <a16:creationId xmlns:a16="http://schemas.microsoft.com/office/drawing/2014/main" id="{3DDAE065-0F0E-60B7-ACD4-41AA185B1F52}"/>
              </a:ext>
            </a:extLst>
          </p:cNvPr>
          <p:cNvSpPr txBox="1"/>
          <p:nvPr/>
        </p:nvSpPr>
        <p:spPr>
          <a:xfrm rot="16200000">
            <a:off x="7840828" y="3273895"/>
            <a:ext cx="2171998" cy="196208"/>
          </a:xfrm>
          <a:prstGeom prst="rect">
            <a:avLst/>
          </a:prstGeom>
          <a:noFill/>
          <a:ln>
            <a:noFill/>
          </a:ln>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TOEWS ASSET MANAGEMENT</a:t>
            </a:r>
          </a:p>
        </p:txBody>
      </p:sp>
      <p:sp>
        <p:nvSpPr>
          <p:cNvPr id="18" name="Text Placeholder 11">
            <a:extLst>
              <a:ext uri="{FF2B5EF4-FFF2-40B4-BE49-F238E27FC236}">
                <a16:creationId xmlns:a16="http://schemas.microsoft.com/office/drawing/2014/main" id="{51DC6DBA-4ADC-1FB2-39C1-9844D4430839}"/>
              </a:ext>
            </a:extLst>
          </p:cNvPr>
          <p:cNvSpPr>
            <a:spLocks noGrp="1"/>
          </p:cNvSpPr>
          <p:nvPr>
            <p:ph type="body" sz="quarter" idx="10" hasCustomPrompt="1"/>
          </p:nvPr>
        </p:nvSpPr>
        <p:spPr>
          <a:xfrm>
            <a:off x="863112" y="513263"/>
            <a:ext cx="7022539" cy="473869"/>
          </a:xfrm>
        </p:spPr>
        <p:txBody>
          <a:bodyPr>
            <a:normAutofit/>
          </a:bodyPr>
          <a:lstStyle>
            <a:lvl1pPr>
              <a:defRPr sz="2700" b="0">
                <a:solidFill>
                  <a:schemeClr val="bg1"/>
                </a:solidFill>
                <a:latin typeface="Magneta Medium" panose="02000000000000000000" pitchFamily="50" charset="0"/>
              </a:defRPr>
            </a:lvl1pPr>
          </a:lstStyle>
          <a:p>
            <a:pPr lvl="0"/>
            <a:r>
              <a:rPr lang="en-US"/>
              <a:t>A heading goes here</a:t>
            </a:r>
          </a:p>
        </p:txBody>
      </p:sp>
      <p:sp>
        <p:nvSpPr>
          <p:cNvPr id="19" name="Text Placeholder 13">
            <a:extLst>
              <a:ext uri="{FF2B5EF4-FFF2-40B4-BE49-F238E27FC236}">
                <a16:creationId xmlns:a16="http://schemas.microsoft.com/office/drawing/2014/main" id="{384851C5-8168-7863-3027-670A2BB5378C}"/>
              </a:ext>
            </a:extLst>
          </p:cNvPr>
          <p:cNvSpPr>
            <a:spLocks noGrp="1"/>
          </p:cNvSpPr>
          <p:nvPr>
            <p:ph type="body" sz="quarter" idx="11" hasCustomPrompt="1"/>
          </p:nvPr>
        </p:nvSpPr>
        <p:spPr>
          <a:xfrm>
            <a:off x="863112" y="1394120"/>
            <a:ext cx="3501861" cy="3236119"/>
          </a:xfrm>
        </p:spPr>
        <p:txBody>
          <a:bodyPr>
            <a:normAutofit/>
          </a:bodyPr>
          <a:lstStyle>
            <a:lvl1pPr>
              <a:defRPr sz="1350">
                <a:solidFill>
                  <a:schemeClr val="bg1"/>
                </a:solidFill>
                <a:latin typeface="Proxima Nova Light" panose="02000506030000020004" pitchFamily="50" charset="0"/>
              </a:defRPr>
            </a:lvl1pPr>
          </a:lstStyle>
          <a:p>
            <a:pPr lvl="0"/>
            <a:r>
              <a:rPr lang="en-US"/>
              <a:t>Body copy goes here</a:t>
            </a:r>
          </a:p>
        </p:txBody>
      </p:sp>
      <p:sp>
        <p:nvSpPr>
          <p:cNvPr id="20" name="Text Placeholder 13">
            <a:extLst>
              <a:ext uri="{FF2B5EF4-FFF2-40B4-BE49-F238E27FC236}">
                <a16:creationId xmlns:a16="http://schemas.microsoft.com/office/drawing/2014/main" id="{D23392C2-30AE-942E-0FDA-E52DB9EE7C36}"/>
              </a:ext>
            </a:extLst>
          </p:cNvPr>
          <p:cNvSpPr>
            <a:spLocks noGrp="1"/>
          </p:cNvSpPr>
          <p:nvPr>
            <p:ph type="body" sz="quarter" idx="12" hasCustomPrompt="1"/>
          </p:nvPr>
        </p:nvSpPr>
        <p:spPr>
          <a:xfrm>
            <a:off x="4558671" y="1394119"/>
            <a:ext cx="3501861" cy="3236119"/>
          </a:xfrm>
        </p:spPr>
        <p:txBody>
          <a:bodyPr>
            <a:normAutofit/>
          </a:bodyPr>
          <a:lstStyle>
            <a:lvl1pPr>
              <a:defRPr sz="1350">
                <a:solidFill>
                  <a:schemeClr val="bg1"/>
                </a:solidFill>
                <a:latin typeface="Proxima Nova Light" panose="02000506030000020004" pitchFamily="50" charset="0"/>
              </a:defRPr>
            </a:lvl1pPr>
          </a:lstStyle>
          <a:p>
            <a:pPr lvl="0"/>
            <a:r>
              <a:rPr lang="en-US"/>
              <a:t>Body copy goes here</a:t>
            </a:r>
          </a:p>
        </p:txBody>
      </p:sp>
      <p:sp>
        <p:nvSpPr>
          <p:cNvPr id="21" name="Text Placeholder 13">
            <a:extLst>
              <a:ext uri="{FF2B5EF4-FFF2-40B4-BE49-F238E27FC236}">
                <a16:creationId xmlns:a16="http://schemas.microsoft.com/office/drawing/2014/main" id="{7C55028C-46DE-6A1F-41A1-5C16F1BF16AA}"/>
              </a:ext>
            </a:extLst>
          </p:cNvPr>
          <p:cNvSpPr>
            <a:spLocks noGrp="1"/>
          </p:cNvSpPr>
          <p:nvPr>
            <p:ph type="body" sz="quarter" idx="13" hasCustomPrompt="1"/>
          </p:nvPr>
        </p:nvSpPr>
        <p:spPr>
          <a:xfrm>
            <a:off x="863111" y="987535"/>
            <a:ext cx="7022540" cy="272447"/>
          </a:xfrm>
        </p:spPr>
        <p:txBody>
          <a:bodyPr anchor="ctr">
            <a:normAutofit/>
          </a:bodyPr>
          <a:lstStyle>
            <a:lvl1pPr>
              <a:defRPr sz="750" b="1" spc="225">
                <a:solidFill>
                  <a:schemeClr val="bg1"/>
                </a:solidFill>
                <a:latin typeface="Proxima Nova" panose="02000506030000020004" pitchFamily="50" charset="0"/>
              </a:defRPr>
            </a:lvl1pPr>
          </a:lstStyle>
          <a:p>
            <a:pPr lvl="0"/>
            <a:r>
              <a:rPr lang="en-US"/>
              <a:t>SLIDE SUBHEAD GOES HERE</a:t>
            </a:r>
          </a:p>
        </p:txBody>
      </p:sp>
      <p:sp>
        <p:nvSpPr>
          <p:cNvPr id="14" name="TextBox 13">
            <a:extLst>
              <a:ext uri="{FF2B5EF4-FFF2-40B4-BE49-F238E27FC236}">
                <a16:creationId xmlns:a16="http://schemas.microsoft.com/office/drawing/2014/main" id="{DFA41C48-4EF1-383E-C47D-71B7EDC4B886}"/>
              </a:ext>
            </a:extLst>
          </p:cNvPr>
          <p:cNvSpPr txBox="1"/>
          <p:nvPr/>
        </p:nvSpPr>
        <p:spPr>
          <a:xfrm rot="16200000">
            <a:off x="-843694" y="2473646"/>
            <a:ext cx="2018549" cy="196208"/>
          </a:xfrm>
          <a:prstGeom prst="rect">
            <a:avLst/>
          </a:prstGeom>
          <a:noFill/>
          <a:ln>
            <a:noFill/>
          </a:ln>
        </p:spPr>
        <p:txBody>
          <a:bodyPr wrap="square" rtlCol="0">
            <a:spAutoFit/>
          </a:bodyPr>
          <a:lstStyle/>
          <a:p>
            <a:pPr algn="ctr"/>
            <a:r>
              <a:rPr lang="en-US" sz="675" spc="225" dirty="0">
                <a:solidFill>
                  <a:schemeClr val="bg2"/>
                </a:solidFill>
                <a:latin typeface="Proxima Nova" panose="02000506030000020004" pitchFamily="2" charset="0"/>
                <a:ea typeface="Roboto" charset="0"/>
                <a:cs typeface="Roboto" charset="0"/>
              </a:rPr>
              <a:t>CIO ROUNDTABLE</a:t>
            </a:r>
          </a:p>
        </p:txBody>
      </p:sp>
      <p:cxnSp>
        <p:nvCxnSpPr>
          <p:cNvPr id="16" name="Straight Connector 15">
            <a:extLst>
              <a:ext uri="{FF2B5EF4-FFF2-40B4-BE49-F238E27FC236}">
                <a16:creationId xmlns:a16="http://schemas.microsoft.com/office/drawing/2014/main" id="{7099F003-BD4D-C920-F90E-5F1CB599BDE7}"/>
              </a:ext>
            </a:extLst>
          </p:cNvPr>
          <p:cNvCxnSpPr>
            <a:cxnSpLocks/>
          </p:cNvCxnSpPr>
          <p:nvPr/>
        </p:nvCxnSpPr>
        <p:spPr>
          <a:xfrm>
            <a:off x="165872" y="3581025"/>
            <a:ext cx="0" cy="1562476"/>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7" name="Text Placeholder 2">
            <a:extLst>
              <a:ext uri="{FF2B5EF4-FFF2-40B4-BE49-F238E27FC236}">
                <a16:creationId xmlns:a16="http://schemas.microsoft.com/office/drawing/2014/main" id="{1FBAD575-72B9-F163-03FD-9165E9404BAD}"/>
              </a:ext>
            </a:extLst>
          </p:cNvPr>
          <p:cNvSpPr>
            <a:spLocks noGrp="1"/>
          </p:cNvSpPr>
          <p:nvPr>
            <p:ph type="body" sz="quarter" idx="14"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14207898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pic>
        <p:nvPicPr>
          <p:cNvPr id="9" name="Picture Placeholder 7">
            <a:extLst>
              <a:ext uri="{FF2B5EF4-FFF2-40B4-BE49-F238E27FC236}">
                <a16:creationId xmlns:a16="http://schemas.microsoft.com/office/drawing/2014/main" id="{BAC21E51-7559-680A-65BE-2A21A359D891}"/>
              </a:ext>
            </a:extLst>
          </p:cNvPr>
          <p:cNvPicPr>
            <a:picLocks noChangeAspect="1"/>
          </p:cNvPicPr>
          <p:nvPr/>
        </p:nvPicPr>
        <p:blipFill rotWithShape="1">
          <a:blip r:embed="rId2"/>
          <a:srcRect l="19518" t="41729" r="38605" b="22938"/>
          <a:stretch/>
        </p:blipFill>
        <p:spPr>
          <a:xfrm>
            <a:off x="0" y="0"/>
            <a:ext cx="9144000" cy="5143500"/>
          </a:xfrm>
          <a:prstGeom prst="rect">
            <a:avLst/>
          </a:prstGeom>
        </p:spPr>
      </p:pic>
      <p:sp>
        <p:nvSpPr>
          <p:cNvPr id="10" name="Rectangle 9">
            <a:extLst>
              <a:ext uri="{FF2B5EF4-FFF2-40B4-BE49-F238E27FC236}">
                <a16:creationId xmlns:a16="http://schemas.microsoft.com/office/drawing/2014/main" id="{4FCCCB76-1ED3-C2BA-5F40-0EA1892ADB56}"/>
              </a:ext>
            </a:extLst>
          </p:cNvPr>
          <p:cNvSpPr/>
          <p:nvPr/>
        </p:nvSpPr>
        <p:spPr>
          <a:xfrm>
            <a:off x="1" y="0"/>
            <a:ext cx="9143999" cy="5143500"/>
          </a:xfrm>
          <a:prstGeom prst="rect">
            <a:avLst/>
          </a:prstGeom>
          <a:solidFill>
            <a:schemeClr val="tx1">
              <a:alpha val="218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solidFill>
                <a:schemeClr val="bg1"/>
              </a:solidFill>
            </a:endParaRPr>
          </a:p>
        </p:txBody>
      </p:sp>
      <p:sp>
        <p:nvSpPr>
          <p:cNvPr id="14" name="TextBox 13">
            <a:extLst>
              <a:ext uri="{FF2B5EF4-FFF2-40B4-BE49-F238E27FC236}">
                <a16:creationId xmlns:a16="http://schemas.microsoft.com/office/drawing/2014/main" id="{7CD46936-9B02-6D3B-2484-77354EA3BB65}"/>
              </a:ext>
            </a:extLst>
          </p:cNvPr>
          <p:cNvSpPr txBox="1"/>
          <p:nvPr/>
        </p:nvSpPr>
        <p:spPr>
          <a:xfrm rot="16200000">
            <a:off x="7869413" y="3273895"/>
            <a:ext cx="2171998" cy="196208"/>
          </a:xfrm>
          <a:prstGeom prst="rect">
            <a:avLst/>
          </a:prstGeom>
          <a:noFill/>
          <a:ln>
            <a:noFill/>
          </a:ln>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TOEWS ASSET MANAGEMENT</a:t>
            </a:r>
          </a:p>
        </p:txBody>
      </p:sp>
      <p:sp>
        <p:nvSpPr>
          <p:cNvPr id="11" name="Text Placeholder 21">
            <a:extLst>
              <a:ext uri="{FF2B5EF4-FFF2-40B4-BE49-F238E27FC236}">
                <a16:creationId xmlns:a16="http://schemas.microsoft.com/office/drawing/2014/main" id="{BDE7D783-6D7F-7893-9A93-673462FD0810}"/>
              </a:ext>
            </a:extLst>
          </p:cNvPr>
          <p:cNvSpPr>
            <a:spLocks noGrp="1"/>
          </p:cNvSpPr>
          <p:nvPr>
            <p:ph type="body" sz="quarter" idx="10" hasCustomPrompt="1"/>
          </p:nvPr>
        </p:nvSpPr>
        <p:spPr>
          <a:xfrm>
            <a:off x="793143" y="1777116"/>
            <a:ext cx="4938401" cy="1675196"/>
          </a:xfrm>
        </p:spPr>
        <p:txBody>
          <a:bodyPr anchor="ctr">
            <a:normAutofit/>
          </a:bodyPr>
          <a:lstStyle>
            <a:lvl1pPr marL="0" indent="0">
              <a:buNone/>
              <a:defRPr sz="3300" b="1" i="1">
                <a:solidFill>
                  <a:schemeClr val="bg1"/>
                </a:solidFill>
              </a:defRPr>
            </a:lvl1pPr>
            <a:lvl2pPr marL="342900" indent="0">
              <a:buNone/>
              <a:defRPr b="1"/>
            </a:lvl2pPr>
            <a:lvl3pPr marL="685800" indent="0">
              <a:buNone/>
              <a:defRPr b="1"/>
            </a:lvl3pPr>
            <a:lvl4pPr marL="1028700" indent="0">
              <a:buNone/>
              <a:defRPr b="1"/>
            </a:lvl4pPr>
            <a:lvl5pPr marL="1371600" indent="0">
              <a:buNone/>
              <a:defRPr b="1"/>
            </a:lvl5pPr>
          </a:lstStyle>
          <a:p>
            <a:pPr lvl="0"/>
            <a:r>
              <a:rPr lang="en-US"/>
              <a:t>INSERT BIG COPY </a:t>
            </a:r>
          </a:p>
          <a:p>
            <a:pPr lvl="0"/>
            <a:r>
              <a:rPr lang="en-US"/>
              <a:t>TEXT HERE FOR A </a:t>
            </a:r>
          </a:p>
          <a:p>
            <a:pPr lvl="0"/>
            <a:r>
              <a:rPr lang="en-US"/>
              <a:t>QUOTE OR SECTION.</a:t>
            </a:r>
          </a:p>
        </p:txBody>
      </p:sp>
      <p:cxnSp>
        <p:nvCxnSpPr>
          <p:cNvPr id="6" name="Straight Connector 5">
            <a:extLst>
              <a:ext uri="{FF2B5EF4-FFF2-40B4-BE49-F238E27FC236}">
                <a16:creationId xmlns:a16="http://schemas.microsoft.com/office/drawing/2014/main" id="{A3A3B5AD-99C8-3B6D-5298-AAB21F7F998A}"/>
              </a:ext>
            </a:extLst>
          </p:cNvPr>
          <p:cNvCxnSpPr>
            <a:cxnSpLocks/>
          </p:cNvCxnSpPr>
          <p:nvPr/>
        </p:nvCxnSpPr>
        <p:spPr>
          <a:xfrm>
            <a:off x="5402912" y="2566390"/>
            <a:ext cx="2505811" cy="0"/>
          </a:xfrm>
          <a:prstGeom prst="line">
            <a:avLst/>
          </a:prstGeom>
          <a:ln>
            <a:solidFill>
              <a:schemeClr val="bg1"/>
            </a:solidFill>
          </a:ln>
        </p:spPr>
        <p:style>
          <a:lnRef idx="2">
            <a:schemeClr val="accent6"/>
          </a:lnRef>
          <a:fillRef idx="0">
            <a:schemeClr val="accent6"/>
          </a:fillRef>
          <a:effectRef idx="1">
            <a:schemeClr val="accent6"/>
          </a:effectRef>
          <a:fontRef idx="minor">
            <a:schemeClr val="tx1"/>
          </a:fontRef>
        </p:style>
      </p:cxnSp>
      <p:sp>
        <p:nvSpPr>
          <p:cNvPr id="3" name="Text Placeholder 2">
            <a:extLst>
              <a:ext uri="{FF2B5EF4-FFF2-40B4-BE49-F238E27FC236}">
                <a16:creationId xmlns:a16="http://schemas.microsoft.com/office/drawing/2014/main" id="{3FB5270F-7BA8-8E48-4544-BA386EE78861}"/>
              </a:ext>
            </a:extLst>
          </p:cNvPr>
          <p:cNvSpPr>
            <a:spLocks noGrp="1"/>
          </p:cNvSpPr>
          <p:nvPr>
            <p:ph type="body" sz="quarter" idx="11" hasCustomPrompt="1"/>
          </p:nvPr>
        </p:nvSpPr>
        <p:spPr>
          <a:xfrm>
            <a:off x="5731544" y="2333293"/>
            <a:ext cx="2264405" cy="215171"/>
          </a:xfrm>
        </p:spPr>
        <p:txBody>
          <a:bodyPr>
            <a:normAutofit/>
          </a:bodyPr>
          <a:lstStyle>
            <a:lvl1pPr marL="0" indent="0" algn="r">
              <a:buNone/>
              <a:defRPr sz="900" spc="225">
                <a:solidFill>
                  <a:schemeClr val="bg1"/>
                </a:solidFill>
              </a:defRPr>
            </a:lvl1pPr>
          </a:lstStyle>
          <a:p>
            <a:pPr lvl="0"/>
            <a:r>
              <a:rPr lang="en-US"/>
              <a:t>AUTHOR NAME</a:t>
            </a:r>
          </a:p>
        </p:txBody>
      </p:sp>
      <p:sp>
        <p:nvSpPr>
          <p:cNvPr id="16" name="TextBox 15">
            <a:extLst>
              <a:ext uri="{FF2B5EF4-FFF2-40B4-BE49-F238E27FC236}">
                <a16:creationId xmlns:a16="http://schemas.microsoft.com/office/drawing/2014/main" id="{DD0F4BD7-2324-3156-90D8-2179C4474F4A}"/>
              </a:ext>
            </a:extLst>
          </p:cNvPr>
          <p:cNvSpPr txBox="1"/>
          <p:nvPr/>
        </p:nvSpPr>
        <p:spPr>
          <a:xfrm rot="16200000">
            <a:off x="-843694" y="2473646"/>
            <a:ext cx="2018549" cy="196208"/>
          </a:xfrm>
          <a:prstGeom prst="rect">
            <a:avLst/>
          </a:prstGeom>
          <a:noFill/>
          <a:ln>
            <a:noFill/>
          </a:ln>
        </p:spPr>
        <p:txBody>
          <a:bodyPr wrap="square" rtlCol="0">
            <a:spAutoFit/>
          </a:bodyPr>
          <a:lstStyle/>
          <a:p>
            <a:pPr algn="ctr"/>
            <a:r>
              <a:rPr lang="en-US" sz="675" spc="225" dirty="0">
                <a:solidFill>
                  <a:schemeClr val="bg2"/>
                </a:solidFill>
                <a:latin typeface="Proxima Nova" panose="02000506030000020004" pitchFamily="2" charset="0"/>
                <a:ea typeface="Roboto" charset="0"/>
                <a:cs typeface="Roboto" charset="0"/>
              </a:rPr>
              <a:t>CIO ROUNDTABLE</a:t>
            </a:r>
          </a:p>
        </p:txBody>
      </p:sp>
      <p:cxnSp>
        <p:nvCxnSpPr>
          <p:cNvPr id="17" name="Straight Connector 16">
            <a:extLst>
              <a:ext uri="{FF2B5EF4-FFF2-40B4-BE49-F238E27FC236}">
                <a16:creationId xmlns:a16="http://schemas.microsoft.com/office/drawing/2014/main" id="{5D64C35E-4BD3-0FAF-0C36-DEC80F284F5A}"/>
              </a:ext>
            </a:extLst>
          </p:cNvPr>
          <p:cNvCxnSpPr>
            <a:cxnSpLocks/>
          </p:cNvCxnSpPr>
          <p:nvPr/>
        </p:nvCxnSpPr>
        <p:spPr>
          <a:xfrm>
            <a:off x="165872" y="3581025"/>
            <a:ext cx="0" cy="1562476"/>
          </a:xfrm>
          <a:prstGeom prst="line">
            <a:avLst/>
          </a:prstGeom>
          <a:ln>
            <a:solidFill>
              <a:schemeClr val="bg2"/>
            </a:solidFill>
          </a:ln>
        </p:spPr>
        <p:style>
          <a:lnRef idx="2">
            <a:schemeClr val="accent1"/>
          </a:lnRef>
          <a:fillRef idx="0">
            <a:schemeClr val="accent1"/>
          </a:fillRef>
          <a:effectRef idx="1">
            <a:schemeClr val="accent1"/>
          </a:effectRef>
          <a:fontRef idx="minor">
            <a:schemeClr val="tx1"/>
          </a:fontRef>
        </p:style>
      </p:cxnSp>
      <p:sp>
        <p:nvSpPr>
          <p:cNvPr id="12" name="Text Placeholder 2">
            <a:extLst>
              <a:ext uri="{FF2B5EF4-FFF2-40B4-BE49-F238E27FC236}">
                <a16:creationId xmlns:a16="http://schemas.microsoft.com/office/drawing/2014/main" id="{76A0211B-F10A-6827-5CBB-5EDA5B62B55A}"/>
              </a:ext>
            </a:extLst>
          </p:cNvPr>
          <p:cNvSpPr>
            <a:spLocks noGrp="1"/>
          </p:cNvSpPr>
          <p:nvPr>
            <p:ph type="body" sz="quarter" idx="12" hasCustomPrompt="1"/>
          </p:nvPr>
        </p:nvSpPr>
        <p:spPr>
          <a:xfrm>
            <a:off x="252143" y="4661365"/>
            <a:ext cx="8632500" cy="397601"/>
          </a:xfrm>
        </p:spPr>
        <p:txBody>
          <a:bodyPr anchor="b">
            <a:noAutofit/>
          </a:bodyPr>
          <a:lstStyle>
            <a:lvl1pPr>
              <a:spcBef>
                <a:spcPts val="0"/>
              </a:spcBef>
              <a:defRPr sz="600">
                <a:solidFill>
                  <a:schemeClr val="accent3"/>
                </a:solidFill>
              </a:defRPr>
            </a:lvl1pPr>
          </a:lstStyle>
          <a:p>
            <a:pPr lvl="0"/>
            <a:r>
              <a:rPr lang="en-US"/>
              <a:t>Source/Footnote</a:t>
            </a:r>
          </a:p>
        </p:txBody>
      </p:sp>
    </p:spTree>
    <p:extLst>
      <p:ext uri="{BB962C8B-B14F-4D97-AF65-F5344CB8AC3E}">
        <p14:creationId xmlns:p14="http://schemas.microsoft.com/office/powerpoint/2010/main" val="19227541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2B956-0E84-4CB8-9A02-2CE62168FB3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89088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subhead">
    <p:spTree>
      <p:nvGrpSpPr>
        <p:cNvPr id="1" name=""/>
        <p:cNvGrpSpPr/>
        <p:nvPr/>
      </p:nvGrpSpPr>
      <p:grpSpPr>
        <a:xfrm>
          <a:off x="0" y="0"/>
          <a:ext cx="0" cy="0"/>
          <a:chOff x="0" y="0"/>
          <a:chExt cx="0" cy="0"/>
        </a:xfrm>
      </p:grpSpPr>
      <p:sp>
        <p:nvSpPr>
          <p:cNvPr id="23" name="Title 1"/>
          <p:cNvSpPr>
            <a:spLocks noGrp="1"/>
          </p:cNvSpPr>
          <p:nvPr>
            <p:ph type="title"/>
          </p:nvPr>
        </p:nvSpPr>
        <p:spPr>
          <a:xfrm>
            <a:off x="415636" y="532755"/>
            <a:ext cx="8463869" cy="347417"/>
          </a:xfrm>
          <a:prstGeom prst="rect">
            <a:avLst/>
          </a:prstGeom>
        </p:spPr>
        <p:txBody>
          <a:bodyPr lIns="91440" tIns="45720" rIns="91440" bIns="45720">
            <a:noAutofit/>
          </a:bodyPr>
          <a:lstStyle>
            <a:lvl1pPr marL="1051" indent="0" algn="l">
              <a:lnSpc>
                <a:spcPct val="100000"/>
              </a:lnSpc>
              <a:spcBef>
                <a:spcPct val="0"/>
              </a:spcBef>
              <a:spcAft>
                <a:spcPct val="0"/>
              </a:spcAft>
              <a:defRPr sz="1720" b="0" i="0" u="none" spc="0" baseline="0">
                <a:solidFill>
                  <a:schemeClr val="accent1"/>
                </a:solidFill>
                <a:latin typeface="Arial" pitchFamily="34" charset="0"/>
                <a:cs typeface="Arial" pitchFamily="34" charset="0"/>
              </a:defRPr>
            </a:lvl1pPr>
          </a:lstStyle>
          <a:p>
            <a:r>
              <a:rPr lang="en-US"/>
              <a:t>Click to edit Master title style</a:t>
            </a:r>
          </a:p>
        </p:txBody>
      </p:sp>
      <p:sp>
        <p:nvSpPr>
          <p:cNvPr id="7" name="Slide Number Placeholder 1">
            <a:extLst>
              <a:ext uri="{FF2B5EF4-FFF2-40B4-BE49-F238E27FC236}">
                <a16:creationId xmlns:a16="http://schemas.microsoft.com/office/drawing/2014/main" id="{254EB12F-8D78-45BF-98F7-EDA2AB3E717C}"/>
              </a:ext>
            </a:extLst>
          </p:cNvPr>
          <p:cNvSpPr>
            <a:spLocks noGrp="1"/>
          </p:cNvSpPr>
          <p:nvPr>
            <p:ph type="sldNum" sz="quarter" idx="4"/>
          </p:nvPr>
        </p:nvSpPr>
        <p:spPr>
          <a:xfrm>
            <a:off x="8686800" y="4774379"/>
            <a:ext cx="448887" cy="205740"/>
          </a:xfrm>
          <a:prstGeom prst="rect">
            <a:avLst/>
          </a:prstGeom>
        </p:spPr>
        <p:txBody>
          <a:bodyPr vert="horz" lIns="0" tIns="45720" rIns="0" bIns="45720" rtlCol="0" anchor="b"/>
          <a:lstStyle>
            <a:lvl1pPr algn="l">
              <a:defRPr sz="794">
                <a:solidFill>
                  <a:srgbClr val="898989"/>
                </a:solidFill>
                <a:latin typeface="+mn-lt"/>
              </a:defRPr>
            </a:lvl1pPr>
          </a:lstStyle>
          <a:p>
            <a:fld id="{24B40F9F-0AC4-48F0-83B8-01BE6978664E}" type="slidenum">
              <a:rPr lang="en-US" smtClean="0"/>
              <a:pPr/>
              <a:t>‹#›</a:t>
            </a:fld>
            <a:endParaRPr lang="en-US" dirty="0"/>
          </a:p>
        </p:txBody>
      </p:sp>
      <p:sp>
        <p:nvSpPr>
          <p:cNvPr id="20" name="Text Placeholder 1"/>
          <p:cNvSpPr>
            <a:spLocks noGrp="1"/>
          </p:cNvSpPr>
          <p:nvPr>
            <p:ph type="body" sz="quarter" idx="13" hasCustomPrompt="1"/>
          </p:nvPr>
        </p:nvSpPr>
        <p:spPr>
          <a:xfrm>
            <a:off x="430749" y="4780412"/>
            <a:ext cx="8146137" cy="196254"/>
          </a:xfrm>
          <a:prstGeom prst="rect">
            <a:avLst/>
          </a:prstGeom>
        </p:spPr>
        <p:txBody>
          <a:bodyPr anchor="b">
            <a:noAutofit/>
          </a:bodyPr>
          <a:lstStyle>
            <a:lvl1pPr algn="l">
              <a:lnSpc>
                <a:spcPct val="100000"/>
              </a:lnSpc>
              <a:spcBef>
                <a:spcPts val="0"/>
              </a:spcBef>
              <a:spcAft>
                <a:spcPct val="0"/>
              </a:spcAft>
              <a:defRPr sz="530" b="0" i="0" u="none" baseline="0">
                <a:solidFill>
                  <a:schemeClr val="tx1">
                    <a:lumMod val="75000"/>
                    <a:lumOff val="25000"/>
                  </a:schemeClr>
                </a:solidFill>
                <a:latin typeface="Arial Narrow"/>
              </a:defRPr>
            </a:lvl1pPr>
          </a:lstStyle>
          <a:p>
            <a:pPr lvl="0"/>
            <a:r>
              <a:rPr lang="en-US"/>
              <a:t>Click to edit Master text styles</a:t>
            </a:r>
          </a:p>
        </p:txBody>
      </p:sp>
      <p:sp>
        <p:nvSpPr>
          <p:cNvPr id="24" name="Text Placeholder 3"/>
          <p:cNvSpPr>
            <a:spLocks noGrp="1"/>
          </p:cNvSpPr>
          <p:nvPr>
            <p:ph type="body" sz="quarter" idx="10"/>
          </p:nvPr>
        </p:nvSpPr>
        <p:spPr>
          <a:xfrm>
            <a:off x="415637" y="848669"/>
            <a:ext cx="8460556" cy="310964"/>
          </a:xfrm>
          <a:prstGeom prst="rect">
            <a:avLst/>
          </a:prstGeom>
        </p:spPr>
        <p:txBody>
          <a:bodyPr lIns="91440" tIns="45720" rIns="91440" bIns="45720">
            <a:noAutofit/>
          </a:bodyPr>
          <a:lstStyle>
            <a:lvl1pPr marL="0" marR="0" indent="1051" algn="l" defTabSz="656630" rtl="0" eaLnBrk="1" fontAlgn="base" latinLnBrk="0" hangingPunct="1">
              <a:lnSpc>
                <a:spcPct val="100000"/>
              </a:lnSpc>
              <a:spcBef>
                <a:spcPts val="794"/>
              </a:spcBef>
              <a:spcAft>
                <a:spcPct val="0"/>
              </a:spcAft>
              <a:buClrTx/>
              <a:buSzTx/>
              <a:buFontTx/>
              <a:buNone/>
              <a:tabLst/>
              <a:defRPr sz="1059" b="0" i="0" u="none" spc="0" baseline="0">
                <a:solidFill>
                  <a:schemeClr val="tx1">
                    <a:lumMod val="50000"/>
                    <a:lumOff val="50000"/>
                  </a:schemeClr>
                </a:solidFill>
                <a:latin typeface="Arial" pitchFamily="34" charset="0"/>
              </a:defRPr>
            </a:lvl1pPr>
          </a:lstStyle>
          <a:p>
            <a:pPr lvl="0"/>
            <a:r>
              <a:rPr lang="en-US"/>
              <a:t>Click to edit Master text styles</a:t>
            </a:r>
          </a:p>
        </p:txBody>
      </p:sp>
    </p:spTree>
    <p:extLst>
      <p:ext uri="{BB962C8B-B14F-4D97-AF65-F5344CB8AC3E}">
        <p14:creationId xmlns:p14="http://schemas.microsoft.com/office/powerpoint/2010/main" val="30393151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59236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23DCBFD-FF47-A48A-64B5-A50BAE2D8FE9}"/>
              </a:ext>
            </a:extLst>
          </p:cNvPr>
          <p:cNvSpPr/>
          <p:nvPr userDrawn="1"/>
        </p:nvSpPr>
        <p:spPr>
          <a:xfrm>
            <a:off x="8520545" y="2376055"/>
            <a:ext cx="526473" cy="198812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252A6FD2-3511-75D1-EAF7-515C31E63B8D}"/>
              </a:ext>
            </a:extLst>
          </p:cNvPr>
          <p:cNvSpPr/>
          <p:nvPr userDrawn="1"/>
        </p:nvSpPr>
        <p:spPr>
          <a:xfrm>
            <a:off x="0" y="3155373"/>
            <a:ext cx="526473" cy="198812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953939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alphaModFix amt="76000"/>
            <a:lum/>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57CEC-D425-84D7-63B6-6464D3BAB608}"/>
              </a:ext>
            </a:extLst>
          </p:cNvPr>
          <p:cNvSpPr>
            <a:spLocks noGrp="1"/>
          </p:cNvSpPr>
          <p:nvPr>
            <p:ph type="title" idx="4294967295"/>
          </p:nvPr>
        </p:nvSpPr>
        <p:spPr>
          <a:xfrm>
            <a:off x="416283" y="240030"/>
            <a:ext cx="8485927" cy="548878"/>
          </a:xfrm>
          <a:prstGeom prst="rect">
            <a:avLst/>
          </a:prstGeom>
        </p:spPr>
        <p:txBody>
          <a:bodyPr lIns="0" tIns="91440" rIns="0" bIns="0"/>
          <a:lstStyle/>
          <a:p>
            <a:endParaRPr lang="en-US" sz="2400" b="1" dirty="0">
              <a:solidFill>
                <a:srgbClr val="D34613"/>
              </a:solidFill>
              <a:latin typeface="Roboto Black" panose="02000000000000000000" pitchFamily="2" charset="0"/>
              <a:ea typeface="Roboto Black" panose="02000000000000000000" pitchFamily="2" charset="0"/>
            </a:endParaRPr>
          </a:p>
        </p:txBody>
      </p:sp>
      <p:sp>
        <p:nvSpPr>
          <p:cNvPr id="3" name="Google Shape;10;p49">
            <a:extLst>
              <a:ext uri="{FF2B5EF4-FFF2-40B4-BE49-F238E27FC236}">
                <a16:creationId xmlns:a16="http://schemas.microsoft.com/office/drawing/2014/main" id="{9E0E51C6-793F-4796-464A-CD5DEF0F51E9}"/>
              </a:ext>
            </a:extLst>
          </p:cNvPr>
          <p:cNvSpPr txBox="1"/>
          <p:nvPr userDrawn="1"/>
        </p:nvSpPr>
        <p:spPr>
          <a:xfrm>
            <a:off x="7719350" y="4699600"/>
            <a:ext cx="936000" cy="271800"/>
          </a:xfrm>
          <a:prstGeom prst="rect">
            <a:avLst/>
          </a:prstGeom>
          <a:noFill/>
          <a:ln>
            <a:noFill/>
          </a:ln>
        </p:spPr>
        <p:txBody>
          <a:bodyPr spcFirstLastPara="1" wrap="square" lIns="91425" tIns="91425" rIns="91425" bIns="91425" anchor="t" anchorCtr="0">
            <a:noAutofit/>
          </a:bodyPr>
          <a:lstStyle/>
          <a:p>
            <a:pPr marL="0" marR="0" lvl="0" indent="0" algn="r" defTabSz="914400" eaLnBrk="1" fontAlgn="auto" latinLnBrk="0" hangingPunct="1">
              <a:lnSpc>
                <a:spcPct val="100000"/>
              </a:lnSpc>
              <a:spcBef>
                <a:spcPts val="0"/>
              </a:spcBef>
              <a:spcAft>
                <a:spcPts val="0"/>
              </a:spcAft>
              <a:buClrTx/>
              <a:buSzPts val="800"/>
              <a:buFontTx/>
              <a:buNone/>
              <a:tabLst/>
              <a:defRPr/>
            </a:pPr>
            <a:fld id="{00000000-1234-1234-1234-123412341234}" type="slidenum">
              <a:rPr kumimoji="0" lang="en" sz="800" b="1" i="0" u="none" strike="noStrike" kern="0" cap="none" spc="0" normalizeH="0" baseline="0" noProof="0" smtClean="0">
                <a:ln>
                  <a:noFill/>
                </a:ln>
                <a:solidFill>
                  <a:srgbClr val="D43E0A"/>
                </a:solidFill>
                <a:effectLst/>
                <a:uLnTx/>
                <a:uFillTx/>
              </a:rPr>
              <a:pPr marL="0" marR="0" lvl="0" indent="0" algn="r" defTabSz="914400" eaLnBrk="1" fontAlgn="auto" latinLnBrk="0" hangingPunct="1">
                <a:lnSpc>
                  <a:spcPct val="100000"/>
                </a:lnSpc>
                <a:spcBef>
                  <a:spcPts val="0"/>
                </a:spcBef>
                <a:spcAft>
                  <a:spcPts val="0"/>
                </a:spcAft>
                <a:buClrTx/>
                <a:buSzPts val="800"/>
                <a:buFontTx/>
                <a:buNone/>
                <a:tabLst/>
                <a:defRPr/>
              </a:pPr>
              <a:t>‹#›</a:t>
            </a:fld>
            <a:endParaRPr kumimoji="0" sz="800" b="1" i="0" u="none" strike="noStrike" kern="0" cap="none" spc="0" normalizeH="0" baseline="0" noProof="0" dirty="0">
              <a:ln>
                <a:noFill/>
              </a:ln>
              <a:solidFill>
                <a:srgbClr val="D43E0A"/>
              </a:solidFill>
              <a:effectLst/>
              <a:uLnTx/>
              <a:uFillTx/>
            </a:endParaRPr>
          </a:p>
        </p:txBody>
      </p:sp>
    </p:spTree>
    <p:extLst>
      <p:ext uri="{BB962C8B-B14F-4D97-AF65-F5344CB8AC3E}">
        <p14:creationId xmlns:p14="http://schemas.microsoft.com/office/powerpoint/2010/main" val="2403359165"/>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96D517CC-44CE-493F-A929-6D512DE4150C}"/>
              </a:ext>
            </a:extLst>
          </p:cNvPr>
          <p:cNvSpPr>
            <a:spLocks noGrp="1"/>
          </p:cNvSpPr>
          <p:nvPr>
            <p:ph type="sldNum" sz="quarter" idx="12"/>
          </p:nvPr>
        </p:nvSpPr>
        <p:spPr>
          <a:xfrm>
            <a:off x="163701" y="4767263"/>
            <a:ext cx="2057400" cy="273844"/>
          </a:xfrm>
          <a:prstGeom prst="rect">
            <a:avLst/>
          </a:prstGeom>
        </p:spPr>
        <p:txBody>
          <a:bodyPr/>
          <a:lstStyle/>
          <a:p>
            <a:fld id="{1A94FA14-BDFA-415F-8E93-41655702F743}" type="slidenum">
              <a:rPr lang="en-US" smtClean="0"/>
              <a:t>‹#›</a:t>
            </a:fld>
            <a:endParaRPr lang="en-US" dirty="0"/>
          </a:p>
        </p:txBody>
      </p:sp>
    </p:spTree>
    <p:extLst>
      <p:ext uri="{BB962C8B-B14F-4D97-AF65-F5344CB8AC3E}">
        <p14:creationId xmlns:p14="http://schemas.microsoft.com/office/powerpoint/2010/main" val="20919282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37850859"/>
      </p:ext>
    </p:extLst>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descr="A person standing in a pink room&#10;&#10;Description automatically generated with medium confidence">
            <a:extLst>
              <a:ext uri="{FF2B5EF4-FFF2-40B4-BE49-F238E27FC236}">
                <a16:creationId xmlns:a16="http://schemas.microsoft.com/office/drawing/2014/main" id="{C23E148E-1560-7AD4-13F9-E2760C747D0B}"/>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0" y="0"/>
            <a:ext cx="9144000" cy="6058013"/>
          </a:xfrm>
          <a:prstGeom prst="rect">
            <a:avLst/>
          </a:prstGeom>
        </p:spPr>
      </p:pic>
      <p:sp>
        <p:nvSpPr>
          <p:cNvPr id="2" name="Title 1">
            <a:extLst>
              <a:ext uri="{FF2B5EF4-FFF2-40B4-BE49-F238E27FC236}">
                <a16:creationId xmlns:a16="http://schemas.microsoft.com/office/drawing/2014/main" id="{87069AEA-B753-9F2C-E339-F61D952B7C05}"/>
              </a:ext>
            </a:extLst>
          </p:cNvPr>
          <p:cNvSpPr>
            <a:spLocks noGrp="1"/>
          </p:cNvSpPr>
          <p:nvPr>
            <p:ph type="ctrTitle"/>
          </p:nvPr>
        </p:nvSpPr>
        <p:spPr>
          <a:xfrm>
            <a:off x="1143000" y="841772"/>
            <a:ext cx="6858000" cy="1790700"/>
          </a:xfrm>
        </p:spPr>
        <p:txBody>
          <a:bodyPr anchor="b">
            <a:normAutofit/>
          </a:bodyPr>
          <a:lstStyle>
            <a:lvl1pPr algn="ctr">
              <a:defRPr sz="3600" cap="all" baseline="0">
                <a:solidFill>
                  <a:srgbClr val="024059"/>
                </a:solidFill>
              </a:defRPr>
            </a:lvl1pPr>
          </a:lstStyle>
          <a:p>
            <a:r>
              <a:rPr lang="en-US"/>
              <a:t>Click to edit Master title style</a:t>
            </a:r>
          </a:p>
        </p:txBody>
      </p:sp>
      <p:sp>
        <p:nvSpPr>
          <p:cNvPr id="3" name="Subtitle 2">
            <a:extLst>
              <a:ext uri="{FF2B5EF4-FFF2-40B4-BE49-F238E27FC236}">
                <a16:creationId xmlns:a16="http://schemas.microsoft.com/office/drawing/2014/main" id="{6FFDBAD9-5F6C-C71E-050F-C1E15C287650}"/>
              </a:ext>
            </a:extLst>
          </p:cNvPr>
          <p:cNvSpPr>
            <a:spLocks noGrp="1"/>
          </p:cNvSpPr>
          <p:nvPr>
            <p:ph type="subTitle" idx="1"/>
          </p:nvPr>
        </p:nvSpPr>
        <p:spPr>
          <a:xfrm>
            <a:off x="1143000" y="2701528"/>
            <a:ext cx="6858000" cy="1241822"/>
          </a:xfrm>
        </p:spPr>
        <p:txBody>
          <a:bodyPr/>
          <a:lstStyle>
            <a:lvl1pPr marL="0" indent="0" algn="ctr">
              <a:buNone/>
              <a:defRPr sz="1800">
                <a:solidFill>
                  <a:srgbClr val="024059"/>
                </a:solidFill>
                <a:latin typeface="Commissioner" pitchFamily="2"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5" name="Footer Placeholder 4">
            <a:extLst>
              <a:ext uri="{FF2B5EF4-FFF2-40B4-BE49-F238E27FC236}">
                <a16:creationId xmlns:a16="http://schemas.microsoft.com/office/drawing/2014/main" id="{A500A98B-1052-67C2-8BBD-1529CFBDFA46}"/>
              </a:ext>
            </a:extLst>
          </p:cNvPr>
          <p:cNvSpPr>
            <a:spLocks noGrp="1"/>
          </p:cNvSpPr>
          <p:nvPr>
            <p:ph type="ftr" sz="quarter" idx="11"/>
          </p:nvPr>
        </p:nvSpPr>
        <p:spPr/>
        <p:txBody>
          <a:bodyPr/>
          <a:lstStyle>
            <a:lvl1pPr>
              <a:defRPr>
                <a:latin typeface="Commissioner" pitchFamily="2" charset="0"/>
              </a:defRPr>
            </a:lvl1pPr>
          </a:lstStyle>
          <a:p>
            <a:r>
              <a:rPr lang="en-US" dirty="0"/>
              <a:t>For Financial Professional Use Only</a:t>
            </a:r>
          </a:p>
        </p:txBody>
      </p:sp>
      <p:sp>
        <p:nvSpPr>
          <p:cNvPr id="6" name="Slide Number Placeholder 5">
            <a:extLst>
              <a:ext uri="{FF2B5EF4-FFF2-40B4-BE49-F238E27FC236}">
                <a16:creationId xmlns:a16="http://schemas.microsoft.com/office/drawing/2014/main" id="{E37B86B3-83FB-C3CF-17B9-A9912634832B}"/>
              </a:ext>
            </a:extLst>
          </p:cNvPr>
          <p:cNvSpPr>
            <a:spLocks noGrp="1"/>
          </p:cNvSpPr>
          <p:nvPr>
            <p:ph type="sldNum" sz="quarter" idx="12"/>
          </p:nvPr>
        </p:nvSpPr>
        <p:spPr/>
        <p:txBody>
          <a:bodyPr/>
          <a:lstStyle>
            <a:lvl1pPr>
              <a:defRPr>
                <a:solidFill>
                  <a:srgbClr val="024059"/>
                </a:solidFill>
                <a:latin typeface="Commissioner" pitchFamily="2" charset="0"/>
              </a:defRPr>
            </a:lvl1pPr>
          </a:lstStyle>
          <a:p>
            <a:fld id="{8ED3F7F4-339E-4C22-A7FA-50D2277E7444}" type="slidenum">
              <a:rPr lang="en-US" smtClean="0"/>
              <a:pPr/>
              <a:t>‹#›</a:t>
            </a:fld>
            <a:endParaRPr lang="en-US" dirty="0"/>
          </a:p>
        </p:txBody>
      </p:sp>
    </p:spTree>
    <p:extLst>
      <p:ext uri="{BB962C8B-B14F-4D97-AF65-F5344CB8AC3E}">
        <p14:creationId xmlns:p14="http://schemas.microsoft.com/office/powerpoint/2010/main" val="200608898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65713-99D1-7AA8-78AD-DD0F5622D9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448CA9-C333-5AE8-AE53-AB209F03C65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7EC91E-F386-2B3D-A41F-7D5981FBB1CE}"/>
              </a:ext>
            </a:extLst>
          </p:cNvPr>
          <p:cNvSpPr>
            <a:spLocks noGrp="1"/>
          </p:cNvSpPr>
          <p:nvPr>
            <p:ph type="dt" sz="half" idx="10"/>
          </p:nvPr>
        </p:nvSpPr>
        <p:spPr/>
        <p:txBody>
          <a:bodyPr/>
          <a:lstStyle/>
          <a:p>
            <a:fld id="{70D5371D-D8D9-484E-9A2B-3063A9945D4E}" type="datetime1">
              <a:rPr lang="en-US" smtClean="0"/>
              <a:t>1/26/2026</a:t>
            </a:fld>
            <a:endParaRPr lang="en-US" dirty="0"/>
          </a:p>
        </p:txBody>
      </p:sp>
      <p:sp>
        <p:nvSpPr>
          <p:cNvPr id="5" name="Footer Placeholder 4">
            <a:extLst>
              <a:ext uri="{FF2B5EF4-FFF2-40B4-BE49-F238E27FC236}">
                <a16:creationId xmlns:a16="http://schemas.microsoft.com/office/drawing/2014/main" id="{080A4851-C69C-13E6-0DD4-5981A8377E5F}"/>
              </a:ext>
            </a:extLst>
          </p:cNvPr>
          <p:cNvSpPr>
            <a:spLocks noGrp="1"/>
          </p:cNvSpPr>
          <p:nvPr>
            <p:ph type="ftr" sz="quarter" idx="11"/>
          </p:nvPr>
        </p:nvSpPr>
        <p:spPr/>
        <p:txBody>
          <a:bodyPr/>
          <a:lstStyle/>
          <a:p>
            <a:r>
              <a:rPr lang="en-US" dirty="0"/>
              <a:t>For Financial Professional Use Only</a:t>
            </a:r>
          </a:p>
        </p:txBody>
      </p:sp>
      <p:sp>
        <p:nvSpPr>
          <p:cNvPr id="6" name="Slide Number Placeholder 5">
            <a:extLst>
              <a:ext uri="{FF2B5EF4-FFF2-40B4-BE49-F238E27FC236}">
                <a16:creationId xmlns:a16="http://schemas.microsoft.com/office/drawing/2014/main" id="{3D97BCD6-B1E3-E868-BF1C-3789A91A0DC9}"/>
              </a:ext>
            </a:extLst>
          </p:cNvPr>
          <p:cNvSpPr>
            <a:spLocks noGrp="1"/>
          </p:cNvSpPr>
          <p:nvPr>
            <p:ph type="sldNum" sz="quarter" idx="12"/>
          </p:nvPr>
        </p:nvSpPr>
        <p:spPr/>
        <p:txBody>
          <a:bodyPr/>
          <a:lstStyle/>
          <a:p>
            <a:fld id="{8ED3F7F4-339E-4C22-A7FA-50D2277E7444}" type="slidenum">
              <a:rPr lang="en-US" smtClean="0"/>
              <a:t>‹#›</a:t>
            </a:fld>
            <a:endParaRPr lang="en-US" dirty="0"/>
          </a:p>
        </p:txBody>
      </p:sp>
    </p:spTree>
    <p:extLst>
      <p:ext uri="{BB962C8B-B14F-4D97-AF65-F5344CB8AC3E}">
        <p14:creationId xmlns:p14="http://schemas.microsoft.com/office/powerpoint/2010/main" val="18751248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A00F8-9907-1023-0F18-71F5C7C937D0}"/>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69702CCB-9253-F534-B6BA-9CE14F67D7FB}"/>
              </a:ext>
            </a:extLst>
          </p:cNvPr>
          <p:cNvSpPr>
            <a:spLocks noGrp="1"/>
          </p:cNvSpPr>
          <p:nvPr>
            <p:ph type="body" idx="1"/>
          </p:nvPr>
        </p:nvSpPr>
        <p:spPr>
          <a:xfrm>
            <a:off x="623888" y="3442098"/>
            <a:ext cx="7886700" cy="1125140"/>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52D0510-6242-51B4-5E06-3FF3D911BBD3}"/>
              </a:ext>
            </a:extLst>
          </p:cNvPr>
          <p:cNvSpPr>
            <a:spLocks noGrp="1"/>
          </p:cNvSpPr>
          <p:nvPr>
            <p:ph type="dt" sz="half" idx="10"/>
          </p:nvPr>
        </p:nvSpPr>
        <p:spPr/>
        <p:txBody>
          <a:bodyPr/>
          <a:lstStyle/>
          <a:p>
            <a:fld id="{A8325988-1E58-43E9-BBD5-6603BEB8507E}" type="datetime1">
              <a:rPr lang="en-US" smtClean="0"/>
              <a:t>1/26/2026</a:t>
            </a:fld>
            <a:endParaRPr lang="en-US" dirty="0"/>
          </a:p>
        </p:txBody>
      </p:sp>
      <p:sp>
        <p:nvSpPr>
          <p:cNvPr id="5" name="Footer Placeholder 4">
            <a:extLst>
              <a:ext uri="{FF2B5EF4-FFF2-40B4-BE49-F238E27FC236}">
                <a16:creationId xmlns:a16="http://schemas.microsoft.com/office/drawing/2014/main" id="{EE603E1A-78D9-DE79-843D-3A306E55169C}"/>
              </a:ext>
            </a:extLst>
          </p:cNvPr>
          <p:cNvSpPr>
            <a:spLocks noGrp="1"/>
          </p:cNvSpPr>
          <p:nvPr>
            <p:ph type="ftr" sz="quarter" idx="11"/>
          </p:nvPr>
        </p:nvSpPr>
        <p:spPr/>
        <p:txBody>
          <a:bodyPr/>
          <a:lstStyle/>
          <a:p>
            <a:r>
              <a:rPr lang="en-US" dirty="0"/>
              <a:t>For Financial Professional Use Only</a:t>
            </a:r>
          </a:p>
        </p:txBody>
      </p:sp>
      <p:sp>
        <p:nvSpPr>
          <p:cNvPr id="6" name="Slide Number Placeholder 5">
            <a:extLst>
              <a:ext uri="{FF2B5EF4-FFF2-40B4-BE49-F238E27FC236}">
                <a16:creationId xmlns:a16="http://schemas.microsoft.com/office/drawing/2014/main" id="{7783DF51-DD77-E949-5E1E-3E2CA5F99111}"/>
              </a:ext>
            </a:extLst>
          </p:cNvPr>
          <p:cNvSpPr>
            <a:spLocks noGrp="1"/>
          </p:cNvSpPr>
          <p:nvPr>
            <p:ph type="sldNum" sz="quarter" idx="12"/>
          </p:nvPr>
        </p:nvSpPr>
        <p:spPr/>
        <p:txBody>
          <a:bodyPr/>
          <a:lstStyle/>
          <a:p>
            <a:fld id="{8ED3F7F4-339E-4C22-A7FA-50D2277E7444}" type="slidenum">
              <a:rPr lang="en-US" smtClean="0"/>
              <a:t>‹#›</a:t>
            </a:fld>
            <a:endParaRPr lang="en-US" dirty="0"/>
          </a:p>
        </p:txBody>
      </p:sp>
    </p:spTree>
    <p:extLst>
      <p:ext uri="{BB962C8B-B14F-4D97-AF65-F5344CB8AC3E}">
        <p14:creationId xmlns:p14="http://schemas.microsoft.com/office/powerpoint/2010/main" val="36989984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7D464-66B4-B318-AEDB-D3B2DC6EE6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024BFC-CEDF-7224-A321-20B08C95BD17}"/>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22BE65D-8AFB-F215-9F35-EF6873DD8824}"/>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8AB4B4B-48A8-A197-64F2-130FD566324E}"/>
              </a:ext>
            </a:extLst>
          </p:cNvPr>
          <p:cNvSpPr>
            <a:spLocks noGrp="1"/>
          </p:cNvSpPr>
          <p:nvPr>
            <p:ph type="dt" sz="half" idx="10"/>
          </p:nvPr>
        </p:nvSpPr>
        <p:spPr/>
        <p:txBody>
          <a:bodyPr/>
          <a:lstStyle/>
          <a:p>
            <a:fld id="{6A6D97EB-5B9B-496A-B098-F6A94815E79F}" type="datetime1">
              <a:rPr lang="en-US" smtClean="0"/>
              <a:t>1/26/2026</a:t>
            </a:fld>
            <a:endParaRPr lang="en-US" dirty="0"/>
          </a:p>
        </p:txBody>
      </p:sp>
      <p:sp>
        <p:nvSpPr>
          <p:cNvPr id="6" name="Footer Placeholder 5">
            <a:extLst>
              <a:ext uri="{FF2B5EF4-FFF2-40B4-BE49-F238E27FC236}">
                <a16:creationId xmlns:a16="http://schemas.microsoft.com/office/drawing/2014/main" id="{23BDB597-2726-753D-D285-9FAD6C9165D3}"/>
              </a:ext>
            </a:extLst>
          </p:cNvPr>
          <p:cNvSpPr>
            <a:spLocks noGrp="1"/>
          </p:cNvSpPr>
          <p:nvPr>
            <p:ph type="ftr" sz="quarter" idx="11"/>
          </p:nvPr>
        </p:nvSpPr>
        <p:spPr/>
        <p:txBody>
          <a:bodyPr/>
          <a:lstStyle/>
          <a:p>
            <a:r>
              <a:rPr lang="en-US" dirty="0"/>
              <a:t>For Financial Professional Use Only</a:t>
            </a:r>
          </a:p>
        </p:txBody>
      </p:sp>
      <p:sp>
        <p:nvSpPr>
          <p:cNvPr id="7" name="Slide Number Placeholder 6">
            <a:extLst>
              <a:ext uri="{FF2B5EF4-FFF2-40B4-BE49-F238E27FC236}">
                <a16:creationId xmlns:a16="http://schemas.microsoft.com/office/drawing/2014/main" id="{E5AB592A-1188-6712-4FC7-6A3B6142C5BF}"/>
              </a:ext>
            </a:extLst>
          </p:cNvPr>
          <p:cNvSpPr>
            <a:spLocks noGrp="1"/>
          </p:cNvSpPr>
          <p:nvPr>
            <p:ph type="sldNum" sz="quarter" idx="12"/>
          </p:nvPr>
        </p:nvSpPr>
        <p:spPr/>
        <p:txBody>
          <a:bodyPr/>
          <a:lstStyle/>
          <a:p>
            <a:fld id="{8ED3F7F4-339E-4C22-A7FA-50D2277E7444}" type="slidenum">
              <a:rPr lang="en-US" smtClean="0"/>
              <a:t>‹#›</a:t>
            </a:fld>
            <a:endParaRPr lang="en-US" dirty="0"/>
          </a:p>
        </p:txBody>
      </p:sp>
    </p:spTree>
    <p:extLst>
      <p:ext uri="{BB962C8B-B14F-4D97-AF65-F5344CB8AC3E}">
        <p14:creationId xmlns:p14="http://schemas.microsoft.com/office/powerpoint/2010/main" val="38281364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7289A-B64B-0F5C-3DAC-6EAF68F698D5}"/>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4174B6CB-7A93-265E-116B-C77885631F6E}"/>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F6B94B31-5855-A888-D082-FD8544C431A7}"/>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B249DFB-C384-55C1-D0F7-F76CA4A8D760}"/>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13D74AF3-5620-6BBB-645E-BC6C94470F1A}"/>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533492A-0735-9941-E0CE-2E98990A69C7}"/>
              </a:ext>
            </a:extLst>
          </p:cNvPr>
          <p:cNvSpPr>
            <a:spLocks noGrp="1"/>
          </p:cNvSpPr>
          <p:nvPr>
            <p:ph type="dt" sz="half" idx="10"/>
          </p:nvPr>
        </p:nvSpPr>
        <p:spPr/>
        <p:txBody>
          <a:bodyPr/>
          <a:lstStyle/>
          <a:p>
            <a:fld id="{3B4631DB-EB0B-47CB-B516-8FC4462BB725}" type="datetime1">
              <a:rPr lang="en-US" smtClean="0"/>
              <a:t>1/26/2026</a:t>
            </a:fld>
            <a:endParaRPr lang="en-US" dirty="0"/>
          </a:p>
        </p:txBody>
      </p:sp>
      <p:sp>
        <p:nvSpPr>
          <p:cNvPr id="8" name="Footer Placeholder 7">
            <a:extLst>
              <a:ext uri="{FF2B5EF4-FFF2-40B4-BE49-F238E27FC236}">
                <a16:creationId xmlns:a16="http://schemas.microsoft.com/office/drawing/2014/main" id="{813229BC-D760-ADEA-25CD-821E800426AF}"/>
              </a:ext>
            </a:extLst>
          </p:cNvPr>
          <p:cNvSpPr>
            <a:spLocks noGrp="1"/>
          </p:cNvSpPr>
          <p:nvPr>
            <p:ph type="ftr" sz="quarter" idx="11"/>
          </p:nvPr>
        </p:nvSpPr>
        <p:spPr/>
        <p:txBody>
          <a:bodyPr/>
          <a:lstStyle/>
          <a:p>
            <a:r>
              <a:rPr lang="en-US" dirty="0"/>
              <a:t>For Financial Professional Use Only</a:t>
            </a:r>
          </a:p>
        </p:txBody>
      </p:sp>
      <p:sp>
        <p:nvSpPr>
          <p:cNvPr id="9" name="Slide Number Placeholder 8">
            <a:extLst>
              <a:ext uri="{FF2B5EF4-FFF2-40B4-BE49-F238E27FC236}">
                <a16:creationId xmlns:a16="http://schemas.microsoft.com/office/drawing/2014/main" id="{6B62F774-F0F5-4BB3-39D4-43C45A0CC704}"/>
              </a:ext>
            </a:extLst>
          </p:cNvPr>
          <p:cNvSpPr>
            <a:spLocks noGrp="1"/>
          </p:cNvSpPr>
          <p:nvPr>
            <p:ph type="sldNum" sz="quarter" idx="12"/>
          </p:nvPr>
        </p:nvSpPr>
        <p:spPr/>
        <p:txBody>
          <a:bodyPr/>
          <a:lstStyle/>
          <a:p>
            <a:fld id="{8ED3F7F4-339E-4C22-A7FA-50D2277E7444}" type="slidenum">
              <a:rPr lang="en-US" smtClean="0"/>
              <a:t>‹#›</a:t>
            </a:fld>
            <a:endParaRPr lang="en-US" dirty="0"/>
          </a:p>
        </p:txBody>
      </p:sp>
    </p:spTree>
    <p:extLst>
      <p:ext uri="{BB962C8B-B14F-4D97-AF65-F5344CB8AC3E}">
        <p14:creationId xmlns:p14="http://schemas.microsoft.com/office/powerpoint/2010/main" val="26314740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CD7C-A16F-8CA0-2408-883AB2D0C8F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07914EE-FC6D-637A-E9E9-FD4A90725410}"/>
              </a:ext>
            </a:extLst>
          </p:cNvPr>
          <p:cNvSpPr>
            <a:spLocks noGrp="1"/>
          </p:cNvSpPr>
          <p:nvPr>
            <p:ph type="dt" sz="half" idx="10"/>
          </p:nvPr>
        </p:nvSpPr>
        <p:spPr/>
        <p:txBody>
          <a:bodyPr/>
          <a:lstStyle/>
          <a:p>
            <a:fld id="{1E806642-64AE-42AC-9400-26DE7A64E574}" type="datetime1">
              <a:rPr lang="en-US" smtClean="0"/>
              <a:t>1/26/2026</a:t>
            </a:fld>
            <a:endParaRPr lang="en-US" dirty="0"/>
          </a:p>
        </p:txBody>
      </p:sp>
      <p:sp>
        <p:nvSpPr>
          <p:cNvPr id="4" name="Footer Placeholder 3">
            <a:extLst>
              <a:ext uri="{FF2B5EF4-FFF2-40B4-BE49-F238E27FC236}">
                <a16:creationId xmlns:a16="http://schemas.microsoft.com/office/drawing/2014/main" id="{50677AA6-B083-FBDA-DB55-58BA458A8F8C}"/>
              </a:ext>
            </a:extLst>
          </p:cNvPr>
          <p:cNvSpPr>
            <a:spLocks noGrp="1"/>
          </p:cNvSpPr>
          <p:nvPr>
            <p:ph type="ftr" sz="quarter" idx="11"/>
          </p:nvPr>
        </p:nvSpPr>
        <p:spPr/>
        <p:txBody>
          <a:bodyPr/>
          <a:lstStyle/>
          <a:p>
            <a:r>
              <a:rPr lang="en-US" dirty="0"/>
              <a:t>For Financial Professional Use Only</a:t>
            </a:r>
          </a:p>
        </p:txBody>
      </p:sp>
      <p:sp>
        <p:nvSpPr>
          <p:cNvPr id="5" name="Slide Number Placeholder 4">
            <a:extLst>
              <a:ext uri="{FF2B5EF4-FFF2-40B4-BE49-F238E27FC236}">
                <a16:creationId xmlns:a16="http://schemas.microsoft.com/office/drawing/2014/main" id="{0D849602-07C1-43BE-D7D2-D708E38876FC}"/>
              </a:ext>
            </a:extLst>
          </p:cNvPr>
          <p:cNvSpPr>
            <a:spLocks noGrp="1"/>
          </p:cNvSpPr>
          <p:nvPr>
            <p:ph type="sldNum" sz="quarter" idx="12"/>
          </p:nvPr>
        </p:nvSpPr>
        <p:spPr/>
        <p:txBody>
          <a:bodyPr/>
          <a:lstStyle/>
          <a:p>
            <a:fld id="{8ED3F7F4-339E-4C22-A7FA-50D2277E7444}" type="slidenum">
              <a:rPr lang="en-US" smtClean="0"/>
              <a:t>‹#›</a:t>
            </a:fld>
            <a:endParaRPr lang="en-US" dirty="0"/>
          </a:p>
        </p:txBody>
      </p:sp>
    </p:spTree>
    <p:extLst>
      <p:ext uri="{BB962C8B-B14F-4D97-AF65-F5344CB8AC3E}">
        <p14:creationId xmlns:p14="http://schemas.microsoft.com/office/powerpoint/2010/main" val="15013531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7C288DB-0FD8-836D-854E-CA9DC4ED9D5A}"/>
              </a:ext>
            </a:extLst>
          </p:cNvPr>
          <p:cNvSpPr>
            <a:spLocks noGrp="1"/>
          </p:cNvSpPr>
          <p:nvPr>
            <p:ph type="dt" sz="half" idx="10"/>
          </p:nvPr>
        </p:nvSpPr>
        <p:spPr/>
        <p:txBody>
          <a:bodyPr/>
          <a:lstStyle/>
          <a:p>
            <a:fld id="{22241604-33A4-483A-8457-311D2C3F81A4}" type="datetime1">
              <a:rPr lang="en-US" smtClean="0"/>
              <a:t>1/26/2026</a:t>
            </a:fld>
            <a:endParaRPr lang="en-US" dirty="0"/>
          </a:p>
        </p:txBody>
      </p:sp>
      <p:sp>
        <p:nvSpPr>
          <p:cNvPr id="3" name="Footer Placeholder 2">
            <a:extLst>
              <a:ext uri="{FF2B5EF4-FFF2-40B4-BE49-F238E27FC236}">
                <a16:creationId xmlns:a16="http://schemas.microsoft.com/office/drawing/2014/main" id="{F2AA49D0-6828-738F-ACAA-17046B77C0C6}"/>
              </a:ext>
            </a:extLst>
          </p:cNvPr>
          <p:cNvSpPr>
            <a:spLocks noGrp="1"/>
          </p:cNvSpPr>
          <p:nvPr>
            <p:ph type="ftr" sz="quarter" idx="11"/>
          </p:nvPr>
        </p:nvSpPr>
        <p:spPr/>
        <p:txBody>
          <a:bodyPr/>
          <a:lstStyle/>
          <a:p>
            <a:r>
              <a:rPr lang="en-US" dirty="0"/>
              <a:t>For Financial Professional Use Only</a:t>
            </a:r>
          </a:p>
        </p:txBody>
      </p:sp>
      <p:sp>
        <p:nvSpPr>
          <p:cNvPr id="4" name="Slide Number Placeholder 3">
            <a:extLst>
              <a:ext uri="{FF2B5EF4-FFF2-40B4-BE49-F238E27FC236}">
                <a16:creationId xmlns:a16="http://schemas.microsoft.com/office/drawing/2014/main" id="{B6ECAE49-30E7-5F75-4C8F-CF27BBCE6E39}"/>
              </a:ext>
            </a:extLst>
          </p:cNvPr>
          <p:cNvSpPr>
            <a:spLocks noGrp="1"/>
          </p:cNvSpPr>
          <p:nvPr>
            <p:ph type="sldNum" sz="quarter" idx="12"/>
          </p:nvPr>
        </p:nvSpPr>
        <p:spPr/>
        <p:txBody>
          <a:bodyPr/>
          <a:lstStyle/>
          <a:p>
            <a:fld id="{8ED3F7F4-339E-4C22-A7FA-50D2277E7444}" type="slidenum">
              <a:rPr lang="en-US" smtClean="0"/>
              <a:t>‹#›</a:t>
            </a:fld>
            <a:endParaRPr lang="en-US" dirty="0"/>
          </a:p>
        </p:txBody>
      </p:sp>
    </p:spTree>
    <p:extLst>
      <p:ext uri="{BB962C8B-B14F-4D97-AF65-F5344CB8AC3E}">
        <p14:creationId xmlns:p14="http://schemas.microsoft.com/office/powerpoint/2010/main" val="12696328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C6D54-7D8E-2E7C-111A-A51B0DE2A7DC}"/>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95F5DEB-D78F-A4EF-80E0-7EF08BF5FAED}"/>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6197334-CB63-88C4-5605-047A599F33DD}"/>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7971600C-3819-D9AC-2A8C-7E630F02818F}"/>
              </a:ext>
            </a:extLst>
          </p:cNvPr>
          <p:cNvSpPr>
            <a:spLocks noGrp="1"/>
          </p:cNvSpPr>
          <p:nvPr>
            <p:ph type="dt" sz="half" idx="10"/>
          </p:nvPr>
        </p:nvSpPr>
        <p:spPr/>
        <p:txBody>
          <a:bodyPr/>
          <a:lstStyle/>
          <a:p>
            <a:fld id="{22E9B135-B474-4CCB-9CA1-A01CEF4E4338}" type="datetime1">
              <a:rPr lang="en-US" smtClean="0"/>
              <a:t>1/26/2026</a:t>
            </a:fld>
            <a:endParaRPr lang="en-US" dirty="0"/>
          </a:p>
        </p:txBody>
      </p:sp>
      <p:sp>
        <p:nvSpPr>
          <p:cNvPr id="6" name="Footer Placeholder 5">
            <a:extLst>
              <a:ext uri="{FF2B5EF4-FFF2-40B4-BE49-F238E27FC236}">
                <a16:creationId xmlns:a16="http://schemas.microsoft.com/office/drawing/2014/main" id="{D07AD1E8-77CA-5D4B-FC60-AAB858C6C92C}"/>
              </a:ext>
            </a:extLst>
          </p:cNvPr>
          <p:cNvSpPr>
            <a:spLocks noGrp="1"/>
          </p:cNvSpPr>
          <p:nvPr>
            <p:ph type="ftr" sz="quarter" idx="11"/>
          </p:nvPr>
        </p:nvSpPr>
        <p:spPr/>
        <p:txBody>
          <a:bodyPr/>
          <a:lstStyle/>
          <a:p>
            <a:r>
              <a:rPr lang="en-US" dirty="0"/>
              <a:t>For Financial Professional Use Only</a:t>
            </a:r>
          </a:p>
        </p:txBody>
      </p:sp>
      <p:sp>
        <p:nvSpPr>
          <p:cNvPr id="7" name="Slide Number Placeholder 6">
            <a:extLst>
              <a:ext uri="{FF2B5EF4-FFF2-40B4-BE49-F238E27FC236}">
                <a16:creationId xmlns:a16="http://schemas.microsoft.com/office/drawing/2014/main" id="{FF58A942-CC18-4737-BB35-3AF7E99C1A31}"/>
              </a:ext>
            </a:extLst>
          </p:cNvPr>
          <p:cNvSpPr>
            <a:spLocks noGrp="1"/>
          </p:cNvSpPr>
          <p:nvPr>
            <p:ph type="sldNum" sz="quarter" idx="12"/>
          </p:nvPr>
        </p:nvSpPr>
        <p:spPr/>
        <p:txBody>
          <a:bodyPr/>
          <a:lstStyle/>
          <a:p>
            <a:fld id="{8ED3F7F4-339E-4C22-A7FA-50D2277E7444}" type="slidenum">
              <a:rPr lang="en-US" smtClean="0"/>
              <a:t>‹#›</a:t>
            </a:fld>
            <a:endParaRPr lang="en-US" dirty="0"/>
          </a:p>
        </p:txBody>
      </p:sp>
    </p:spTree>
    <p:extLst>
      <p:ext uri="{BB962C8B-B14F-4D97-AF65-F5344CB8AC3E}">
        <p14:creationId xmlns:p14="http://schemas.microsoft.com/office/powerpoint/2010/main" val="11584733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D72D5-E8C6-981D-070F-EC85DE626FE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3C927AE0-1E38-9EEB-6126-403021DD5335}"/>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a:extLst>
              <a:ext uri="{FF2B5EF4-FFF2-40B4-BE49-F238E27FC236}">
                <a16:creationId xmlns:a16="http://schemas.microsoft.com/office/drawing/2014/main" id="{0EC13761-4C03-6193-CF84-5751593755DA}"/>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D525FD0E-B16A-B437-61B5-AFD3E5042388}"/>
              </a:ext>
            </a:extLst>
          </p:cNvPr>
          <p:cNvSpPr>
            <a:spLocks noGrp="1"/>
          </p:cNvSpPr>
          <p:nvPr>
            <p:ph type="dt" sz="half" idx="10"/>
          </p:nvPr>
        </p:nvSpPr>
        <p:spPr/>
        <p:txBody>
          <a:bodyPr/>
          <a:lstStyle/>
          <a:p>
            <a:fld id="{5FD3143A-B7D2-412A-AC98-0D98635B0C65}" type="datetime1">
              <a:rPr lang="en-US" smtClean="0"/>
              <a:t>1/26/2026</a:t>
            </a:fld>
            <a:endParaRPr lang="en-US" dirty="0"/>
          </a:p>
        </p:txBody>
      </p:sp>
      <p:sp>
        <p:nvSpPr>
          <p:cNvPr id="6" name="Footer Placeholder 5">
            <a:extLst>
              <a:ext uri="{FF2B5EF4-FFF2-40B4-BE49-F238E27FC236}">
                <a16:creationId xmlns:a16="http://schemas.microsoft.com/office/drawing/2014/main" id="{2FB04BDF-055E-37CC-68AA-C2F490B0D6EC}"/>
              </a:ext>
            </a:extLst>
          </p:cNvPr>
          <p:cNvSpPr>
            <a:spLocks noGrp="1"/>
          </p:cNvSpPr>
          <p:nvPr>
            <p:ph type="ftr" sz="quarter" idx="11"/>
          </p:nvPr>
        </p:nvSpPr>
        <p:spPr/>
        <p:txBody>
          <a:bodyPr/>
          <a:lstStyle/>
          <a:p>
            <a:r>
              <a:rPr lang="en-US" dirty="0"/>
              <a:t>For Financial Professional Use Only</a:t>
            </a:r>
          </a:p>
        </p:txBody>
      </p:sp>
      <p:sp>
        <p:nvSpPr>
          <p:cNvPr id="7" name="Slide Number Placeholder 6">
            <a:extLst>
              <a:ext uri="{FF2B5EF4-FFF2-40B4-BE49-F238E27FC236}">
                <a16:creationId xmlns:a16="http://schemas.microsoft.com/office/drawing/2014/main" id="{B4CFEBE9-C9A1-3FBE-C82B-CEDB2EBDACF9}"/>
              </a:ext>
            </a:extLst>
          </p:cNvPr>
          <p:cNvSpPr>
            <a:spLocks noGrp="1"/>
          </p:cNvSpPr>
          <p:nvPr>
            <p:ph type="sldNum" sz="quarter" idx="12"/>
          </p:nvPr>
        </p:nvSpPr>
        <p:spPr/>
        <p:txBody>
          <a:bodyPr/>
          <a:lstStyle/>
          <a:p>
            <a:fld id="{8ED3F7F4-339E-4C22-A7FA-50D2277E7444}" type="slidenum">
              <a:rPr lang="en-US" smtClean="0"/>
              <a:t>‹#›</a:t>
            </a:fld>
            <a:endParaRPr lang="en-US" dirty="0"/>
          </a:p>
        </p:txBody>
      </p:sp>
    </p:spTree>
    <p:extLst>
      <p:ext uri="{BB962C8B-B14F-4D97-AF65-F5344CB8AC3E}">
        <p14:creationId xmlns:p14="http://schemas.microsoft.com/office/powerpoint/2010/main" val="1480460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ig Header ">
    <p:spTree>
      <p:nvGrpSpPr>
        <p:cNvPr id="1" name=""/>
        <p:cNvGrpSpPr/>
        <p:nvPr/>
      </p:nvGrpSpPr>
      <p:grpSpPr>
        <a:xfrm>
          <a:off x="0" y="0"/>
          <a:ext cx="0" cy="0"/>
          <a:chOff x="0" y="0"/>
          <a:chExt cx="0" cy="0"/>
        </a:xfrm>
      </p:grpSpPr>
      <p:pic>
        <p:nvPicPr>
          <p:cNvPr id="5" name="Picture 4" descr="A picture containing nature, cloud, night sky&#10;&#10;Description automatically generated">
            <a:extLst>
              <a:ext uri="{FF2B5EF4-FFF2-40B4-BE49-F238E27FC236}">
                <a16:creationId xmlns:a16="http://schemas.microsoft.com/office/drawing/2014/main" id="{4C3905E8-AE6B-67A4-072D-ECB6326E5F5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7235" t="28224" r="47046" b="28324"/>
          <a:stretch/>
        </p:blipFill>
        <p:spPr>
          <a:xfrm>
            <a:off x="-7027" y="667493"/>
            <a:ext cx="1007356" cy="3840980"/>
          </a:xfrm>
          <a:prstGeom prst="rect">
            <a:avLst/>
          </a:prstGeom>
        </p:spPr>
      </p:pic>
      <p:sp>
        <p:nvSpPr>
          <p:cNvPr id="13" name="Text Placeholder 11">
            <a:extLst>
              <a:ext uri="{FF2B5EF4-FFF2-40B4-BE49-F238E27FC236}">
                <a16:creationId xmlns:a16="http://schemas.microsoft.com/office/drawing/2014/main" id="{F1C9AB57-144E-E3F3-E15B-EF519A83AF20}"/>
              </a:ext>
            </a:extLst>
          </p:cNvPr>
          <p:cNvSpPr>
            <a:spLocks noGrp="1"/>
          </p:cNvSpPr>
          <p:nvPr>
            <p:ph type="body" sz="quarter" idx="10" hasCustomPrompt="1"/>
          </p:nvPr>
        </p:nvSpPr>
        <p:spPr>
          <a:xfrm>
            <a:off x="1600283" y="1906950"/>
            <a:ext cx="3999675" cy="1035817"/>
          </a:xfrm>
        </p:spPr>
        <p:txBody>
          <a:bodyPr>
            <a:normAutofit/>
          </a:bodyPr>
          <a:lstStyle>
            <a:lvl1pPr>
              <a:defRPr sz="3300" b="0">
                <a:latin typeface="Magneta Medium" panose="02000000000000000000" pitchFamily="50" charset="0"/>
              </a:defRPr>
            </a:lvl1pPr>
          </a:lstStyle>
          <a:p>
            <a:pPr lvl="0"/>
            <a:r>
              <a:rPr lang="en-US"/>
              <a:t>Heading for Stats or Questions</a:t>
            </a:r>
          </a:p>
        </p:txBody>
      </p:sp>
      <p:cxnSp>
        <p:nvCxnSpPr>
          <p:cNvPr id="19" name="Straight Connector 18">
            <a:extLst>
              <a:ext uri="{FF2B5EF4-FFF2-40B4-BE49-F238E27FC236}">
                <a16:creationId xmlns:a16="http://schemas.microsoft.com/office/drawing/2014/main" id="{7A119E9E-EB70-785E-A185-835B23FCCD95}"/>
              </a:ext>
            </a:extLst>
          </p:cNvPr>
          <p:cNvCxnSpPr>
            <a:cxnSpLocks/>
          </p:cNvCxnSpPr>
          <p:nvPr/>
        </p:nvCxnSpPr>
        <p:spPr>
          <a:xfrm flipH="1">
            <a:off x="1639646" y="1714500"/>
            <a:ext cx="810973" cy="0"/>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C5713995-26F1-1ACD-CC01-9DC055231014}"/>
              </a:ext>
            </a:extLst>
          </p:cNvPr>
          <p:cNvCxnSpPr>
            <a:cxnSpLocks/>
          </p:cNvCxnSpPr>
          <p:nvPr/>
        </p:nvCxnSpPr>
        <p:spPr>
          <a:xfrm flipH="1">
            <a:off x="165580" y="3581024"/>
            <a:ext cx="1995" cy="92745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30" name="Text Placeholder 11">
            <a:extLst>
              <a:ext uri="{FF2B5EF4-FFF2-40B4-BE49-F238E27FC236}">
                <a16:creationId xmlns:a16="http://schemas.microsoft.com/office/drawing/2014/main" id="{E94F62A3-F64A-815C-37A3-3456B95F3930}"/>
              </a:ext>
            </a:extLst>
          </p:cNvPr>
          <p:cNvSpPr>
            <a:spLocks noGrp="1"/>
          </p:cNvSpPr>
          <p:nvPr>
            <p:ph type="body" sz="quarter" idx="11" hasCustomPrompt="1"/>
          </p:nvPr>
        </p:nvSpPr>
        <p:spPr>
          <a:xfrm>
            <a:off x="1600284" y="3095657"/>
            <a:ext cx="4531625" cy="327380"/>
          </a:xfrm>
        </p:spPr>
        <p:txBody>
          <a:bodyPr>
            <a:noAutofit/>
          </a:bodyPr>
          <a:lstStyle>
            <a:lvl1pPr>
              <a:defRPr sz="1050" b="0" spc="225">
                <a:latin typeface="Proxima Nova Semibold" panose="02000506030000020004" pitchFamily="50" charset="0"/>
              </a:defRPr>
            </a:lvl1pPr>
          </a:lstStyle>
          <a:p>
            <a:pPr lvl="0"/>
            <a:r>
              <a:rPr lang="en-US"/>
              <a:t>SMALLER SUBHEADER OR STATS OR QUESTIONS</a:t>
            </a:r>
          </a:p>
        </p:txBody>
      </p:sp>
      <p:sp>
        <p:nvSpPr>
          <p:cNvPr id="3" name="Text Placeholder 2">
            <a:extLst>
              <a:ext uri="{FF2B5EF4-FFF2-40B4-BE49-F238E27FC236}">
                <a16:creationId xmlns:a16="http://schemas.microsoft.com/office/drawing/2014/main" id="{47718300-854A-85BF-C1D8-9E64D3FDA943}"/>
              </a:ext>
            </a:extLst>
          </p:cNvPr>
          <p:cNvSpPr>
            <a:spLocks noGrp="1"/>
          </p:cNvSpPr>
          <p:nvPr>
            <p:ph type="body" sz="quarter" idx="12" hasCustomPrompt="1"/>
          </p:nvPr>
        </p:nvSpPr>
        <p:spPr>
          <a:xfrm>
            <a:off x="252143" y="4661365"/>
            <a:ext cx="6207651" cy="397601"/>
          </a:xfrm>
        </p:spPr>
        <p:txBody>
          <a:bodyPr anchor="b">
            <a:noAutofit/>
          </a:bodyPr>
          <a:lstStyle>
            <a:lvl1pPr>
              <a:spcBef>
                <a:spcPts val="0"/>
              </a:spcBef>
              <a:defRPr sz="600">
                <a:solidFill>
                  <a:schemeClr val="accent3"/>
                </a:solidFill>
              </a:defRPr>
            </a:lvl1pPr>
          </a:lstStyle>
          <a:p>
            <a:pPr lvl="0"/>
            <a:r>
              <a:rPr lang="en-US"/>
              <a:t>Source/Footnote</a:t>
            </a:r>
          </a:p>
        </p:txBody>
      </p:sp>
      <p:sp>
        <p:nvSpPr>
          <p:cNvPr id="2" name="TextBox 1">
            <a:extLst>
              <a:ext uri="{FF2B5EF4-FFF2-40B4-BE49-F238E27FC236}">
                <a16:creationId xmlns:a16="http://schemas.microsoft.com/office/drawing/2014/main" id="{939FE854-AF6D-E251-0191-160902E6035B}"/>
              </a:ext>
            </a:extLst>
          </p:cNvPr>
          <p:cNvSpPr txBox="1"/>
          <p:nvPr userDrawn="1"/>
        </p:nvSpPr>
        <p:spPr>
          <a:xfrm>
            <a:off x="6587972" y="3715504"/>
            <a:ext cx="2553163" cy="403957"/>
          </a:xfrm>
          <a:prstGeom prst="rect">
            <a:avLst/>
          </a:prstGeom>
          <a:noFill/>
          <a:ln>
            <a:noFill/>
          </a:ln>
        </p:spPr>
        <p:txBody>
          <a:bodyPr wrap="square" rtlCol="0">
            <a:spAutoFit/>
          </a:bodyPr>
          <a:lstStyle/>
          <a:p>
            <a:pPr algn="ctr"/>
            <a:r>
              <a:rPr lang="en-US" sz="675" cap="all" spc="225" baseline="0" dirty="0">
                <a:solidFill>
                  <a:schemeClr val="bg2"/>
                </a:solidFill>
                <a:latin typeface="Source Sans Pro" panose="020B0503030403020204" pitchFamily="34" charset="0"/>
                <a:ea typeface="Source Sans Pro" panose="020B0503030403020204" pitchFamily="34" charset="0"/>
                <a:cs typeface="Roboto" charset="0"/>
              </a:rPr>
              <a:t> @TOEWSCORP</a:t>
            </a:r>
          </a:p>
          <a:p>
            <a:pPr algn="ctr"/>
            <a:br>
              <a:rPr lang="en-US" sz="675" cap="all" spc="225" baseline="0" dirty="0">
                <a:solidFill>
                  <a:schemeClr val="bg2"/>
                </a:solidFill>
                <a:latin typeface="Source Sans Pro" panose="020B0503030403020204" pitchFamily="34" charset="0"/>
                <a:ea typeface="Source Sans Pro" panose="020B0503030403020204" pitchFamily="34" charset="0"/>
                <a:cs typeface="Roboto" charset="0"/>
              </a:rPr>
            </a:br>
            <a:r>
              <a:rPr lang="en-US" sz="675" cap="all" spc="225" baseline="0" dirty="0">
                <a:solidFill>
                  <a:schemeClr val="bg2"/>
                </a:solidFill>
                <a:latin typeface="Source Sans Pro" panose="020B0503030403020204" pitchFamily="34" charset="0"/>
                <a:ea typeface="Source Sans Pro" panose="020B0503030403020204" pitchFamily="34" charset="0"/>
                <a:cs typeface="Roboto" charset="0"/>
              </a:rPr>
              <a:t>TOEWSCORP.COM</a:t>
            </a:r>
            <a:endParaRPr lang="en-US" sz="675" kern="700" cap="all" spc="217" baseline="0" dirty="0">
              <a:solidFill>
                <a:schemeClr val="bg2"/>
              </a:solidFill>
              <a:latin typeface="Source Sans Pro" panose="020B0503030403020204" pitchFamily="34" charset="0"/>
              <a:ea typeface="Source Sans Pro" panose="020B0503030403020204" pitchFamily="34" charset="0"/>
              <a:cs typeface="Roboto" charset="0"/>
            </a:endParaRPr>
          </a:p>
        </p:txBody>
      </p:sp>
    </p:spTree>
    <p:extLst>
      <p:ext uri="{BB962C8B-B14F-4D97-AF65-F5344CB8AC3E}">
        <p14:creationId xmlns:p14="http://schemas.microsoft.com/office/powerpoint/2010/main" val="35726332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EF529-A9AB-1813-92B7-0A9BF1FB4E7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F3C74FD-D9DB-2D51-9535-22986C3662F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7EC3C8-926F-64D3-6114-16F1483A341C}"/>
              </a:ext>
            </a:extLst>
          </p:cNvPr>
          <p:cNvSpPr>
            <a:spLocks noGrp="1"/>
          </p:cNvSpPr>
          <p:nvPr>
            <p:ph type="dt" sz="half" idx="10"/>
          </p:nvPr>
        </p:nvSpPr>
        <p:spPr/>
        <p:txBody>
          <a:bodyPr/>
          <a:lstStyle/>
          <a:p>
            <a:fld id="{5F0E179D-8298-4892-9D6C-676C94B11E4A}" type="datetime1">
              <a:rPr lang="en-US" smtClean="0"/>
              <a:t>1/26/2026</a:t>
            </a:fld>
            <a:endParaRPr lang="en-US" dirty="0"/>
          </a:p>
        </p:txBody>
      </p:sp>
      <p:sp>
        <p:nvSpPr>
          <p:cNvPr id="5" name="Footer Placeholder 4">
            <a:extLst>
              <a:ext uri="{FF2B5EF4-FFF2-40B4-BE49-F238E27FC236}">
                <a16:creationId xmlns:a16="http://schemas.microsoft.com/office/drawing/2014/main" id="{BEE9666E-93FB-6E89-F655-ACA0E6349A03}"/>
              </a:ext>
            </a:extLst>
          </p:cNvPr>
          <p:cNvSpPr>
            <a:spLocks noGrp="1"/>
          </p:cNvSpPr>
          <p:nvPr>
            <p:ph type="ftr" sz="quarter" idx="11"/>
          </p:nvPr>
        </p:nvSpPr>
        <p:spPr/>
        <p:txBody>
          <a:bodyPr/>
          <a:lstStyle/>
          <a:p>
            <a:r>
              <a:rPr lang="en-US" dirty="0"/>
              <a:t>For Financial Professional Use Only</a:t>
            </a:r>
          </a:p>
        </p:txBody>
      </p:sp>
      <p:sp>
        <p:nvSpPr>
          <p:cNvPr id="6" name="Slide Number Placeholder 5">
            <a:extLst>
              <a:ext uri="{FF2B5EF4-FFF2-40B4-BE49-F238E27FC236}">
                <a16:creationId xmlns:a16="http://schemas.microsoft.com/office/drawing/2014/main" id="{0DBA8640-5BEA-4CE1-260E-086181AC206E}"/>
              </a:ext>
            </a:extLst>
          </p:cNvPr>
          <p:cNvSpPr>
            <a:spLocks noGrp="1"/>
          </p:cNvSpPr>
          <p:nvPr>
            <p:ph type="sldNum" sz="quarter" idx="12"/>
          </p:nvPr>
        </p:nvSpPr>
        <p:spPr/>
        <p:txBody>
          <a:bodyPr/>
          <a:lstStyle/>
          <a:p>
            <a:fld id="{8ED3F7F4-339E-4C22-A7FA-50D2277E7444}" type="slidenum">
              <a:rPr lang="en-US" smtClean="0"/>
              <a:t>‹#›</a:t>
            </a:fld>
            <a:endParaRPr lang="en-US" dirty="0"/>
          </a:p>
        </p:txBody>
      </p:sp>
    </p:spTree>
    <p:extLst>
      <p:ext uri="{BB962C8B-B14F-4D97-AF65-F5344CB8AC3E}">
        <p14:creationId xmlns:p14="http://schemas.microsoft.com/office/powerpoint/2010/main" val="345381676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A45AA9-A8BD-C397-BD94-7CC080696E97}"/>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518F25-9654-98C8-E62F-1B6155F0F047}"/>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9BD5D6-04BE-97AE-003E-61E75FF354ED}"/>
              </a:ext>
            </a:extLst>
          </p:cNvPr>
          <p:cNvSpPr>
            <a:spLocks noGrp="1"/>
          </p:cNvSpPr>
          <p:nvPr>
            <p:ph type="dt" sz="half" idx="10"/>
          </p:nvPr>
        </p:nvSpPr>
        <p:spPr/>
        <p:txBody>
          <a:bodyPr/>
          <a:lstStyle/>
          <a:p>
            <a:fld id="{DB3B2897-D11F-49DD-B1FF-89F431A67662}" type="datetime1">
              <a:rPr lang="en-US" smtClean="0"/>
              <a:t>1/26/2026</a:t>
            </a:fld>
            <a:endParaRPr lang="en-US" dirty="0"/>
          </a:p>
        </p:txBody>
      </p:sp>
      <p:sp>
        <p:nvSpPr>
          <p:cNvPr id="5" name="Footer Placeholder 4">
            <a:extLst>
              <a:ext uri="{FF2B5EF4-FFF2-40B4-BE49-F238E27FC236}">
                <a16:creationId xmlns:a16="http://schemas.microsoft.com/office/drawing/2014/main" id="{5B5BE90E-15DE-7D8C-9884-CC8BA03D2A69}"/>
              </a:ext>
            </a:extLst>
          </p:cNvPr>
          <p:cNvSpPr>
            <a:spLocks noGrp="1"/>
          </p:cNvSpPr>
          <p:nvPr>
            <p:ph type="ftr" sz="quarter" idx="11"/>
          </p:nvPr>
        </p:nvSpPr>
        <p:spPr/>
        <p:txBody>
          <a:bodyPr/>
          <a:lstStyle/>
          <a:p>
            <a:r>
              <a:rPr lang="en-US" dirty="0"/>
              <a:t>For Financial Professional Use Only</a:t>
            </a:r>
          </a:p>
        </p:txBody>
      </p:sp>
      <p:sp>
        <p:nvSpPr>
          <p:cNvPr id="6" name="Slide Number Placeholder 5">
            <a:extLst>
              <a:ext uri="{FF2B5EF4-FFF2-40B4-BE49-F238E27FC236}">
                <a16:creationId xmlns:a16="http://schemas.microsoft.com/office/drawing/2014/main" id="{079D7A18-F40C-DCF9-8252-4ED73B81FE76}"/>
              </a:ext>
            </a:extLst>
          </p:cNvPr>
          <p:cNvSpPr>
            <a:spLocks noGrp="1"/>
          </p:cNvSpPr>
          <p:nvPr>
            <p:ph type="sldNum" sz="quarter" idx="12"/>
          </p:nvPr>
        </p:nvSpPr>
        <p:spPr/>
        <p:txBody>
          <a:bodyPr/>
          <a:lstStyle/>
          <a:p>
            <a:fld id="{8ED3F7F4-339E-4C22-A7FA-50D2277E7444}" type="slidenum">
              <a:rPr lang="en-US" smtClean="0"/>
              <a:t>‹#›</a:t>
            </a:fld>
            <a:endParaRPr lang="en-US" dirty="0"/>
          </a:p>
        </p:txBody>
      </p:sp>
    </p:spTree>
    <p:extLst>
      <p:ext uri="{BB962C8B-B14F-4D97-AF65-F5344CB8AC3E}">
        <p14:creationId xmlns:p14="http://schemas.microsoft.com/office/powerpoint/2010/main" val="21738611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a:lum/>
            <a:extLst>
              <a:ext uri="{BEBA8EAE-BF5A-486C-A8C5-ECC9F3942E4B}">
                <a14:imgProps xmlns:a14="http://schemas.microsoft.com/office/drawing/2010/main">
                  <a14:imgLayer r:embed="rId3">
                    <a14:imgEffect>
                      <a14:saturation sat="99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53074152-99B1-2747-CD0C-CF0308AA6DC9}"/>
              </a:ext>
            </a:extLst>
          </p:cNvPr>
          <p:cNvSpPr>
            <a:spLocks noGrp="1"/>
          </p:cNvSpPr>
          <p:nvPr>
            <p:ph type="sldNum" sz="quarter" idx="12"/>
          </p:nvPr>
        </p:nvSpPr>
        <p:spPr>
          <a:xfrm>
            <a:off x="8537331" y="4853354"/>
            <a:ext cx="364880" cy="170168"/>
          </a:xfrm>
          <a:prstGeom prst="rect">
            <a:avLst/>
          </a:prstGeom>
        </p:spPr>
        <p:txBody>
          <a:bodyPr/>
          <a:lstStyle>
            <a:lvl1pPr algn="r">
              <a:defRPr lang="en-US" sz="825" kern="1200" smtClean="0">
                <a:solidFill>
                  <a:srgbClr val="D34613"/>
                </a:solidFill>
                <a:latin typeface="Roboto" panose="02000000000000000000" pitchFamily="2" charset="0"/>
                <a:ea typeface="Roboto" panose="02000000000000000000" pitchFamily="2" charset="0"/>
                <a:cs typeface="+mn-cs"/>
              </a:defRPr>
            </a:lvl1pPr>
          </a:lstStyle>
          <a:p>
            <a:fld id="{91E52CF5-A6FE-41E7-9F8A-164E4AC0415D}" type="slidenum">
              <a:rPr lang="en-US" smtClean="0"/>
              <a:pPr/>
              <a:t>‹#›</a:t>
            </a:fld>
            <a:endParaRPr lang="en-US" dirty="0"/>
          </a:p>
        </p:txBody>
      </p:sp>
      <p:sp>
        <p:nvSpPr>
          <p:cNvPr id="2" name="Title 1">
            <a:extLst>
              <a:ext uri="{FF2B5EF4-FFF2-40B4-BE49-F238E27FC236}">
                <a16:creationId xmlns:a16="http://schemas.microsoft.com/office/drawing/2014/main" id="{EE357CEC-D425-84D7-63B6-6464D3BAB608}"/>
              </a:ext>
            </a:extLst>
          </p:cNvPr>
          <p:cNvSpPr>
            <a:spLocks noGrp="1"/>
          </p:cNvSpPr>
          <p:nvPr>
            <p:ph type="title" idx="4294967295"/>
          </p:nvPr>
        </p:nvSpPr>
        <p:spPr>
          <a:xfrm>
            <a:off x="416283" y="240030"/>
            <a:ext cx="8485927" cy="548878"/>
          </a:xfrm>
          <a:prstGeom prst="rect">
            <a:avLst/>
          </a:prstGeom>
        </p:spPr>
        <p:txBody>
          <a:bodyPr lIns="0" tIns="91440" rIns="0" bIns="0"/>
          <a:lstStyle/>
          <a:p>
            <a:endParaRPr lang="en-US" sz="2400" b="1">
              <a:solidFill>
                <a:srgbClr val="D34613"/>
              </a:solidFill>
              <a:latin typeface="Roboto Black" panose="02000000000000000000" pitchFamily="2" charset="0"/>
              <a:ea typeface="Roboto Black" panose="02000000000000000000" pitchFamily="2" charset="0"/>
            </a:endParaRPr>
          </a:p>
        </p:txBody>
      </p:sp>
      <p:pic>
        <p:nvPicPr>
          <p:cNvPr id="4" name="Picture 3" descr="A black background with blue letters&#10;&#10;Description automatically generated">
            <a:extLst>
              <a:ext uri="{FF2B5EF4-FFF2-40B4-BE49-F238E27FC236}">
                <a16:creationId xmlns:a16="http://schemas.microsoft.com/office/drawing/2014/main" id="{30FC7409-EF5F-83F4-FC80-863F4ECB0A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67532" y="4488413"/>
            <a:ext cx="1002615" cy="417007"/>
          </a:xfrm>
          <a:prstGeom prst="rect">
            <a:avLst/>
          </a:prstGeom>
        </p:spPr>
      </p:pic>
    </p:spTree>
    <p:extLst>
      <p:ext uri="{BB962C8B-B14F-4D97-AF65-F5344CB8AC3E}">
        <p14:creationId xmlns:p14="http://schemas.microsoft.com/office/powerpoint/2010/main" val="4977102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007604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blipFill>
          <a:blip r:embed="rId2">
            <a:alphaModFix/>
          </a:blip>
          <a:stretch>
            <a:fillRect/>
          </a:stretch>
        </a:blipFill>
        <a:effectLst/>
      </p:bgPr>
    </p:bg>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extLst>
      <p:ext uri="{BB962C8B-B14F-4D97-AF65-F5344CB8AC3E}">
        <p14:creationId xmlns:p14="http://schemas.microsoft.com/office/powerpoint/2010/main" val="35258594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blipFill>
          <a:blip r:embed="rId2">
            <a:alphaModFix/>
          </a:blip>
          <a:stretch>
            <a:fillRect/>
          </a:stretch>
        </a:blipFill>
        <a:effectLst/>
      </p:bgPr>
    </p:bg>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381304822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blipFill>
          <a:blip r:embed="rId2">
            <a:alphaModFix/>
          </a:blip>
          <a:stretch>
            <a:fillRect/>
          </a:stretch>
        </a:blipFill>
        <a:effectLst/>
      </p:bgPr>
    </p:bg>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188606874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020676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40"/>
        <p:cNvGrpSpPr/>
        <p:nvPr/>
      </p:nvGrpSpPr>
      <p:grpSpPr>
        <a:xfrm>
          <a:off x="0" y="0"/>
          <a:ext cx="0" cy="0"/>
          <a:chOff x="0" y="0"/>
          <a:chExt cx="0" cy="0"/>
        </a:xfrm>
      </p:grpSpPr>
    </p:spTree>
    <p:extLst>
      <p:ext uri="{BB962C8B-B14F-4D97-AF65-F5344CB8AC3E}">
        <p14:creationId xmlns:p14="http://schemas.microsoft.com/office/powerpoint/2010/main" val="38447465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 Design 3">
  <p:cSld name="Title + Design 3">
    <p:bg>
      <p:bgPr>
        <a:blipFill>
          <a:blip r:embed="rId2">
            <a:alphaModFix/>
          </a:blip>
          <a:stretch>
            <a:fillRect/>
          </a:stretch>
        </a:blipFill>
        <a:effectLst/>
      </p:bgPr>
    </p:bg>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5429500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rogram Title Slide">
    <p:spTree>
      <p:nvGrpSpPr>
        <p:cNvPr id="1" name=""/>
        <p:cNvGrpSpPr/>
        <p:nvPr/>
      </p:nvGrpSpPr>
      <p:grpSpPr>
        <a:xfrm>
          <a:off x="0" y="0"/>
          <a:ext cx="0" cy="0"/>
          <a:chOff x="0" y="0"/>
          <a:chExt cx="0" cy="0"/>
        </a:xfrm>
      </p:grpSpPr>
      <p:pic>
        <p:nvPicPr>
          <p:cNvPr id="13" name="Picture Placeholder 7">
            <a:extLst>
              <a:ext uri="{FF2B5EF4-FFF2-40B4-BE49-F238E27FC236}">
                <a16:creationId xmlns:a16="http://schemas.microsoft.com/office/drawing/2014/main" id="{B230FFE8-09BE-62FF-F29E-777B41CD20AF}"/>
              </a:ext>
            </a:extLst>
          </p:cNvPr>
          <p:cNvPicPr>
            <a:picLocks noChangeAspect="1"/>
          </p:cNvPicPr>
          <p:nvPr/>
        </p:nvPicPr>
        <p:blipFill rotWithShape="1">
          <a:blip r:embed="rId2"/>
          <a:srcRect l="30058" t="18780" r="18869" b="38128"/>
          <a:stretch/>
        </p:blipFill>
        <p:spPr>
          <a:xfrm>
            <a:off x="0" y="0"/>
            <a:ext cx="9144000" cy="5143500"/>
          </a:xfrm>
          <a:prstGeom prst="rect">
            <a:avLst/>
          </a:prstGeom>
        </p:spPr>
      </p:pic>
      <p:sp>
        <p:nvSpPr>
          <p:cNvPr id="14" name="Rectangle 13">
            <a:extLst>
              <a:ext uri="{FF2B5EF4-FFF2-40B4-BE49-F238E27FC236}">
                <a16:creationId xmlns:a16="http://schemas.microsoft.com/office/drawing/2014/main" id="{50CEEF22-0466-FEEC-D149-DA22FA99CDA9}"/>
              </a:ext>
            </a:extLst>
          </p:cNvPr>
          <p:cNvSpPr/>
          <p:nvPr/>
        </p:nvSpPr>
        <p:spPr>
          <a:xfrm>
            <a:off x="0" y="0"/>
            <a:ext cx="9144000" cy="5143500"/>
          </a:xfrm>
          <a:prstGeom prst="rect">
            <a:avLst/>
          </a:prstGeom>
          <a:solidFill>
            <a:schemeClr val="tx1">
              <a:alpha val="2189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pic>
        <p:nvPicPr>
          <p:cNvPr id="10" name="Picture 9">
            <a:extLst>
              <a:ext uri="{FF2B5EF4-FFF2-40B4-BE49-F238E27FC236}">
                <a16:creationId xmlns:a16="http://schemas.microsoft.com/office/drawing/2014/main" id="{993091DF-9993-DB59-6BD3-FAA772706931}"/>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rot="17415916">
            <a:off x="2604346" y="-676358"/>
            <a:ext cx="7754316" cy="7709472"/>
          </a:xfrm>
          <a:prstGeom prst="rect">
            <a:avLst/>
          </a:prstGeom>
        </p:spPr>
      </p:pic>
      <p:sp>
        <p:nvSpPr>
          <p:cNvPr id="2" name="Google Shape;8;p9">
            <a:extLst>
              <a:ext uri="{FF2B5EF4-FFF2-40B4-BE49-F238E27FC236}">
                <a16:creationId xmlns:a16="http://schemas.microsoft.com/office/drawing/2014/main" id="{BE940AAC-EB3D-9BD6-9CAC-DFC33ABB07DB}"/>
              </a:ext>
            </a:extLst>
          </p:cNvPr>
          <p:cNvSpPr txBox="1"/>
          <p:nvPr userDrawn="1"/>
        </p:nvSpPr>
        <p:spPr>
          <a:xfrm>
            <a:off x="8438539" y="4624964"/>
            <a:ext cx="444200" cy="295200"/>
          </a:xfrm>
          <a:prstGeom prst="rect">
            <a:avLst/>
          </a:prstGeom>
          <a:noFill/>
          <a:ln>
            <a:noFill/>
          </a:ln>
        </p:spPr>
        <p:txBody>
          <a:bodyPr spcFirstLastPara="1" wrap="square" lIns="68569" tIns="68569" rIns="68569" bIns="68569" anchor="ctr" anchorCtr="0">
            <a:normAutofit/>
          </a:bodyPr>
          <a:lstStyle/>
          <a:p>
            <a:pPr marL="0" marR="0" lvl="0" indent="0" algn="r" rtl="0">
              <a:lnSpc>
                <a:spcPct val="100000"/>
              </a:lnSpc>
              <a:spcBef>
                <a:spcPts val="0"/>
              </a:spcBef>
              <a:spcAft>
                <a:spcPts val="0"/>
              </a:spcAft>
              <a:buNone/>
            </a:pPr>
            <a:fld id="{00000000-1234-1234-1234-123412341234}" type="slidenum">
              <a:rPr lang="en" sz="750" b="0" i="0" u="none" strike="noStrike" cap="none">
                <a:solidFill>
                  <a:schemeClr val="tx1"/>
                </a:solidFill>
                <a:latin typeface="Montserrat SemiBold"/>
                <a:ea typeface="Montserrat SemiBold"/>
                <a:cs typeface="Montserrat SemiBold"/>
                <a:sym typeface="Montserrat SemiBold"/>
              </a:rPr>
              <a:pPr marL="0" marR="0" lvl="0" indent="0" algn="r" rtl="0">
                <a:lnSpc>
                  <a:spcPct val="100000"/>
                </a:lnSpc>
                <a:spcBef>
                  <a:spcPts val="0"/>
                </a:spcBef>
                <a:spcAft>
                  <a:spcPts val="0"/>
                </a:spcAft>
                <a:buNone/>
              </a:pPr>
              <a:t>‹#›</a:t>
            </a:fld>
            <a:endParaRPr sz="750" b="0" i="0" u="none" strike="noStrike" cap="none" dirty="0">
              <a:solidFill>
                <a:schemeClr val="tx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755137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3"/>
        <p:cNvGrpSpPr/>
        <p:nvPr/>
      </p:nvGrpSpPr>
      <p:grpSpPr>
        <a:xfrm>
          <a:off x="0" y="0"/>
          <a:ext cx="0" cy="0"/>
          <a:chOff x="0" y="0"/>
          <a:chExt cx="0" cy="0"/>
        </a:xfrm>
      </p:grpSpPr>
    </p:spTree>
    <p:extLst>
      <p:ext uri="{BB962C8B-B14F-4D97-AF65-F5344CB8AC3E}">
        <p14:creationId xmlns:p14="http://schemas.microsoft.com/office/powerpoint/2010/main" val="215102246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96D517CC-44CE-493F-A929-6D512DE4150C}"/>
              </a:ext>
            </a:extLst>
          </p:cNvPr>
          <p:cNvSpPr>
            <a:spLocks noGrp="1"/>
          </p:cNvSpPr>
          <p:nvPr>
            <p:ph type="sldNum" sz="quarter" idx="12"/>
          </p:nvPr>
        </p:nvSpPr>
        <p:spPr>
          <a:xfrm>
            <a:off x="163701" y="4767263"/>
            <a:ext cx="2057400" cy="273844"/>
          </a:xfrm>
          <a:prstGeom prst="rect">
            <a:avLst/>
          </a:prstGeom>
        </p:spPr>
        <p:txBody>
          <a:bodyPr/>
          <a:lstStyle/>
          <a:p>
            <a:fld id="{1A94FA14-BDFA-415F-8E93-41655702F743}" type="slidenum">
              <a:rPr lang="en-US" smtClean="0"/>
              <a:t>‹#›</a:t>
            </a:fld>
            <a:endParaRPr lang="en-US" dirty="0"/>
          </a:p>
        </p:txBody>
      </p:sp>
    </p:spTree>
    <p:extLst>
      <p:ext uri="{BB962C8B-B14F-4D97-AF65-F5344CB8AC3E}">
        <p14:creationId xmlns:p14="http://schemas.microsoft.com/office/powerpoint/2010/main" val="41727148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Section Break 2">
    <p:spTree>
      <p:nvGrpSpPr>
        <p:cNvPr id="1" name=""/>
        <p:cNvGrpSpPr/>
        <p:nvPr/>
      </p:nvGrpSpPr>
      <p:grpSpPr>
        <a:xfrm>
          <a:off x="0" y="0"/>
          <a:ext cx="0" cy="0"/>
          <a:chOff x="0" y="0"/>
          <a:chExt cx="0" cy="0"/>
        </a:xfrm>
      </p:grpSpPr>
      <p:sp>
        <p:nvSpPr>
          <p:cNvPr id="25" name="Text Placeholder 21">
            <a:extLst>
              <a:ext uri="{FF2B5EF4-FFF2-40B4-BE49-F238E27FC236}">
                <a16:creationId xmlns:a16="http://schemas.microsoft.com/office/drawing/2014/main" id="{58FF731B-A310-88F0-7DCE-018E3BB9D61B}"/>
              </a:ext>
            </a:extLst>
          </p:cNvPr>
          <p:cNvSpPr>
            <a:spLocks noGrp="1"/>
          </p:cNvSpPr>
          <p:nvPr>
            <p:ph type="body" sz="quarter" idx="10" hasCustomPrompt="1"/>
          </p:nvPr>
        </p:nvSpPr>
        <p:spPr>
          <a:xfrm>
            <a:off x="846815" y="1501974"/>
            <a:ext cx="5140518" cy="2139553"/>
          </a:xfrm>
        </p:spPr>
        <p:txBody>
          <a:bodyPr anchor="ctr">
            <a:normAutofit/>
          </a:bodyPr>
          <a:lstStyle>
            <a:lvl1pPr marL="0" indent="0">
              <a:buNone/>
              <a:defRPr sz="2400" b="1">
                <a:solidFill>
                  <a:schemeClr val="tx2"/>
                </a:solidFill>
              </a:defRPr>
            </a:lvl1pPr>
            <a:lvl2pPr marL="342900" indent="0">
              <a:buNone/>
              <a:defRPr b="1"/>
            </a:lvl2pPr>
            <a:lvl3pPr marL="685800" indent="0">
              <a:buNone/>
              <a:defRPr b="1"/>
            </a:lvl3pPr>
            <a:lvl4pPr marL="1028700" indent="0">
              <a:buNone/>
              <a:defRPr b="1"/>
            </a:lvl4pPr>
            <a:lvl5pPr marL="1371600" indent="0">
              <a:buNone/>
              <a:defRPr b="1"/>
            </a:lvl5pPr>
          </a:lstStyle>
          <a:p>
            <a:pPr lvl="0"/>
            <a:r>
              <a:rPr lang="en-US" dirty="0"/>
              <a:t>Insert big copy </a:t>
            </a:r>
          </a:p>
          <a:p>
            <a:pPr lvl="0"/>
            <a:r>
              <a:rPr lang="en-US" dirty="0"/>
              <a:t>text here for a </a:t>
            </a:r>
          </a:p>
          <a:p>
            <a:pPr lvl="0"/>
            <a:r>
              <a:rPr lang="en-US" dirty="0"/>
              <a:t>break or section.</a:t>
            </a:r>
          </a:p>
        </p:txBody>
      </p:sp>
      <p:pic>
        <p:nvPicPr>
          <p:cNvPr id="8" name="Picture Placeholder 7">
            <a:extLst>
              <a:ext uri="{FF2B5EF4-FFF2-40B4-BE49-F238E27FC236}">
                <a16:creationId xmlns:a16="http://schemas.microsoft.com/office/drawing/2014/main" id="{7A69202E-7301-246E-0819-ED4C9747EAF0}"/>
              </a:ext>
            </a:extLst>
          </p:cNvPr>
          <p:cNvPicPr>
            <a:picLocks noChangeAspect="1"/>
          </p:cNvPicPr>
          <p:nvPr/>
        </p:nvPicPr>
        <p:blipFill rotWithShape="1">
          <a:blip r:embed="rId2">
            <a:extLst>
              <a:ext uri="{28A0092B-C50C-407E-A947-70E740481C1C}">
                <a14:useLocalDpi xmlns:a14="http://schemas.microsoft.com/office/drawing/2010/main" val="0"/>
              </a:ext>
            </a:extLst>
          </a:blip>
          <a:srcRect l="19496" r="43420"/>
          <a:stretch/>
        </p:blipFill>
        <p:spPr>
          <a:xfrm>
            <a:off x="6282864" y="0"/>
            <a:ext cx="2861136" cy="5143500"/>
          </a:xfrm>
          <a:prstGeom prst="rect">
            <a:avLst/>
          </a:prstGeom>
        </p:spPr>
      </p:pic>
      <p:sp>
        <p:nvSpPr>
          <p:cNvPr id="22" name="TextBox 21">
            <a:extLst>
              <a:ext uri="{FF2B5EF4-FFF2-40B4-BE49-F238E27FC236}">
                <a16:creationId xmlns:a16="http://schemas.microsoft.com/office/drawing/2014/main" id="{34F4466C-F0C9-60EE-6086-09B80F2BD081}"/>
              </a:ext>
            </a:extLst>
          </p:cNvPr>
          <p:cNvSpPr txBox="1"/>
          <p:nvPr/>
        </p:nvSpPr>
        <p:spPr>
          <a:xfrm rot="16200000">
            <a:off x="8110005" y="1314997"/>
            <a:ext cx="1485582" cy="196208"/>
          </a:xfrm>
          <a:prstGeom prst="rect">
            <a:avLst/>
          </a:prstGeom>
          <a:noFill/>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TOEWSCORP.COM</a:t>
            </a:r>
          </a:p>
        </p:txBody>
      </p:sp>
      <p:sp>
        <p:nvSpPr>
          <p:cNvPr id="23" name="TextBox 22">
            <a:extLst>
              <a:ext uri="{FF2B5EF4-FFF2-40B4-BE49-F238E27FC236}">
                <a16:creationId xmlns:a16="http://schemas.microsoft.com/office/drawing/2014/main" id="{BDB2B909-488A-1492-372A-410516A2CD78}"/>
              </a:ext>
            </a:extLst>
          </p:cNvPr>
          <p:cNvSpPr txBox="1"/>
          <p:nvPr/>
        </p:nvSpPr>
        <p:spPr>
          <a:xfrm rot="16200000">
            <a:off x="7795372" y="3317662"/>
            <a:ext cx="2114848" cy="196208"/>
          </a:xfrm>
          <a:prstGeom prst="rect">
            <a:avLst/>
          </a:prstGeom>
          <a:noFill/>
        </p:spPr>
        <p:txBody>
          <a:bodyPr wrap="square" rtlCol="0">
            <a:spAutoFit/>
          </a:bodyPr>
          <a:lstStyle/>
          <a:p>
            <a:pPr algn="ctr"/>
            <a:r>
              <a:rPr lang="en-US" sz="675" spc="225" dirty="0">
                <a:solidFill>
                  <a:schemeClr val="bg1"/>
                </a:solidFill>
                <a:latin typeface="Proxima Nova" panose="02000506030000020004" pitchFamily="2" charset="0"/>
                <a:ea typeface="Roboto" charset="0"/>
                <a:cs typeface="Roboto" charset="0"/>
              </a:rPr>
              <a:t>TOEWS ASSET MANAGEMENT</a:t>
            </a:r>
          </a:p>
        </p:txBody>
      </p:sp>
    </p:spTree>
    <p:extLst>
      <p:ext uri="{BB962C8B-B14F-4D97-AF65-F5344CB8AC3E}">
        <p14:creationId xmlns:p14="http://schemas.microsoft.com/office/powerpoint/2010/main" val="8308622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 list">
  <p:cSld name="Title + list">
    <p:bg>
      <p:bgPr>
        <a:blipFill>
          <a:blip r:embed="rId2">
            <a:alphaModFix/>
          </a:blip>
          <a:stretch>
            <a:fillRect/>
          </a:stretch>
        </a:blipFill>
        <a:effectLst/>
      </p:bgPr>
    </p:bg>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9083801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bg>
      <p:bgPr>
        <a:blipFill>
          <a:blip r:embed="rId2">
            <a:alphaModFix/>
          </a:blip>
          <a:stretch>
            <a:fillRect/>
          </a:stretch>
        </a:blipFill>
        <a:effectLst/>
      </p:bgPr>
    </p:bg>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3168806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hanks + Credits">
  <p:cSld name="Thanks + Credits">
    <p:bg>
      <p:bgPr>
        <a:blipFill>
          <a:blip r:embed="rId2">
            <a:alphaModFix/>
          </a:blip>
          <a:stretch>
            <a:fillRect/>
          </a:stretch>
        </a:blipFill>
        <a:effectLst/>
      </p:bgPr>
    </p:bg>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dirty="0"/>
          </a:p>
        </p:txBody>
      </p:sp>
    </p:spTree>
    <p:extLst>
      <p:ext uri="{BB962C8B-B14F-4D97-AF65-F5344CB8AC3E}">
        <p14:creationId xmlns:p14="http://schemas.microsoft.com/office/powerpoint/2010/main" val="402335333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blipFill>
          <a:blip r:embed="rId2">
            <a:alphaModFix/>
          </a:blip>
          <a:stretch>
            <a:fillRect/>
          </a:stretch>
        </a:blip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153805089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blipFill dpi="0" rotWithShape="1">
          <a:blip r:embed="rId2">
            <a:lum/>
          </a:blip>
          <a:srcRect/>
          <a:stretch>
            <a:fillRect/>
          </a:stretch>
        </a:blipFill>
        <a:effectLst/>
      </p:bgPr>
    </p:bg>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762670" y="3177750"/>
            <a:ext cx="3068700" cy="598800"/>
          </a:xfrm>
          <a:prstGeom prst="rect">
            <a:avLst/>
          </a:prstGeom>
        </p:spPr>
        <p:txBody>
          <a:bodyPr spcFirstLastPara="1" wrap="square" lIns="91425" tIns="91425" rIns="91425" bIns="91425" anchor="b" anchorCtr="0">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13" name="Google Shape;13;p3"/>
          <p:cNvSpPr txBox="1">
            <a:spLocks noGrp="1"/>
          </p:cNvSpPr>
          <p:nvPr>
            <p:ph type="title" idx="2" hasCustomPrompt="1"/>
          </p:nvPr>
        </p:nvSpPr>
        <p:spPr>
          <a:xfrm>
            <a:off x="1048270" y="3287500"/>
            <a:ext cx="2412900" cy="931500"/>
          </a:xfrm>
          <a:prstGeom prst="rect">
            <a:avLst/>
          </a:prstGeom>
          <a:effectLst>
            <a:outerShdw blurRad="114300" dist="28575" dir="6360000" algn="bl" rotWithShape="0">
              <a:schemeClr val="accent1">
                <a:alpha val="50000"/>
              </a:schemeClr>
            </a:outerShdw>
          </a:effectLst>
        </p:spPr>
        <p:txBody>
          <a:bodyPr spcFirstLastPara="1" wrap="square" lIns="91425" tIns="91425" rIns="91425" bIns="91425" anchor="ctr" anchorCtr="0">
            <a:noAutofit/>
          </a:bodyPr>
          <a:lstStyle>
            <a:lvl1pPr lvl="0" algn="r" rtl="0">
              <a:spcBef>
                <a:spcPts val="0"/>
              </a:spcBef>
              <a:spcAft>
                <a:spcPts val="0"/>
              </a:spcAft>
              <a:buClr>
                <a:schemeClr val="lt1"/>
              </a:buClr>
              <a:buSzPts val="6000"/>
              <a:buNone/>
              <a:defRPr sz="6000">
                <a:solidFill>
                  <a:schemeClr val="lt1"/>
                </a:solidFill>
              </a:defRPr>
            </a:lvl1pPr>
            <a:lvl2pPr lvl="1" algn="ctr" rtl="0">
              <a:spcBef>
                <a:spcPts val="0"/>
              </a:spcBef>
              <a:spcAft>
                <a:spcPts val="0"/>
              </a:spcAft>
              <a:buClr>
                <a:schemeClr val="lt1"/>
              </a:buClr>
              <a:buSzPts val="7200"/>
              <a:buNone/>
              <a:defRPr sz="7200">
                <a:solidFill>
                  <a:schemeClr val="lt1"/>
                </a:solidFill>
              </a:defRPr>
            </a:lvl2pPr>
            <a:lvl3pPr lvl="2" algn="ctr" rtl="0">
              <a:spcBef>
                <a:spcPts val="0"/>
              </a:spcBef>
              <a:spcAft>
                <a:spcPts val="0"/>
              </a:spcAft>
              <a:buClr>
                <a:schemeClr val="lt1"/>
              </a:buClr>
              <a:buSzPts val="7200"/>
              <a:buNone/>
              <a:defRPr sz="7200">
                <a:solidFill>
                  <a:schemeClr val="lt1"/>
                </a:solidFill>
              </a:defRPr>
            </a:lvl3pPr>
            <a:lvl4pPr lvl="3" algn="ctr" rtl="0">
              <a:spcBef>
                <a:spcPts val="0"/>
              </a:spcBef>
              <a:spcAft>
                <a:spcPts val="0"/>
              </a:spcAft>
              <a:buClr>
                <a:schemeClr val="lt1"/>
              </a:buClr>
              <a:buSzPts val="7200"/>
              <a:buNone/>
              <a:defRPr sz="7200">
                <a:solidFill>
                  <a:schemeClr val="lt1"/>
                </a:solidFill>
              </a:defRPr>
            </a:lvl4pPr>
            <a:lvl5pPr lvl="4" algn="ctr" rtl="0">
              <a:spcBef>
                <a:spcPts val="0"/>
              </a:spcBef>
              <a:spcAft>
                <a:spcPts val="0"/>
              </a:spcAft>
              <a:buClr>
                <a:schemeClr val="lt1"/>
              </a:buClr>
              <a:buSzPts val="7200"/>
              <a:buNone/>
              <a:defRPr sz="7200">
                <a:solidFill>
                  <a:schemeClr val="lt1"/>
                </a:solidFill>
              </a:defRPr>
            </a:lvl5pPr>
            <a:lvl6pPr lvl="5" algn="ctr" rtl="0">
              <a:spcBef>
                <a:spcPts val="0"/>
              </a:spcBef>
              <a:spcAft>
                <a:spcPts val="0"/>
              </a:spcAft>
              <a:buClr>
                <a:schemeClr val="lt1"/>
              </a:buClr>
              <a:buSzPts val="7200"/>
              <a:buNone/>
              <a:defRPr sz="7200">
                <a:solidFill>
                  <a:schemeClr val="lt1"/>
                </a:solidFill>
              </a:defRPr>
            </a:lvl6pPr>
            <a:lvl7pPr lvl="6" algn="ctr" rtl="0">
              <a:spcBef>
                <a:spcPts val="0"/>
              </a:spcBef>
              <a:spcAft>
                <a:spcPts val="0"/>
              </a:spcAft>
              <a:buClr>
                <a:schemeClr val="lt1"/>
              </a:buClr>
              <a:buSzPts val="7200"/>
              <a:buNone/>
              <a:defRPr sz="7200">
                <a:solidFill>
                  <a:schemeClr val="lt1"/>
                </a:solidFill>
              </a:defRPr>
            </a:lvl7pPr>
            <a:lvl8pPr lvl="7" algn="ctr" rtl="0">
              <a:spcBef>
                <a:spcPts val="0"/>
              </a:spcBef>
              <a:spcAft>
                <a:spcPts val="0"/>
              </a:spcAft>
              <a:buClr>
                <a:schemeClr val="lt1"/>
              </a:buClr>
              <a:buSzPts val="7200"/>
              <a:buNone/>
              <a:defRPr sz="7200">
                <a:solidFill>
                  <a:schemeClr val="lt1"/>
                </a:solidFill>
              </a:defRPr>
            </a:lvl8pPr>
            <a:lvl9pPr lvl="8" algn="ctr" rtl="0">
              <a:spcBef>
                <a:spcPts val="0"/>
              </a:spcBef>
              <a:spcAft>
                <a:spcPts val="0"/>
              </a:spcAft>
              <a:buClr>
                <a:schemeClr val="lt1"/>
              </a:buClr>
              <a:buSzPts val="7200"/>
              <a:buNone/>
              <a:defRPr sz="7200">
                <a:solidFill>
                  <a:schemeClr val="lt1"/>
                </a:solidFill>
              </a:defRPr>
            </a:lvl9pPr>
          </a:lstStyle>
          <a:p>
            <a:r>
              <a:t>xx%</a:t>
            </a:r>
          </a:p>
        </p:txBody>
      </p:sp>
      <p:sp>
        <p:nvSpPr>
          <p:cNvPr id="14" name="Google Shape;14;p3"/>
          <p:cNvSpPr txBox="1">
            <a:spLocks noGrp="1"/>
          </p:cNvSpPr>
          <p:nvPr>
            <p:ph type="subTitle" idx="1"/>
          </p:nvPr>
        </p:nvSpPr>
        <p:spPr>
          <a:xfrm>
            <a:off x="3762670" y="3720650"/>
            <a:ext cx="3068700" cy="464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Tree>
    <p:extLst>
      <p:ext uri="{BB962C8B-B14F-4D97-AF65-F5344CB8AC3E}">
        <p14:creationId xmlns:p14="http://schemas.microsoft.com/office/powerpoint/2010/main" val="155696812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blipFill>
          <a:blip r:embed="rId2">
            <a:alphaModFix/>
          </a:blip>
          <a:stretch>
            <a:fillRect/>
          </a:stretch>
        </a:blipFill>
        <a:effectLst/>
      </p:bgPr>
    </p:bg>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374851906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blipFill>
          <a:blip r:embed="rId2">
            <a:alphaModFix/>
          </a:blip>
          <a:stretch>
            <a:fillRect/>
          </a:stretch>
        </a:blipFill>
        <a:effectLst/>
      </p:bgPr>
    </p:bg>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851048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Disclosur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7B739B6-98F6-3BA0-B86A-3359C8004847}"/>
              </a:ext>
            </a:extLst>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3" name="Text Placeholder 2">
            <a:extLst>
              <a:ext uri="{FF2B5EF4-FFF2-40B4-BE49-F238E27FC236}">
                <a16:creationId xmlns:a16="http://schemas.microsoft.com/office/drawing/2014/main" id="{3FDFB8EC-EB93-0BAF-26AF-31EF6D9DDB1E}"/>
              </a:ext>
            </a:extLst>
          </p:cNvPr>
          <p:cNvSpPr>
            <a:spLocks noGrp="1"/>
          </p:cNvSpPr>
          <p:nvPr>
            <p:ph type="body" sz="quarter" idx="10"/>
          </p:nvPr>
        </p:nvSpPr>
        <p:spPr>
          <a:xfrm>
            <a:off x="333375" y="1294075"/>
            <a:ext cx="8659416" cy="3702979"/>
          </a:xfrm>
          <a:prstGeom prst="rect">
            <a:avLst/>
          </a:prstGeom>
        </p:spPr>
        <p:txBody>
          <a:bodyPr anchor="b"/>
          <a:lstStyle>
            <a:lvl1pPr marL="0" indent="0">
              <a:buNone/>
              <a:defRPr sz="600">
                <a:latin typeface="Proxima Nova" panose="02000506030000020004" pitchFamily="50" charset="0"/>
              </a:defRPr>
            </a:lvl1pPr>
            <a:lvl2pPr marL="342900" indent="0">
              <a:buNone/>
              <a:defRPr sz="600">
                <a:latin typeface="Proxima Nova" panose="02000506030000020004" pitchFamily="50" charset="0"/>
              </a:defRPr>
            </a:lvl2pPr>
            <a:lvl3pPr marL="685800" indent="0">
              <a:buNone/>
              <a:defRPr sz="600">
                <a:latin typeface="Proxima Nova" panose="02000506030000020004" pitchFamily="50" charset="0"/>
              </a:defRPr>
            </a:lvl3pPr>
            <a:lvl4pPr marL="1028700" indent="0">
              <a:buNone/>
              <a:defRPr sz="600">
                <a:latin typeface="Proxima Nova" panose="02000506030000020004" pitchFamily="50" charset="0"/>
              </a:defRPr>
            </a:lvl4pPr>
            <a:lvl5pPr marL="1371600" indent="0">
              <a:buNone/>
              <a:defRPr sz="600">
                <a:latin typeface="Proxima Nova" panose="02000506030000020004" pitchFamily="50"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descr="Text, logo&#10;&#10;Description automatically generated">
            <a:extLst>
              <a:ext uri="{FF2B5EF4-FFF2-40B4-BE49-F238E27FC236}">
                <a16:creationId xmlns:a16="http://schemas.microsoft.com/office/drawing/2014/main" id="{79EE7A20-F278-1283-321E-2FFD7023D46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61083" y="285750"/>
            <a:ext cx="2221834" cy="924104"/>
          </a:xfrm>
          <a:prstGeom prst="rect">
            <a:avLst/>
          </a:prstGeom>
        </p:spPr>
      </p:pic>
      <p:sp>
        <p:nvSpPr>
          <p:cNvPr id="4" name="Google Shape;8;p9">
            <a:extLst>
              <a:ext uri="{FF2B5EF4-FFF2-40B4-BE49-F238E27FC236}">
                <a16:creationId xmlns:a16="http://schemas.microsoft.com/office/drawing/2014/main" id="{1E0E1765-6473-2E49-CC89-42FB64FE3565}"/>
              </a:ext>
            </a:extLst>
          </p:cNvPr>
          <p:cNvSpPr txBox="1"/>
          <p:nvPr userDrawn="1"/>
        </p:nvSpPr>
        <p:spPr>
          <a:xfrm>
            <a:off x="8438539" y="4624964"/>
            <a:ext cx="444200" cy="295200"/>
          </a:xfrm>
          <a:prstGeom prst="rect">
            <a:avLst/>
          </a:prstGeom>
          <a:noFill/>
          <a:ln>
            <a:noFill/>
          </a:ln>
        </p:spPr>
        <p:txBody>
          <a:bodyPr spcFirstLastPara="1" wrap="square" lIns="68569" tIns="68569" rIns="68569" bIns="68569" anchor="ctr" anchorCtr="0">
            <a:normAutofit/>
          </a:bodyPr>
          <a:lstStyle/>
          <a:p>
            <a:pPr marL="0" marR="0" lvl="0" indent="0" algn="r" rtl="0">
              <a:lnSpc>
                <a:spcPct val="100000"/>
              </a:lnSpc>
              <a:spcBef>
                <a:spcPts val="0"/>
              </a:spcBef>
              <a:spcAft>
                <a:spcPts val="0"/>
              </a:spcAft>
              <a:buNone/>
            </a:pPr>
            <a:fld id="{00000000-1234-1234-1234-123412341234}" type="slidenum">
              <a:rPr lang="en" sz="750" b="0" i="0" u="none" strike="noStrike" cap="none">
                <a:solidFill>
                  <a:schemeClr val="tx1"/>
                </a:solidFill>
                <a:latin typeface="Montserrat SemiBold"/>
                <a:ea typeface="Montserrat SemiBold"/>
                <a:cs typeface="Montserrat SemiBold"/>
                <a:sym typeface="Montserrat SemiBold"/>
              </a:rPr>
              <a:pPr marL="0" marR="0" lvl="0" indent="0" algn="r" rtl="0">
                <a:lnSpc>
                  <a:spcPct val="100000"/>
                </a:lnSpc>
                <a:spcBef>
                  <a:spcPts val="0"/>
                </a:spcBef>
                <a:spcAft>
                  <a:spcPts val="0"/>
                </a:spcAft>
                <a:buNone/>
              </a:pPr>
              <a:t>‹#›</a:t>
            </a:fld>
            <a:endParaRPr sz="750" b="0" i="0" u="none" strike="noStrike" cap="none" dirty="0">
              <a:solidFill>
                <a:schemeClr val="tx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6135604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blipFill>
          <a:blip r:embed="rId2">
            <a:alphaModFix/>
          </a:blip>
          <a:stretch>
            <a:fillRect/>
          </a:stretch>
        </a:blipFill>
        <a:effectLst/>
      </p:bgPr>
    </p:bg>
    <p:spTree>
      <p:nvGrpSpPr>
        <p:cNvPr id="1" name="Shape 22"/>
        <p:cNvGrpSpPr/>
        <p:nvPr/>
      </p:nvGrpSpPr>
      <p:grpSpPr>
        <a:xfrm>
          <a:off x="0" y="0"/>
          <a:ext cx="0" cy="0"/>
          <a:chOff x="0" y="0"/>
          <a:chExt cx="0" cy="0"/>
        </a:xfrm>
      </p:grpSpPr>
      <p:sp>
        <p:nvSpPr>
          <p:cNvPr id="23" name="Google Shape;23;p6"/>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26082179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blipFill>
          <a:blip r:embed="rId2">
            <a:alphaModFix/>
          </a:blip>
          <a:stretch>
            <a:fillRect/>
          </a:stretch>
        </a:blipFill>
        <a:effectLst/>
      </p:bgPr>
    </p:bg>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a:p>
        </p:txBody>
      </p:sp>
    </p:spTree>
    <p:extLst>
      <p:ext uri="{BB962C8B-B14F-4D97-AF65-F5344CB8AC3E}">
        <p14:creationId xmlns:p14="http://schemas.microsoft.com/office/powerpoint/2010/main" val="294758420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Main point">
  <p:cSld name="Main point">
    <p:bg>
      <p:bgPr>
        <a:blipFill>
          <a:blip r:embed="rId2">
            <a:alphaModFix/>
          </a:blip>
          <a:stretch>
            <a:fillRect/>
          </a:stretch>
        </a:blipFill>
        <a:effectLst/>
      </p:bgPr>
    </p:bg>
    <p:spTree>
      <p:nvGrpSpPr>
        <p:cNvPr id="1" name="Shape 27"/>
        <p:cNvGrpSpPr/>
        <p:nvPr/>
      </p:nvGrpSpPr>
      <p:grpSpPr>
        <a:xfrm>
          <a:off x="0" y="0"/>
          <a:ext cx="0" cy="0"/>
          <a:chOff x="0" y="0"/>
          <a:chExt cx="0" cy="0"/>
        </a:xfrm>
      </p:grpSpPr>
      <p:sp>
        <p:nvSpPr>
          <p:cNvPr id="28" name="Google Shape;28;p8"/>
          <p:cNvSpPr txBox="1">
            <a:spLocks noGrp="1"/>
          </p:cNvSpPr>
          <p:nvPr>
            <p:ph type="title"/>
          </p:nvPr>
        </p:nvSpPr>
        <p:spPr>
          <a:xfrm>
            <a:off x="929477" y="436183"/>
            <a:ext cx="2746500" cy="40908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3000"/>
              <a:buNone/>
              <a:defRPr sz="3000">
                <a:solidFill>
                  <a:schemeClr val="accent1"/>
                </a:solidFill>
              </a:defRPr>
            </a:lvl1pPr>
            <a:lvl2pPr lvl="1">
              <a:spcBef>
                <a:spcPts val="0"/>
              </a:spcBef>
              <a:spcAft>
                <a:spcPts val="0"/>
              </a:spcAft>
              <a:buClr>
                <a:schemeClr val="accent1"/>
              </a:buClr>
              <a:buSzPts val="4800"/>
              <a:buNone/>
              <a:defRPr sz="4800">
                <a:solidFill>
                  <a:schemeClr val="accent1"/>
                </a:solidFill>
              </a:defRPr>
            </a:lvl2pPr>
            <a:lvl3pPr lvl="2">
              <a:spcBef>
                <a:spcPts val="0"/>
              </a:spcBef>
              <a:spcAft>
                <a:spcPts val="0"/>
              </a:spcAft>
              <a:buClr>
                <a:schemeClr val="accent1"/>
              </a:buClr>
              <a:buSzPts val="4800"/>
              <a:buNone/>
              <a:defRPr sz="4800">
                <a:solidFill>
                  <a:schemeClr val="accent1"/>
                </a:solidFill>
              </a:defRPr>
            </a:lvl3pPr>
            <a:lvl4pPr lvl="3">
              <a:spcBef>
                <a:spcPts val="0"/>
              </a:spcBef>
              <a:spcAft>
                <a:spcPts val="0"/>
              </a:spcAft>
              <a:buClr>
                <a:schemeClr val="accent1"/>
              </a:buClr>
              <a:buSzPts val="4800"/>
              <a:buNone/>
              <a:defRPr sz="4800">
                <a:solidFill>
                  <a:schemeClr val="accent1"/>
                </a:solidFill>
              </a:defRPr>
            </a:lvl4pPr>
            <a:lvl5pPr lvl="4">
              <a:spcBef>
                <a:spcPts val="0"/>
              </a:spcBef>
              <a:spcAft>
                <a:spcPts val="0"/>
              </a:spcAft>
              <a:buClr>
                <a:schemeClr val="accent1"/>
              </a:buClr>
              <a:buSzPts val="4800"/>
              <a:buNone/>
              <a:defRPr sz="4800">
                <a:solidFill>
                  <a:schemeClr val="accent1"/>
                </a:solidFill>
              </a:defRPr>
            </a:lvl5pPr>
            <a:lvl6pPr lvl="5">
              <a:spcBef>
                <a:spcPts val="0"/>
              </a:spcBef>
              <a:spcAft>
                <a:spcPts val="0"/>
              </a:spcAft>
              <a:buClr>
                <a:schemeClr val="accent1"/>
              </a:buClr>
              <a:buSzPts val="4800"/>
              <a:buNone/>
              <a:defRPr sz="4800">
                <a:solidFill>
                  <a:schemeClr val="accent1"/>
                </a:solidFill>
              </a:defRPr>
            </a:lvl6pPr>
            <a:lvl7pPr lvl="6">
              <a:spcBef>
                <a:spcPts val="0"/>
              </a:spcBef>
              <a:spcAft>
                <a:spcPts val="0"/>
              </a:spcAft>
              <a:buClr>
                <a:schemeClr val="accent1"/>
              </a:buClr>
              <a:buSzPts val="4800"/>
              <a:buNone/>
              <a:defRPr sz="4800">
                <a:solidFill>
                  <a:schemeClr val="accent1"/>
                </a:solidFill>
              </a:defRPr>
            </a:lvl7pPr>
            <a:lvl8pPr lvl="7">
              <a:spcBef>
                <a:spcPts val="0"/>
              </a:spcBef>
              <a:spcAft>
                <a:spcPts val="0"/>
              </a:spcAft>
              <a:buClr>
                <a:schemeClr val="accent1"/>
              </a:buClr>
              <a:buSzPts val="4800"/>
              <a:buNone/>
              <a:defRPr sz="4800">
                <a:solidFill>
                  <a:schemeClr val="accent1"/>
                </a:solidFill>
              </a:defRPr>
            </a:lvl8pPr>
            <a:lvl9pPr lvl="8">
              <a:spcBef>
                <a:spcPts val="0"/>
              </a:spcBef>
              <a:spcAft>
                <a:spcPts val="0"/>
              </a:spcAft>
              <a:buClr>
                <a:schemeClr val="accent1"/>
              </a:buClr>
              <a:buSzPts val="4800"/>
              <a:buNone/>
              <a:defRPr sz="4800">
                <a:solidFill>
                  <a:schemeClr val="accent1"/>
                </a:solidFill>
              </a:defRPr>
            </a:lvl9pPr>
          </a:lstStyle>
          <a:p>
            <a:endParaRPr/>
          </a:p>
        </p:txBody>
      </p:sp>
      <p:pic>
        <p:nvPicPr>
          <p:cNvPr id="29" name="Google Shape;29;p8"/>
          <p:cNvPicPr preferRelativeResize="0"/>
          <p:nvPr/>
        </p:nvPicPr>
        <p:blipFill>
          <a:blip r:embed="rId3">
            <a:alphaModFix/>
          </a:blip>
          <a:stretch>
            <a:fillRect/>
          </a:stretch>
        </p:blipFill>
        <p:spPr>
          <a:xfrm rot="5400000">
            <a:off x="3278924" y="414050"/>
            <a:ext cx="7626551" cy="2883799"/>
          </a:xfrm>
          <a:prstGeom prst="rect">
            <a:avLst/>
          </a:prstGeom>
          <a:noFill/>
          <a:ln>
            <a:noFill/>
          </a:ln>
        </p:spPr>
      </p:pic>
      <p:pic>
        <p:nvPicPr>
          <p:cNvPr id="30" name="Google Shape;30;p8"/>
          <p:cNvPicPr preferRelativeResize="0"/>
          <p:nvPr/>
        </p:nvPicPr>
        <p:blipFill>
          <a:blip r:embed="rId3">
            <a:alphaModFix/>
          </a:blip>
          <a:stretch>
            <a:fillRect/>
          </a:stretch>
        </p:blipFill>
        <p:spPr>
          <a:xfrm rot="5400000" flipH="1">
            <a:off x="4822414" y="-351911"/>
            <a:ext cx="9309797" cy="3520275"/>
          </a:xfrm>
          <a:prstGeom prst="rect">
            <a:avLst/>
          </a:prstGeom>
          <a:noFill/>
          <a:ln>
            <a:noFill/>
          </a:ln>
        </p:spPr>
      </p:pic>
    </p:spTree>
    <p:extLst>
      <p:ext uri="{BB962C8B-B14F-4D97-AF65-F5344CB8AC3E}">
        <p14:creationId xmlns:p14="http://schemas.microsoft.com/office/powerpoint/2010/main" val="90328783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blipFill>
          <a:blip r:embed="rId2">
            <a:alphaModFix/>
          </a:blip>
          <a:stretch>
            <a:fillRect/>
          </a:stretch>
        </a:blipFill>
        <a:effectLst/>
      </p:bgPr>
    </p:bg>
    <p:spTree>
      <p:nvGrpSpPr>
        <p:cNvPr id="1" name="Shape 31"/>
        <p:cNvGrpSpPr/>
        <p:nvPr/>
      </p:nvGrpSpPr>
      <p:grpSpPr>
        <a:xfrm>
          <a:off x="0" y="0"/>
          <a:ext cx="0" cy="0"/>
          <a:chOff x="0" y="0"/>
          <a:chExt cx="0" cy="0"/>
        </a:xfrm>
      </p:grpSpPr>
      <p:sp>
        <p:nvSpPr>
          <p:cNvPr id="32" name="Google Shape;32;p9"/>
          <p:cNvSpPr txBox="1">
            <a:spLocks noGrp="1"/>
          </p:cNvSpPr>
          <p:nvPr>
            <p:ph type="subTitle" idx="1"/>
          </p:nvPr>
        </p:nvSpPr>
        <p:spPr>
          <a:xfrm>
            <a:off x="938500" y="1769575"/>
            <a:ext cx="2871600" cy="12351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33" name="Google Shape;33;p9"/>
          <p:cNvSpPr txBox="1">
            <a:spLocks noGrp="1"/>
          </p:cNvSpPr>
          <p:nvPr>
            <p:ph type="body" idx="2"/>
          </p:nvPr>
        </p:nvSpPr>
        <p:spPr>
          <a:xfrm>
            <a:off x="4703375" y="909600"/>
            <a:ext cx="3468900" cy="33243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34" name="Google Shape;34;p9"/>
          <p:cNvSpPr txBox="1">
            <a:spLocks noGrp="1"/>
          </p:cNvSpPr>
          <p:nvPr>
            <p:ph type="title"/>
          </p:nvPr>
        </p:nvSpPr>
        <p:spPr>
          <a:xfrm>
            <a:off x="938500" y="445025"/>
            <a:ext cx="32238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75984611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Caption">
  <p:cSld name="Caption">
    <p:bg>
      <p:bgPr>
        <a:blipFill>
          <a:blip r:embed="rId2">
            <a:alphaModFix/>
          </a:blip>
          <a:stretch>
            <a:fillRect/>
          </a:stretch>
        </a:blipFill>
        <a:effectLst/>
      </p:bgPr>
    </p:bg>
    <p:spTree>
      <p:nvGrpSpPr>
        <p:cNvPr id="1" name="Shape 35"/>
        <p:cNvGrpSpPr/>
        <p:nvPr/>
      </p:nvGrpSpPr>
      <p:grpSpPr>
        <a:xfrm>
          <a:off x="0" y="0"/>
          <a:ext cx="0" cy="0"/>
          <a:chOff x="0" y="0"/>
          <a:chExt cx="0" cy="0"/>
        </a:xfrm>
      </p:grpSpPr>
      <p:sp>
        <p:nvSpPr>
          <p:cNvPr id="36" name="Google Shape;36;p10"/>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05598612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ig number">
  <p:cSld name="Big number">
    <p:bg>
      <p:bgPr>
        <a:blipFill>
          <a:blip r:embed="rId2">
            <a:alphaModFix/>
          </a:blip>
          <a:stretch>
            <a:fillRect/>
          </a:stretch>
        </a:blipFill>
        <a:effectLst/>
      </p:bgPr>
    </p:bg>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extLst>
      <p:ext uri="{BB962C8B-B14F-4D97-AF65-F5344CB8AC3E}">
        <p14:creationId xmlns:p14="http://schemas.microsoft.com/office/powerpoint/2010/main" val="7679735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40"/>
        <p:cNvGrpSpPr/>
        <p:nvPr/>
      </p:nvGrpSpPr>
      <p:grpSpPr>
        <a:xfrm>
          <a:off x="0" y="0"/>
          <a:ext cx="0" cy="0"/>
          <a:chOff x="0" y="0"/>
          <a:chExt cx="0" cy="0"/>
        </a:xfrm>
      </p:grpSpPr>
    </p:spTree>
    <p:extLst>
      <p:ext uri="{BB962C8B-B14F-4D97-AF65-F5344CB8AC3E}">
        <p14:creationId xmlns:p14="http://schemas.microsoft.com/office/powerpoint/2010/main" val="2103487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 Bullet Points">
  <p:cSld name="Title + Bullet Points">
    <p:bg>
      <p:bgPr>
        <a:blipFill>
          <a:blip r:embed="rId2">
            <a:alphaModFix/>
          </a:blip>
          <a:stretch>
            <a:fillRect/>
          </a:stretch>
        </a:blipFill>
        <a:effectLst/>
      </p:bgPr>
    </p:bg>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extLst>
      <p:ext uri="{BB962C8B-B14F-4D97-AF65-F5344CB8AC3E}">
        <p14:creationId xmlns:p14="http://schemas.microsoft.com/office/powerpoint/2010/main" val="326614514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blipFill>
          <a:blip r:embed="rId2">
            <a:alphaModFix/>
          </a:blip>
          <a:stretch>
            <a:fillRect/>
          </a:stretch>
        </a:blipFill>
        <a:effectLst/>
      </p:bgPr>
    </p:bg>
    <p:spTree>
      <p:nvGrpSpPr>
        <p:cNvPr id="1" name="Shape 44"/>
        <p:cNvGrpSpPr/>
        <p:nvPr/>
      </p:nvGrpSpPr>
      <p:grpSpPr>
        <a:xfrm>
          <a:off x="0" y="0"/>
          <a:ext cx="0" cy="0"/>
          <a:chOff x="0" y="0"/>
          <a:chExt cx="0" cy="0"/>
        </a:xfrm>
      </p:grpSpPr>
      <p:sp>
        <p:nvSpPr>
          <p:cNvPr id="45" name="Google Shape;45;p14"/>
          <p:cNvSpPr txBox="1">
            <a:spLocks noGrp="1"/>
          </p:cNvSpPr>
          <p:nvPr>
            <p:ph type="title"/>
          </p:nvPr>
        </p:nvSpPr>
        <p:spPr>
          <a:xfrm>
            <a:off x="353849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6" name="Google Shape;46;p14"/>
          <p:cNvSpPr txBox="1">
            <a:spLocks noGrp="1"/>
          </p:cNvSpPr>
          <p:nvPr>
            <p:ph type="subTitle" idx="1"/>
          </p:nvPr>
        </p:nvSpPr>
        <p:spPr>
          <a:xfrm>
            <a:off x="353849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7" name="Google Shape;47;p14"/>
          <p:cNvSpPr txBox="1">
            <a:spLocks noGrp="1"/>
          </p:cNvSpPr>
          <p:nvPr>
            <p:ph type="title" idx="2"/>
          </p:nvPr>
        </p:nvSpPr>
        <p:spPr>
          <a:xfrm>
            <a:off x="6028553"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48" name="Google Shape;48;p14"/>
          <p:cNvSpPr txBox="1">
            <a:spLocks noGrp="1"/>
          </p:cNvSpPr>
          <p:nvPr>
            <p:ph type="subTitle" idx="3"/>
          </p:nvPr>
        </p:nvSpPr>
        <p:spPr>
          <a:xfrm>
            <a:off x="6028553"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9" name="Google Shape;49;p14"/>
          <p:cNvSpPr txBox="1">
            <a:spLocks noGrp="1"/>
          </p:cNvSpPr>
          <p:nvPr>
            <p:ph type="title" idx="4"/>
          </p:nvPr>
        </p:nvSpPr>
        <p:spPr>
          <a:xfrm>
            <a:off x="1048447" y="26155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50" name="Google Shape;50;p14"/>
          <p:cNvSpPr txBox="1">
            <a:spLocks noGrp="1"/>
          </p:cNvSpPr>
          <p:nvPr>
            <p:ph type="subTitle" idx="5"/>
          </p:nvPr>
        </p:nvSpPr>
        <p:spPr>
          <a:xfrm>
            <a:off x="1048447" y="31480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51" name="Google Shape;51;p14"/>
          <p:cNvSpPr txBox="1">
            <a:spLocks noGrp="1"/>
          </p:cNvSpPr>
          <p:nvPr>
            <p:ph type="title" idx="6" hasCustomPrompt="1"/>
          </p:nvPr>
        </p:nvSpPr>
        <p:spPr>
          <a:xfrm>
            <a:off x="10484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2" name="Google Shape;52;p14"/>
          <p:cNvSpPr txBox="1">
            <a:spLocks noGrp="1"/>
          </p:cNvSpPr>
          <p:nvPr>
            <p:ph type="title" idx="7" hasCustomPrompt="1"/>
          </p:nvPr>
        </p:nvSpPr>
        <p:spPr>
          <a:xfrm>
            <a:off x="353850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
        <p:nvSpPr>
          <p:cNvPr id="53" name="Google Shape;53;p14"/>
          <p:cNvSpPr txBox="1">
            <a:spLocks noGrp="1"/>
          </p:cNvSpPr>
          <p:nvPr>
            <p:ph type="title" idx="8" hasCustomPrompt="1"/>
          </p:nvPr>
        </p:nvSpPr>
        <p:spPr>
          <a:xfrm>
            <a:off x="6028550" y="1770700"/>
            <a:ext cx="20670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2"/>
              </a:buClr>
              <a:buSzPts val="3600"/>
              <a:buNone/>
              <a:defRPr sz="3600">
                <a:solidFill>
                  <a:schemeClr val="lt2"/>
                </a:solidFill>
              </a:defRPr>
            </a:lvl1pPr>
            <a:lvl2pPr lvl="1" algn="ctr" rtl="0">
              <a:spcBef>
                <a:spcPts val="0"/>
              </a:spcBef>
              <a:spcAft>
                <a:spcPts val="0"/>
              </a:spcAft>
              <a:buClr>
                <a:schemeClr val="lt2"/>
              </a:buClr>
              <a:buSzPts val="3600"/>
              <a:buNone/>
              <a:defRPr sz="3600">
                <a:solidFill>
                  <a:schemeClr val="lt2"/>
                </a:solidFill>
              </a:defRPr>
            </a:lvl2pPr>
            <a:lvl3pPr lvl="2" algn="ctr" rtl="0">
              <a:spcBef>
                <a:spcPts val="0"/>
              </a:spcBef>
              <a:spcAft>
                <a:spcPts val="0"/>
              </a:spcAft>
              <a:buClr>
                <a:schemeClr val="lt2"/>
              </a:buClr>
              <a:buSzPts val="3600"/>
              <a:buNone/>
              <a:defRPr sz="3600">
                <a:solidFill>
                  <a:schemeClr val="lt2"/>
                </a:solidFill>
              </a:defRPr>
            </a:lvl3pPr>
            <a:lvl4pPr lvl="3" algn="ctr" rtl="0">
              <a:spcBef>
                <a:spcPts val="0"/>
              </a:spcBef>
              <a:spcAft>
                <a:spcPts val="0"/>
              </a:spcAft>
              <a:buClr>
                <a:schemeClr val="lt2"/>
              </a:buClr>
              <a:buSzPts val="3600"/>
              <a:buNone/>
              <a:defRPr sz="3600">
                <a:solidFill>
                  <a:schemeClr val="lt2"/>
                </a:solidFill>
              </a:defRPr>
            </a:lvl4pPr>
            <a:lvl5pPr lvl="4" algn="ctr" rtl="0">
              <a:spcBef>
                <a:spcPts val="0"/>
              </a:spcBef>
              <a:spcAft>
                <a:spcPts val="0"/>
              </a:spcAft>
              <a:buClr>
                <a:schemeClr val="lt2"/>
              </a:buClr>
              <a:buSzPts val="3600"/>
              <a:buNone/>
              <a:defRPr sz="3600">
                <a:solidFill>
                  <a:schemeClr val="lt2"/>
                </a:solidFill>
              </a:defRPr>
            </a:lvl5pPr>
            <a:lvl6pPr lvl="5" algn="ctr" rtl="0">
              <a:spcBef>
                <a:spcPts val="0"/>
              </a:spcBef>
              <a:spcAft>
                <a:spcPts val="0"/>
              </a:spcAft>
              <a:buClr>
                <a:schemeClr val="lt2"/>
              </a:buClr>
              <a:buSzPts val="3600"/>
              <a:buNone/>
              <a:defRPr sz="3600">
                <a:solidFill>
                  <a:schemeClr val="lt2"/>
                </a:solidFill>
              </a:defRPr>
            </a:lvl6pPr>
            <a:lvl7pPr lvl="6" algn="ctr" rtl="0">
              <a:spcBef>
                <a:spcPts val="0"/>
              </a:spcBef>
              <a:spcAft>
                <a:spcPts val="0"/>
              </a:spcAft>
              <a:buClr>
                <a:schemeClr val="lt2"/>
              </a:buClr>
              <a:buSzPts val="3600"/>
              <a:buNone/>
              <a:defRPr sz="3600">
                <a:solidFill>
                  <a:schemeClr val="lt2"/>
                </a:solidFill>
              </a:defRPr>
            </a:lvl7pPr>
            <a:lvl8pPr lvl="7" algn="ctr" rtl="0">
              <a:spcBef>
                <a:spcPts val="0"/>
              </a:spcBef>
              <a:spcAft>
                <a:spcPts val="0"/>
              </a:spcAft>
              <a:buClr>
                <a:schemeClr val="lt2"/>
              </a:buClr>
              <a:buSzPts val="3600"/>
              <a:buNone/>
              <a:defRPr sz="3600">
                <a:solidFill>
                  <a:schemeClr val="lt2"/>
                </a:solidFill>
              </a:defRPr>
            </a:lvl8pPr>
            <a:lvl9pPr lvl="8" algn="ctr" rtl="0">
              <a:spcBef>
                <a:spcPts val="0"/>
              </a:spcBef>
              <a:spcAft>
                <a:spcPts val="0"/>
              </a:spcAft>
              <a:buClr>
                <a:schemeClr val="lt2"/>
              </a:buClr>
              <a:buSzPts val="3600"/>
              <a:buNone/>
              <a:defRPr sz="3600">
                <a:solidFill>
                  <a:schemeClr val="lt2"/>
                </a:solidFill>
              </a:defRPr>
            </a:lvl9pPr>
          </a:lstStyle>
          <a:p>
            <a:r>
              <a:t>xx%</a:t>
            </a:r>
          </a:p>
        </p:txBody>
      </p:sp>
    </p:spTree>
    <p:extLst>
      <p:ext uri="{BB962C8B-B14F-4D97-AF65-F5344CB8AC3E}">
        <p14:creationId xmlns:p14="http://schemas.microsoft.com/office/powerpoint/2010/main" val="374380796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Big Text">
  <p:cSld name="Big Text">
    <p:bg>
      <p:bgPr>
        <a:blipFill>
          <a:blip r:embed="rId2">
            <a:alphaModFix/>
          </a:blip>
          <a:stretch>
            <a:fillRect/>
          </a:stretch>
        </a:blipFill>
        <a:effectLst/>
      </p:bgPr>
    </p:bg>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2278741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Endnot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2C4DD1-EA66-3C96-7D4F-3D994BD439E7}"/>
              </a:ext>
            </a:extLst>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22" name="Text Placeholder 21">
            <a:extLst>
              <a:ext uri="{FF2B5EF4-FFF2-40B4-BE49-F238E27FC236}">
                <a16:creationId xmlns:a16="http://schemas.microsoft.com/office/drawing/2014/main" id="{46D44896-8A24-708D-3F26-CF5404068822}"/>
              </a:ext>
            </a:extLst>
          </p:cNvPr>
          <p:cNvSpPr>
            <a:spLocks noGrp="1"/>
          </p:cNvSpPr>
          <p:nvPr>
            <p:ph type="body" sz="quarter" idx="10" hasCustomPrompt="1"/>
          </p:nvPr>
        </p:nvSpPr>
        <p:spPr>
          <a:xfrm>
            <a:off x="304138" y="655983"/>
            <a:ext cx="8527774" cy="4281778"/>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750" kern="1200">
                <a:solidFill>
                  <a:schemeClr val="tx1"/>
                </a:solidFill>
                <a:latin typeface="Proxima Nova" panose="02000506030000020004" pitchFamily="50" charset="0"/>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Proxima Nova" panose="02000506030000020004" pitchFamily="50" charset="0"/>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Proxima Nova" panose="02000506030000020004" pitchFamily="50" charset="0"/>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Proxima Nova" panose="02000506030000020004" pitchFamily="50" charset="0"/>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900" kern="1200">
                <a:solidFill>
                  <a:schemeClr val="tx1"/>
                </a:solidFill>
                <a:latin typeface="Proxima Nova" panose="02000506030000020004"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Endnote copy will go here </a:t>
            </a:r>
          </a:p>
        </p:txBody>
      </p:sp>
      <p:sp>
        <p:nvSpPr>
          <p:cNvPr id="5" name="Title 1">
            <a:extLst>
              <a:ext uri="{FF2B5EF4-FFF2-40B4-BE49-F238E27FC236}">
                <a16:creationId xmlns:a16="http://schemas.microsoft.com/office/drawing/2014/main" id="{886FB2C3-4B5D-E2E6-0474-B61DBEB2A738}"/>
              </a:ext>
            </a:extLst>
          </p:cNvPr>
          <p:cNvSpPr>
            <a:spLocks noGrp="1"/>
          </p:cNvSpPr>
          <p:nvPr>
            <p:ph type="title" hasCustomPrompt="1"/>
          </p:nvPr>
        </p:nvSpPr>
        <p:spPr>
          <a:xfrm>
            <a:off x="304138" y="273844"/>
            <a:ext cx="8527774" cy="382139"/>
          </a:xfrm>
          <a:prstGeom prst="rect">
            <a:avLst/>
          </a:prstGeom>
        </p:spPr>
        <p:txBody>
          <a:bodyPr/>
          <a:lstStyle>
            <a:lvl1pPr>
              <a:defRPr sz="1500">
                <a:latin typeface="Proxima Nova Extrabold" panose="02000506030000020004" pitchFamily="50" charset="0"/>
              </a:defRPr>
            </a:lvl1pPr>
          </a:lstStyle>
          <a:p>
            <a:r>
              <a:rPr lang="en-US"/>
              <a:t>ENDNOTES</a:t>
            </a:r>
          </a:p>
        </p:txBody>
      </p:sp>
      <p:sp>
        <p:nvSpPr>
          <p:cNvPr id="2" name="Google Shape;8;p9">
            <a:extLst>
              <a:ext uri="{FF2B5EF4-FFF2-40B4-BE49-F238E27FC236}">
                <a16:creationId xmlns:a16="http://schemas.microsoft.com/office/drawing/2014/main" id="{80C80D02-1E0C-48AE-80AA-7308A063CF25}"/>
              </a:ext>
            </a:extLst>
          </p:cNvPr>
          <p:cNvSpPr txBox="1"/>
          <p:nvPr userDrawn="1"/>
        </p:nvSpPr>
        <p:spPr>
          <a:xfrm>
            <a:off x="8438539" y="4624964"/>
            <a:ext cx="444200" cy="295200"/>
          </a:xfrm>
          <a:prstGeom prst="rect">
            <a:avLst/>
          </a:prstGeom>
          <a:noFill/>
          <a:ln>
            <a:noFill/>
          </a:ln>
        </p:spPr>
        <p:txBody>
          <a:bodyPr spcFirstLastPara="1" wrap="square" lIns="68569" tIns="68569" rIns="68569" bIns="68569" anchor="ctr" anchorCtr="0">
            <a:normAutofit/>
          </a:bodyPr>
          <a:lstStyle/>
          <a:p>
            <a:pPr marL="0" marR="0" lvl="0" indent="0" algn="r" rtl="0">
              <a:lnSpc>
                <a:spcPct val="100000"/>
              </a:lnSpc>
              <a:spcBef>
                <a:spcPts val="0"/>
              </a:spcBef>
              <a:spcAft>
                <a:spcPts val="0"/>
              </a:spcAft>
              <a:buNone/>
            </a:pPr>
            <a:fld id="{00000000-1234-1234-1234-123412341234}" type="slidenum">
              <a:rPr lang="en" sz="750" b="0" i="0" u="none" strike="noStrike" cap="none">
                <a:solidFill>
                  <a:schemeClr val="tx1"/>
                </a:solidFill>
                <a:latin typeface="Montserrat SemiBold"/>
                <a:ea typeface="Montserrat SemiBold"/>
                <a:cs typeface="Montserrat SemiBold"/>
                <a:sym typeface="Montserrat SemiBold"/>
              </a:rPr>
              <a:pPr marL="0" marR="0" lvl="0" indent="0" algn="r" rtl="0">
                <a:lnSpc>
                  <a:spcPct val="100000"/>
                </a:lnSpc>
                <a:spcBef>
                  <a:spcPts val="0"/>
                </a:spcBef>
                <a:spcAft>
                  <a:spcPts val="0"/>
                </a:spcAft>
                <a:buNone/>
              </a:pPr>
              <a:t>‹#›</a:t>
            </a:fld>
            <a:endParaRPr sz="750" b="0" i="0" u="none" strike="noStrike" cap="none" dirty="0">
              <a:solidFill>
                <a:schemeClr val="tx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406915360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Quote">
  <p:cSld name="Quote">
    <p:bg>
      <p:bgPr>
        <a:blipFill>
          <a:blip r:embed="rId2">
            <a:alphaModFix/>
          </a:blip>
          <a:stretch>
            <a:fillRect/>
          </a:stretch>
        </a:blipFill>
        <a:effectLst/>
      </p:bgPr>
    </p:bg>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extLst>
      <p:ext uri="{BB962C8B-B14F-4D97-AF65-F5344CB8AC3E}">
        <p14:creationId xmlns:p14="http://schemas.microsoft.com/office/powerpoint/2010/main" val="20637995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 Two Columns">
  <p:cSld name="Title + Two Columns">
    <p:bg>
      <p:bgPr>
        <a:blipFill>
          <a:blip r:embed="rId2">
            <a:alphaModFix/>
          </a:blip>
          <a:stretch>
            <a:fillRect/>
          </a:stretch>
        </a:blipFill>
        <a:effectLst/>
      </p:bgPr>
    </p:bg>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1678712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bg>
      <p:bgPr>
        <a:blipFill>
          <a:blip r:embed="rId2">
            <a:alphaModFix/>
          </a:blip>
          <a:stretch>
            <a:fillRect/>
          </a:stretch>
        </a:blipFill>
        <a:effectLst/>
      </p:bgPr>
    </p:bg>
    <p:spTree>
      <p:nvGrpSpPr>
        <p:cNvPr id="1" name="Shape 66"/>
        <p:cNvGrpSpPr/>
        <p:nvPr/>
      </p:nvGrpSpPr>
      <p:grpSpPr>
        <a:xfrm>
          <a:off x="0" y="0"/>
          <a:ext cx="0" cy="0"/>
          <a:chOff x="0" y="0"/>
          <a:chExt cx="0" cy="0"/>
        </a:xfrm>
      </p:grpSpPr>
      <p:sp>
        <p:nvSpPr>
          <p:cNvPr id="67" name="Google Shape;67;p18"/>
          <p:cNvSpPr txBox="1">
            <a:spLocks noGrp="1"/>
          </p:cNvSpPr>
          <p:nvPr>
            <p:ph type="title"/>
          </p:nvPr>
        </p:nvSpPr>
        <p:spPr>
          <a:xfrm>
            <a:off x="353849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8" name="Google Shape;68;p18"/>
          <p:cNvSpPr txBox="1">
            <a:spLocks noGrp="1"/>
          </p:cNvSpPr>
          <p:nvPr>
            <p:ph type="subTitle" idx="1"/>
          </p:nvPr>
        </p:nvSpPr>
        <p:spPr>
          <a:xfrm>
            <a:off x="353849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18"/>
          <p:cNvSpPr txBox="1">
            <a:spLocks noGrp="1"/>
          </p:cNvSpPr>
          <p:nvPr>
            <p:ph type="title" idx="2"/>
          </p:nvPr>
        </p:nvSpPr>
        <p:spPr>
          <a:xfrm>
            <a:off x="6028553"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0" name="Google Shape;70;p18"/>
          <p:cNvSpPr txBox="1">
            <a:spLocks noGrp="1"/>
          </p:cNvSpPr>
          <p:nvPr>
            <p:ph type="subTitle" idx="3"/>
          </p:nvPr>
        </p:nvSpPr>
        <p:spPr>
          <a:xfrm>
            <a:off x="6028553"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18"/>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72" name="Google Shape;72;p18"/>
          <p:cNvSpPr txBox="1">
            <a:spLocks noGrp="1"/>
          </p:cNvSpPr>
          <p:nvPr>
            <p:ph type="title" idx="5"/>
          </p:nvPr>
        </p:nvSpPr>
        <p:spPr>
          <a:xfrm>
            <a:off x="1048447" y="276797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73" name="Google Shape;73;p18"/>
          <p:cNvSpPr txBox="1">
            <a:spLocks noGrp="1"/>
          </p:cNvSpPr>
          <p:nvPr>
            <p:ph type="subTitle" idx="6"/>
          </p:nvPr>
        </p:nvSpPr>
        <p:spPr>
          <a:xfrm>
            <a:off x="1048447" y="3452875"/>
            <a:ext cx="20670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117429128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Big text">
  <p:cSld name="1_Big text">
    <p:bg>
      <p:bgPr>
        <a:blipFill>
          <a:blip r:embed="rId2">
            <a:alphaModFix/>
          </a:blip>
          <a:stretch>
            <a:fillRect/>
          </a:stretch>
        </a:blipFill>
        <a:effectLst/>
      </p:bgPr>
    </p:bg>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extLst>
      <p:ext uri="{BB962C8B-B14F-4D97-AF65-F5344CB8AC3E}">
        <p14:creationId xmlns:p14="http://schemas.microsoft.com/office/powerpoint/2010/main" val="14315182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 Design">
  <p:cSld name="Title + Design">
    <p:bg>
      <p:bgPr>
        <a:blipFill>
          <a:blip r:embed="rId2">
            <a:alphaModFix/>
          </a:blip>
          <a:stretch>
            <a:fillRect/>
          </a:stretch>
        </a:blipFill>
        <a:effectLst/>
      </p:bgPr>
    </p:bg>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8182621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itle + Design 1">
  <p:cSld name="Title + Design 1">
    <p:bg>
      <p:bgPr>
        <a:blipFill>
          <a:blip r:embed="rId2">
            <a:alphaModFix/>
          </a:blip>
          <a:stretch>
            <a:fillRect/>
          </a:stretch>
        </a:blipFill>
        <a:effectLst/>
      </p:bgPr>
    </p:bg>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389134261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 Design 2">
  <p:cSld name="Title + Design 2">
    <p:bg>
      <p:bgPr>
        <a:blipFill>
          <a:blip r:embed="rId2">
            <a:alphaModFix/>
          </a:blip>
          <a:stretch>
            <a:fillRect/>
          </a:stretch>
        </a:blipFill>
        <a:effectLst/>
      </p:bgPr>
    </p:bg>
    <p:spTree>
      <p:nvGrpSpPr>
        <p:cNvPr id="1" name="Shape 81"/>
        <p:cNvGrpSpPr/>
        <p:nvPr/>
      </p:nvGrpSpPr>
      <p:grpSpPr>
        <a:xfrm>
          <a:off x="0" y="0"/>
          <a:ext cx="0" cy="0"/>
          <a:chOff x="0" y="0"/>
          <a:chExt cx="0" cy="0"/>
        </a:xfrm>
      </p:grpSpPr>
      <p:sp>
        <p:nvSpPr>
          <p:cNvPr id="82" name="Google Shape;82;p22"/>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97901615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 Design 3">
  <p:cSld name="Title + Design 3">
    <p:bg>
      <p:bgPr>
        <a:blipFill>
          <a:blip r:embed="rId2">
            <a:alphaModFix/>
          </a:blip>
          <a:stretch>
            <a:fillRect/>
          </a:stretch>
        </a:blipFill>
        <a:effectLst/>
      </p:bgPr>
    </p:bg>
    <p:spTree>
      <p:nvGrpSpPr>
        <p:cNvPr id="1" name="Shape 83"/>
        <p:cNvGrpSpPr/>
        <p:nvPr/>
      </p:nvGrpSpPr>
      <p:grpSpPr>
        <a:xfrm>
          <a:off x="0" y="0"/>
          <a:ext cx="0" cy="0"/>
          <a:chOff x="0" y="0"/>
          <a:chExt cx="0" cy="0"/>
        </a:xfrm>
      </p:grpSpPr>
      <p:sp>
        <p:nvSpPr>
          <p:cNvPr id="84" name="Google Shape;84;p23"/>
          <p:cNvSpPr txBox="1">
            <a:spLocks noGrp="1"/>
          </p:cNvSpPr>
          <p:nvPr>
            <p:ph type="title"/>
          </p:nvPr>
        </p:nvSpPr>
        <p:spPr>
          <a:xfrm>
            <a:off x="938500" y="445025"/>
            <a:ext cx="47022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21982201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 Two Lists">
  <p:cSld name="Title + Two Lists">
    <p:bg>
      <p:bgPr>
        <a:blipFill>
          <a:blip r:embed="rId2">
            <a:alphaModFix/>
          </a:blip>
          <a:stretch>
            <a:fillRect/>
          </a:stretch>
        </a:blipFill>
        <a:effectLst/>
      </p:bgPr>
    </p:bg>
    <p:spTree>
      <p:nvGrpSpPr>
        <p:cNvPr id="1" name="Shape 85"/>
        <p:cNvGrpSpPr/>
        <p:nvPr/>
      </p:nvGrpSpPr>
      <p:grpSpPr>
        <a:xfrm>
          <a:off x="0" y="0"/>
          <a:ext cx="0" cy="0"/>
          <a:chOff x="0" y="0"/>
          <a:chExt cx="0" cy="0"/>
        </a:xfrm>
      </p:grpSpPr>
      <p:sp>
        <p:nvSpPr>
          <p:cNvPr id="86" name="Google Shape;86;p24"/>
          <p:cNvSpPr txBox="1">
            <a:spLocks noGrp="1"/>
          </p:cNvSpPr>
          <p:nvPr>
            <p:ph type="title"/>
          </p:nvPr>
        </p:nvSpPr>
        <p:spPr>
          <a:xfrm>
            <a:off x="938500" y="445025"/>
            <a:ext cx="4964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87" name="Google Shape;87;p24"/>
          <p:cNvSpPr txBox="1">
            <a:spLocks noGrp="1"/>
          </p:cNvSpPr>
          <p:nvPr>
            <p:ph type="body" idx="1"/>
          </p:nvPr>
        </p:nvSpPr>
        <p:spPr>
          <a:xfrm>
            <a:off x="1067241"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8" name="Google Shape;88;p24"/>
          <p:cNvSpPr txBox="1">
            <a:spLocks noGrp="1"/>
          </p:cNvSpPr>
          <p:nvPr>
            <p:ph type="body" idx="2"/>
          </p:nvPr>
        </p:nvSpPr>
        <p:spPr>
          <a:xfrm>
            <a:off x="4673852" y="2651775"/>
            <a:ext cx="3258900" cy="17955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0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89" name="Google Shape;89;p24"/>
          <p:cNvSpPr txBox="1">
            <a:spLocks noGrp="1"/>
          </p:cNvSpPr>
          <p:nvPr>
            <p:ph type="title" idx="3"/>
          </p:nvPr>
        </p:nvSpPr>
        <p:spPr>
          <a:xfrm>
            <a:off x="12134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90" name="Google Shape;90;p24"/>
          <p:cNvSpPr txBox="1">
            <a:spLocks noGrp="1"/>
          </p:cNvSpPr>
          <p:nvPr>
            <p:ph type="title" idx="4"/>
          </p:nvPr>
        </p:nvSpPr>
        <p:spPr>
          <a:xfrm>
            <a:off x="4820099" y="1955125"/>
            <a:ext cx="3258900" cy="5484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1800"/>
              <a:buNone/>
              <a:defRPr sz="18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Tree>
    <p:extLst>
      <p:ext uri="{BB962C8B-B14F-4D97-AF65-F5344CB8AC3E}">
        <p14:creationId xmlns:p14="http://schemas.microsoft.com/office/powerpoint/2010/main" val="415026552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 Four Columns">
  <p:cSld name="Title + Four Columns">
    <p:bg>
      <p:bgPr>
        <a:blipFill>
          <a:blip r:embed="rId2">
            <a:alphaModFix/>
          </a:blip>
          <a:stretch>
            <a:fillRect/>
          </a:stretch>
        </a:blipFill>
        <a:effectLst/>
      </p:bgPr>
    </p:bg>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2298047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Matson Log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2013CAE-E7F6-629B-03AB-11BA24931405}"/>
              </a:ext>
            </a:extLst>
          </p:cNvPr>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pic>
        <p:nvPicPr>
          <p:cNvPr id="2" name="Picture 1">
            <a:extLst>
              <a:ext uri="{FF2B5EF4-FFF2-40B4-BE49-F238E27FC236}">
                <a16:creationId xmlns:a16="http://schemas.microsoft.com/office/drawing/2014/main" id="{40D4DBF8-883A-184E-B4EF-E45F41870E8F}"/>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406952" y="1671265"/>
            <a:ext cx="4330097" cy="1800971"/>
          </a:xfrm>
          <a:prstGeom prst="rect">
            <a:avLst/>
          </a:prstGeom>
        </p:spPr>
      </p:pic>
      <p:sp>
        <p:nvSpPr>
          <p:cNvPr id="4" name="Google Shape;8;p9">
            <a:extLst>
              <a:ext uri="{FF2B5EF4-FFF2-40B4-BE49-F238E27FC236}">
                <a16:creationId xmlns:a16="http://schemas.microsoft.com/office/drawing/2014/main" id="{9C3FFBA3-FE14-961D-E5D5-A31FA262DA2B}"/>
              </a:ext>
            </a:extLst>
          </p:cNvPr>
          <p:cNvSpPr txBox="1"/>
          <p:nvPr userDrawn="1"/>
        </p:nvSpPr>
        <p:spPr>
          <a:xfrm>
            <a:off x="8438539" y="4624964"/>
            <a:ext cx="444200" cy="295200"/>
          </a:xfrm>
          <a:prstGeom prst="rect">
            <a:avLst/>
          </a:prstGeom>
          <a:noFill/>
          <a:ln>
            <a:noFill/>
          </a:ln>
        </p:spPr>
        <p:txBody>
          <a:bodyPr spcFirstLastPara="1" wrap="square" lIns="68569" tIns="68569" rIns="68569" bIns="68569" anchor="ctr" anchorCtr="0">
            <a:normAutofit/>
          </a:bodyPr>
          <a:lstStyle/>
          <a:p>
            <a:pPr marL="0" marR="0" lvl="0" indent="0" algn="r" rtl="0">
              <a:lnSpc>
                <a:spcPct val="100000"/>
              </a:lnSpc>
              <a:spcBef>
                <a:spcPts val="0"/>
              </a:spcBef>
              <a:spcAft>
                <a:spcPts val="0"/>
              </a:spcAft>
              <a:buNone/>
            </a:pPr>
            <a:fld id="{00000000-1234-1234-1234-123412341234}" type="slidenum">
              <a:rPr lang="en" sz="750" b="0" i="0" u="none" strike="noStrike" cap="none">
                <a:solidFill>
                  <a:schemeClr val="tx1"/>
                </a:solidFill>
                <a:latin typeface="Montserrat SemiBold"/>
                <a:ea typeface="Montserrat SemiBold"/>
                <a:cs typeface="Montserrat SemiBold"/>
                <a:sym typeface="Montserrat SemiBold"/>
              </a:rPr>
              <a:pPr marL="0" marR="0" lvl="0" indent="0" algn="r" rtl="0">
                <a:lnSpc>
                  <a:spcPct val="100000"/>
                </a:lnSpc>
                <a:spcBef>
                  <a:spcPts val="0"/>
                </a:spcBef>
                <a:spcAft>
                  <a:spcPts val="0"/>
                </a:spcAft>
                <a:buNone/>
              </a:pPr>
              <a:t>‹#›</a:t>
            </a:fld>
            <a:endParaRPr sz="750" b="0" i="0" u="none" strike="noStrike" cap="none" dirty="0">
              <a:solidFill>
                <a:schemeClr val="tx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84012533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hree Numbers">
  <p:cSld name="Three Numbers">
    <p:bg>
      <p:bgPr>
        <a:blipFill>
          <a:blip r:embed="rId2">
            <a:alphaModFix/>
          </a:blip>
          <a:stretch>
            <a:fillRect/>
          </a:stretch>
        </a:blipFill>
        <a:effectLst/>
      </p:bgPr>
    </p:bg>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extLst>
      <p:ext uri="{BB962C8B-B14F-4D97-AF65-F5344CB8AC3E}">
        <p14:creationId xmlns:p14="http://schemas.microsoft.com/office/powerpoint/2010/main" val="19104359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tle + Six Columns  ">
  <p:cSld name="Title + Six Columns  ">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353849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0" name="Google Shape;110;p27"/>
          <p:cNvSpPr txBox="1">
            <a:spLocks noGrp="1"/>
          </p:cNvSpPr>
          <p:nvPr>
            <p:ph type="subTitle" idx="1"/>
          </p:nvPr>
        </p:nvSpPr>
        <p:spPr>
          <a:xfrm>
            <a:off x="3538498"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27"/>
          <p:cNvSpPr txBox="1">
            <a:spLocks noGrp="1"/>
          </p:cNvSpPr>
          <p:nvPr>
            <p:ph type="title" idx="2"/>
          </p:nvPr>
        </p:nvSpPr>
        <p:spPr>
          <a:xfrm>
            <a:off x="6028553"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2" name="Google Shape;112;p27"/>
          <p:cNvSpPr txBox="1">
            <a:spLocks noGrp="1"/>
          </p:cNvSpPr>
          <p:nvPr>
            <p:ph type="subTitle" idx="3"/>
          </p:nvPr>
        </p:nvSpPr>
        <p:spPr>
          <a:xfrm>
            <a:off x="6028552"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2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14" name="Google Shape;114;p27"/>
          <p:cNvSpPr txBox="1">
            <a:spLocks noGrp="1"/>
          </p:cNvSpPr>
          <p:nvPr>
            <p:ph type="title" idx="5"/>
          </p:nvPr>
        </p:nvSpPr>
        <p:spPr>
          <a:xfrm>
            <a:off x="1048447" y="1818541"/>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5" name="Google Shape;115;p27"/>
          <p:cNvSpPr txBox="1">
            <a:spLocks noGrp="1"/>
          </p:cNvSpPr>
          <p:nvPr>
            <p:ph type="subTitle" idx="6"/>
          </p:nvPr>
        </p:nvSpPr>
        <p:spPr>
          <a:xfrm>
            <a:off x="1048450" y="2324765"/>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6" name="Google Shape;116;p27"/>
          <p:cNvSpPr txBox="1">
            <a:spLocks noGrp="1"/>
          </p:cNvSpPr>
          <p:nvPr>
            <p:ph type="title" idx="7"/>
          </p:nvPr>
        </p:nvSpPr>
        <p:spPr>
          <a:xfrm>
            <a:off x="353849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7" name="Google Shape;117;p27"/>
          <p:cNvSpPr txBox="1">
            <a:spLocks noGrp="1"/>
          </p:cNvSpPr>
          <p:nvPr>
            <p:ph type="subTitle" idx="8"/>
          </p:nvPr>
        </p:nvSpPr>
        <p:spPr>
          <a:xfrm>
            <a:off x="3538498"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8" name="Google Shape;118;p27"/>
          <p:cNvSpPr txBox="1">
            <a:spLocks noGrp="1"/>
          </p:cNvSpPr>
          <p:nvPr>
            <p:ph type="title" idx="9"/>
          </p:nvPr>
        </p:nvSpPr>
        <p:spPr>
          <a:xfrm>
            <a:off x="6028553"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19" name="Google Shape;119;p27"/>
          <p:cNvSpPr txBox="1">
            <a:spLocks noGrp="1"/>
          </p:cNvSpPr>
          <p:nvPr>
            <p:ph type="subTitle" idx="13"/>
          </p:nvPr>
        </p:nvSpPr>
        <p:spPr>
          <a:xfrm>
            <a:off x="6028552"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0" name="Google Shape;120;p27"/>
          <p:cNvSpPr txBox="1">
            <a:spLocks noGrp="1"/>
          </p:cNvSpPr>
          <p:nvPr>
            <p:ph type="title" idx="14"/>
          </p:nvPr>
        </p:nvSpPr>
        <p:spPr>
          <a:xfrm>
            <a:off x="1048447" y="3325035"/>
            <a:ext cx="20670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21" name="Google Shape;121;p27"/>
          <p:cNvSpPr txBox="1">
            <a:spLocks noGrp="1"/>
          </p:cNvSpPr>
          <p:nvPr>
            <p:ph type="subTitle" idx="15"/>
          </p:nvPr>
        </p:nvSpPr>
        <p:spPr>
          <a:xfrm>
            <a:off x="1048450" y="3831259"/>
            <a:ext cx="2067000" cy="640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323531403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Title + Four Columns 1">
  <p:cSld name="Title + Four Columns 1">
    <p:bg>
      <p:bgPr>
        <a:blipFill>
          <a:blip r:embed="rId2">
            <a:alphaModFix/>
          </a:blip>
          <a:stretch>
            <a:fillRect/>
          </a:stretch>
        </a:blipFill>
        <a:effectLst/>
      </p:bgPr>
    </p:bg>
    <p:spTree>
      <p:nvGrpSpPr>
        <p:cNvPr id="1" name="Shape 122"/>
        <p:cNvGrpSpPr/>
        <p:nvPr/>
      </p:nvGrpSpPr>
      <p:grpSpPr>
        <a:xfrm>
          <a:off x="0" y="0"/>
          <a:ext cx="0" cy="0"/>
          <a:chOff x="0" y="0"/>
          <a:chExt cx="0" cy="0"/>
        </a:xfrm>
      </p:grpSpPr>
      <p:sp>
        <p:nvSpPr>
          <p:cNvPr id="123" name="Google Shape;123;p28"/>
          <p:cNvSpPr txBox="1">
            <a:spLocks noGrp="1"/>
          </p:cNvSpPr>
          <p:nvPr>
            <p:ph type="title"/>
          </p:nvPr>
        </p:nvSpPr>
        <p:spPr>
          <a:xfrm>
            <a:off x="938500" y="445025"/>
            <a:ext cx="50436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24" name="Google Shape;124;p28"/>
          <p:cNvSpPr txBox="1">
            <a:spLocks noGrp="1"/>
          </p:cNvSpPr>
          <p:nvPr>
            <p:ph type="title" idx="2"/>
          </p:nvPr>
        </p:nvSpPr>
        <p:spPr>
          <a:xfrm>
            <a:off x="1338238" y="2359825"/>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5" name="Google Shape;125;p28"/>
          <p:cNvSpPr txBox="1">
            <a:spLocks noGrp="1"/>
          </p:cNvSpPr>
          <p:nvPr>
            <p:ph type="subTitle" idx="1"/>
          </p:nvPr>
        </p:nvSpPr>
        <p:spPr>
          <a:xfrm>
            <a:off x="1338238" y="1713051"/>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6" name="Google Shape;126;p28"/>
          <p:cNvSpPr txBox="1">
            <a:spLocks noGrp="1"/>
          </p:cNvSpPr>
          <p:nvPr>
            <p:ph type="title" idx="3"/>
          </p:nvPr>
        </p:nvSpPr>
        <p:spPr>
          <a:xfrm>
            <a:off x="1338238" y="3988950"/>
            <a:ext cx="2727600" cy="3756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lt1"/>
              </a:buClr>
              <a:buSzPts val="1400"/>
              <a:buNone/>
              <a:defRPr sz="1400">
                <a:solidFill>
                  <a:schemeClr val="lt1"/>
                </a:solidFill>
              </a:defRPr>
            </a:lvl1pPr>
            <a:lvl2pPr lvl="1" algn="r" rtl="0">
              <a:spcBef>
                <a:spcPts val="0"/>
              </a:spcBef>
              <a:spcAft>
                <a:spcPts val="0"/>
              </a:spcAft>
              <a:buClr>
                <a:schemeClr val="lt1"/>
              </a:buClr>
              <a:buSzPts val="4200"/>
              <a:buNone/>
              <a:defRPr sz="4200">
                <a:solidFill>
                  <a:schemeClr val="lt1"/>
                </a:solidFill>
              </a:defRPr>
            </a:lvl2pPr>
            <a:lvl3pPr lvl="2" algn="r" rtl="0">
              <a:spcBef>
                <a:spcPts val="0"/>
              </a:spcBef>
              <a:spcAft>
                <a:spcPts val="0"/>
              </a:spcAft>
              <a:buClr>
                <a:schemeClr val="lt1"/>
              </a:buClr>
              <a:buSzPts val="4200"/>
              <a:buNone/>
              <a:defRPr sz="4200">
                <a:solidFill>
                  <a:schemeClr val="lt1"/>
                </a:solidFill>
              </a:defRPr>
            </a:lvl3pPr>
            <a:lvl4pPr lvl="3" algn="r" rtl="0">
              <a:spcBef>
                <a:spcPts val="0"/>
              </a:spcBef>
              <a:spcAft>
                <a:spcPts val="0"/>
              </a:spcAft>
              <a:buClr>
                <a:schemeClr val="lt1"/>
              </a:buClr>
              <a:buSzPts val="4200"/>
              <a:buNone/>
              <a:defRPr sz="4200">
                <a:solidFill>
                  <a:schemeClr val="lt1"/>
                </a:solidFill>
              </a:defRPr>
            </a:lvl4pPr>
            <a:lvl5pPr lvl="4" algn="r" rtl="0">
              <a:spcBef>
                <a:spcPts val="0"/>
              </a:spcBef>
              <a:spcAft>
                <a:spcPts val="0"/>
              </a:spcAft>
              <a:buClr>
                <a:schemeClr val="lt1"/>
              </a:buClr>
              <a:buSzPts val="4200"/>
              <a:buNone/>
              <a:defRPr sz="4200">
                <a:solidFill>
                  <a:schemeClr val="lt1"/>
                </a:solidFill>
              </a:defRPr>
            </a:lvl5pPr>
            <a:lvl6pPr lvl="5" algn="r" rtl="0">
              <a:spcBef>
                <a:spcPts val="0"/>
              </a:spcBef>
              <a:spcAft>
                <a:spcPts val="0"/>
              </a:spcAft>
              <a:buClr>
                <a:schemeClr val="lt1"/>
              </a:buClr>
              <a:buSzPts val="4200"/>
              <a:buNone/>
              <a:defRPr sz="4200">
                <a:solidFill>
                  <a:schemeClr val="lt1"/>
                </a:solidFill>
              </a:defRPr>
            </a:lvl6pPr>
            <a:lvl7pPr lvl="6" algn="r" rtl="0">
              <a:spcBef>
                <a:spcPts val="0"/>
              </a:spcBef>
              <a:spcAft>
                <a:spcPts val="0"/>
              </a:spcAft>
              <a:buClr>
                <a:schemeClr val="lt1"/>
              </a:buClr>
              <a:buSzPts val="4200"/>
              <a:buNone/>
              <a:defRPr sz="4200">
                <a:solidFill>
                  <a:schemeClr val="lt1"/>
                </a:solidFill>
              </a:defRPr>
            </a:lvl7pPr>
            <a:lvl8pPr lvl="7" algn="r" rtl="0">
              <a:spcBef>
                <a:spcPts val="0"/>
              </a:spcBef>
              <a:spcAft>
                <a:spcPts val="0"/>
              </a:spcAft>
              <a:buClr>
                <a:schemeClr val="lt1"/>
              </a:buClr>
              <a:buSzPts val="4200"/>
              <a:buNone/>
              <a:defRPr sz="4200">
                <a:solidFill>
                  <a:schemeClr val="lt1"/>
                </a:solidFill>
              </a:defRPr>
            </a:lvl8pPr>
            <a:lvl9pPr lvl="8" algn="r" rtl="0">
              <a:spcBef>
                <a:spcPts val="0"/>
              </a:spcBef>
              <a:spcAft>
                <a:spcPts val="0"/>
              </a:spcAft>
              <a:buClr>
                <a:schemeClr val="lt1"/>
              </a:buClr>
              <a:buSzPts val="4200"/>
              <a:buNone/>
              <a:defRPr sz="4200">
                <a:solidFill>
                  <a:schemeClr val="lt1"/>
                </a:solidFill>
              </a:defRPr>
            </a:lvl9pPr>
          </a:lstStyle>
          <a:p>
            <a:endParaRPr/>
          </a:p>
        </p:txBody>
      </p:sp>
      <p:sp>
        <p:nvSpPr>
          <p:cNvPr id="127" name="Google Shape;127;p28"/>
          <p:cNvSpPr txBox="1">
            <a:spLocks noGrp="1"/>
          </p:cNvSpPr>
          <p:nvPr>
            <p:ph type="subTitle" idx="4"/>
          </p:nvPr>
        </p:nvSpPr>
        <p:spPr>
          <a:xfrm>
            <a:off x="1338238" y="3342176"/>
            <a:ext cx="2727600" cy="605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lt1"/>
              </a:buClr>
              <a:buSzPts val="1600"/>
              <a:buNone/>
              <a:defRPr sz="1600">
                <a:solidFill>
                  <a:schemeClr val="lt1"/>
                </a:solidFill>
              </a:defRPr>
            </a:lvl1pPr>
            <a:lvl2pPr lvl="1" algn="r" rtl="0">
              <a:lnSpc>
                <a:spcPct val="100000"/>
              </a:lnSpc>
              <a:spcBef>
                <a:spcPts val="0"/>
              </a:spcBef>
              <a:spcAft>
                <a:spcPts val="0"/>
              </a:spcAft>
              <a:buClr>
                <a:schemeClr val="lt1"/>
              </a:buClr>
              <a:buSzPts val="1600"/>
              <a:buNone/>
              <a:defRPr sz="1600">
                <a:solidFill>
                  <a:schemeClr val="lt1"/>
                </a:solidFill>
              </a:defRPr>
            </a:lvl2pPr>
            <a:lvl3pPr lvl="2" algn="r" rtl="0">
              <a:lnSpc>
                <a:spcPct val="100000"/>
              </a:lnSpc>
              <a:spcBef>
                <a:spcPts val="0"/>
              </a:spcBef>
              <a:spcAft>
                <a:spcPts val="0"/>
              </a:spcAft>
              <a:buClr>
                <a:schemeClr val="lt1"/>
              </a:buClr>
              <a:buSzPts val="1600"/>
              <a:buNone/>
              <a:defRPr sz="1600">
                <a:solidFill>
                  <a:schemeClr val="lt1"/>
                </a:solidFill>
              </a:defRPr>
            </a:lvl3pPr>
            <a:lvl4pPr lvl="3" algn="r" rtl="0">
              <a:lnSpc>
                <a:spcPct val="100000"/>
              </a:lnSpc>
              <a:spcBef>
                <a:spcPts val="0"/>
              </a:spcBef>
              <a:spcAft>
                <a:spcPts val="0"/>
              </a:spcAft>
              <a:buClr>
                <a:schemeClr val="lt1"/>
              </a:buClr>
              <a:buSzPts val="1600"/>
              <a:buNone/>
              <a:defRPr sz="1600">
                <a:solidFill>
                  <a:schemeClr val="lt1"/>
                </a:solidFill>
              </a:defRPr>
            </a:lvl4pPr>
            <a:lvl5pPr lvl="4" algn="r" rtl="0">
              <a:lnSpc>
                <a:spcPct val="100000"/>
              </a:lnSpc>
              <a:spcBef>
                <a:spcPts val="0"/>
              </a:spcBef>
              <a:spcAft>
                <a:spcPts val="0"/>
              </a:spcAft>
              <a:buClr>
                <a:schemeClr val="lt1"/>
              </a:buClr>
              <a:buSzPts val="1600"/>
              <a:buNone/>
              <a:defRPr sz="1600">
                <a:solidFill>
                  <a:schemeClr val="lt1"/>
                </a:solidFill>
              </a:defRPr>
            </a:lvl5pPr>
            <a:lvl6pPr lvl="5" algn="r" rtl="0">
              <a:lnSpc>
                <a:spcPct val="100000"/>
              </a:lnSpc>
              <a:spcBef>
                <a:spcPts val="0"/>
              </a:spcBef>
              <a:spcAft>
                <a:spcPts val="0"/>
              </a:spcAft>
              <a:buClr>
                <a:schemeClr val="lt1"/>
              </a:buClr>
              <a:buSzPts val="1600"/>
              <a:buNone/>
              <a:defRPr sz="1600">
                <a:solidFill>
                  <a:schemeClr val="lt1"/>
                </a:solidFill>
              </a:defRPr>
            </a:lvl6pPr>
            <a:lvl7pPr lvl="6" algn="r" rtl="0">
              <a:lnSpc>
                <a:spcPct val="100000"/>
              </a:lnSpc>
              <a:spcBef>
                <a:spcPts val="0"/>
              </a:spcBef>
              <a:spcAft>
                <a:spcPts val="0"/>
              </a:spcAft>
              <a:buClr>
                <a:schemeClr val="lt1"/>
              </a:buClr>
              <a:buSzPts val="1600"/>
              <a:buNone/>
              <a:defRPr sz="1600">
                <a:solidFill>
                  <a:schemeClr val="lt1"/>
                </a:solidFill>
              </a:defRPr>
            </a:lvl7pPr>
            <a:lvl8pPr lvl="7" algn="r" rtl="0">
              <a:lnSpc>
                <a:spcPct val="100000"/>
              </a:lnSpc>
              <a:spcBef>
                <a:spcPts val="0"/>
              </a:spcBef>
              <a:spcAft>
                <a:spcPts val="0"/>
              </a:spcAft>
              <a:buClr>
                <a:schemeClr val="lt1"/>
              </a:buClr>
              <a:buSzPts val="1600"/>
              <a:buNone/>
              <a:defRPr sz="1600">
                <a:solidFill>
                  <a:schemeClr val="lt1"/>
                </a:solidFill>
              </a:defRPr>
            </a:lvl8pPr>
            <a:lvl9pPr lvl="8" algn="r"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28" name="Google Shape;128;p28"/>
          <p:cNvSpPr txBox="1">
            <a:spLocks noGrp="1"/>
          </p:cNvSpPr>
          <p:nvPr>
            <p:ph type="title" idx="5"/>
          </p:nvPr>
        </p:nvSpPr>
        <p:spPr>
          <a:xfrm>
            <a:off x="5078163" y="2359825"/>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29" name="Google Shape;129;p28"/>
          <p:cNvSpPr txBox="1">
            <a:spLocks noGrp="1"/>
          </p:cNvSpPr>
          <p:nvPr>
            <p:ph type="subTitle" idx="6"/>
          </p:nvPr>
        </p:nvSpPr>
        <p:spPr>
          <a:xfrm>
            <a:off x="5078163" y="1713051"/>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30" name="Google Shape;130;p28"/>
          <p:cNvSpPr txBox="1">
            <a:spLocks noGrp="1"/>
          </p:cNvSpPr>
          <p:nvPr>
            <p:ph type="title" idx="7"/>
          </p:nvPr>
        </p:nvSpPr>
        <p:spPr>
          <a:xfrm>
            <a:off x="5078163" y="3988950"/>
            <a:ext cx="2727600" cy="3756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lt1"/>
              </a:buClr>
              <a:buSzPts val="1400"/>
              <a:buNone/>
              <a:defRPr sz="1400">
                <a:solidFill>
                  <a:schemeClr val="lt1"/>
                </a:solidFill>
              </a:defRPr>
            </a:lvl1pPr>
            <a:lvl2pPr lvl="1" rtl="0">
              <a:spcBef>
                <a:spcPts val="0"/>
              </a:spcBef>
              <a:spcAft>
                <a:spcPts val="0"/>
              </a:spcAft>
              <a:buClr>
                <a:schemeClr val="lt1"/>
              </a:buClr>
              <a:buSzPts val="4200"/>
              <a:buNone/>
              <a:defRPr sz="4200">
                <a:solidFill>
                  <a:schemeClr val="lt1"/>
                </a:solidFill>
              </a:defRPr>
            </a:lvl2pPr>
            <a:lvl3pPr lvl="2" rtl="0">
              <a:spcBef>
                <a:spcPts val="0"/>
              </a:spcBef>
              <a:spcAft>
                <a:spcPts val="0"/>
              </a:spcAft>
              <a:buClr>
                <a:schemeClr val="lt1"/>
              </a:buClr>
              <a:buSzPts val="4200"/>
              <a:buNone/>
              <a:defRPr sz="4200">
                <a:solidFill>
                  <a:schemeClr val="lt1"/>
                </a:solidFill>
              </a:defRPr>
            </a:lvl3pPr>
            <a:lvl4pPr lvl="3" rtl="0">
              <a:spcBef>
                <a:spcPts val="0"/>
              </a:spcBef>
              <a:spcAft>
                <a:spcPts val="0"/>
              </a:spcAft>
              <a:buClr>
                <a:schemeClr val="lt1"/>
              </a:buClr>
              <a:buSzPts val="4200"/>
              <a:buNone/>
              <a:defRPr sz="4200">
                <a:solidFill>
                  <a:schemeClr val="lt1"/>
                </a:solidFill>
              </a:defRPr>
            </a:lvl4pPr>
            <a:lvl5pPr lvl="4" rtl="0">
              <a:spcBef>
                <a:spcPts val="0"/>
              </a:spcBef>
              <a:spcAft>
                <a:spcPts val="0"/>
              </a:spcAft>
              <a:buClr>
                <a:schemeClr val="lt1"/>
              </a:buClr>
              <a:buSzPts val="4200"/>
              <a:buNone/>
              <a:defRPr sz="4200">
                <a:solidFill>
                  <a:schemeClr val="lt1"/>
                </a:solidFill>
              </a:defRPr>
            </a:lvl5pPr>
            <a:lvl6pPr lvl="5" rtl="0">
              <a:spcBef>
                <a:spcPts val="0"/>
              </a:spcBef>
              <a:spcAft>
                <a:spcPts val="0"/>
              </a:spcAft>
              <a:buClr>
                <a:schemeClr val="lt1"/>
              </a:buClr>
              <a:buSzPts val="4200"/>
              <a:buNone/>
              <a:defRPr sz="4200">
                <a:solidFill>
                  <a:schemeClr val="lt1"/>
                </a:solidFill>
              </a:defRPr>
            </a:lvl6pPr>
            <a:lvl7pPr lvl="6" rtl="0">
              <a:spcBef>
                <a:spcPts val="0"/>
              </a:spcBef>
              <a:spcAft>
                <a:spcPts val="0"/>
              </a:spcAft>
              <a:buClr>
                <a:schemeClr val="lt1"/>
              </a:buClr>
              <a:buSzPts val="4200"/>
              <a:buNone/>
              <a:defRPr sz="4200">
                <a:solidFill>
                  <a:schemeClr val="lt1"/>
                </a:solidFill>
              </a:defRPr>
            </a:lvl7pPr>
            <a:lvl8pPr lvl="7" rtl="0">
              <a:spcBef>
                <a:spcPts val="0"/>
              </a:spcBef>
              <a:spcAft>
                <a:spcPts val="0"/>
              </a:spcAft>
              <a:buClr>
                <a:schemeClr val="lt1"/>
              </a:buClr>
              <a:buSzPts val="4200"/>
              <a:buNone/>
              <a:defRPr sz="4200">
                <a:solidFill>
                  <a:schemeClr val="lt1"/>
                </a:solidFill>
              </a:defRPr>
            </a:lvl8pPr>
            <a:lvl9pPr lvl="8" rtl="0">
              <a:spcBef>
                <a:spcPts val="0"/>
              </a:spcBef>
              <a:spcAft>
                <a:spcPts val="0"/>
              </a:spcAft>
              <a:buClr>
                <a:schemeClr val="lt1"/>
              </a:buClr>
              <a:buSzPts val="4200"/>
              <a:buNone/>
              <a:defRPr sz="4200">
                <a:solidFill>
                  <a:schemeClr val="lt1"/>
                </a:solidFill>
              </a:defRPr>
            </a:lvl9pPr>
          </a:lstStyle>
          <a:p>
            <a:endParaRPr/>
          </a:p>
        </p:txBody>
      </p:sp>
      <p:sp>
        <p:nvSpPr>
          <p:cNvPr id="131" name="Google Shape;131;p28"/>
          <p:cNvSpPr txBox="1">
            <a:spLocks noGrp="1"/>
          </p:cNvSpPr>
          <p:nvPr>
            <p:ph type="subTitle" idx="8"/>
          </p:nvPr>
        </p:nvSpPr>
        <p:spPr>
          <a:xfrm>
            <a:off x="5078163" y="3342176"/>
            <a:ext cx="2727600" cy="605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600"/>
              <a:buNone/>
              <a:defRPr sz="1600">
                <a:solidFill>
                  <a:schemeClr val="lt1"/>
                </a:solidFill>
              </a:defRPr>
            </a:lvl1pPr>
            <a:lvl2pPr lvl="1" rtl="0">
              <a:lnSpc>
                <a:spcPct val="100000"/>
              </a:lnSpc>
              <a:spcBef>
                <a:spcPts val="0"/>
              </a:spcBef>
              <a:spcAft>
                <a:spcPts val="0"/>
              </a:spcAft>
              <a:buClr>
                <a:schemeClr val="lt1"/>
              </a:buClr>
              <a:buSzPts val="1600"/>
              <a:buNone/>
              <a:defRPr sz="1600">
                <a:solidFill>
                  <a:schemeClr val="lt1"/>
                </a:solidFill>
              </a:defRPr>
            </a:lvl2pPr>
            <a:lvl3pPr lvl="2" rtl="0">
              <a:lnSpc>
                <a:spcPct val="100000"/>
              </a:lnSpc>
              <a:spcBef>
                <a:spcPts val="0"/>
              </a:spcBef>
              <a:spcAft>
                <a:spcPts val="0"/>
              </a:spcAft>
              <a:buClr>
                <a:schemeClr val="lt1"/>
              </a:buClr>
              <a:buSzPts val="1600"/>
              <a:buNone/>
              <a:defRPr sz="1600">
                <a:solidFill>
                  <a:schemeClr val="lt1"/>
                </a:solidFill>
              </a:defRPr>
            </a:lvl3pPr>
            <a:lvl4pPr lvl="3" rtl="0">
              <a:lnSpc>
                <a:spcPct val="100000"/>
              </a:lnSpc>
              <a:spcBef>
                <a:spcPts val="0"/>
              </a:spcBef>
              <a:spcAft>
                <a:spcPts val="0"/>
              </a:spcAft>
              <a:buClr>
                <a:schemeClr val="lt1"/>
              </a:buClr>
              <a:buSzPts val="1600"/>
              <a:buNone/>
              <a:defRPr sz="1600">
                <a:solidFill>
                  <a:schemeClr val="lt1"/>
                </a:solidFill>
              </a:defRPr>
            </a:lvl4pPr>
            <a:lvl5pPr lvl="4" rtl="0">
              <a:lnSpc>
                <a:spcPct val="100000"/>
              </a:lnSpc>
              <a:spcBef>
                <a:spcPts val="0"/>
              </a:spcBef>
              <a:spcAft>
                <a:spcPts val="0"/>
              </a:spcAft>
              <a:buClr>
                <a:schemeClr val="lt1"/>
              </a:buClr>
              <a:buSzPts val="1600"/>
              <a:buNone/>
              <a:defRPr sz="1600">
                <a:solidFill>
                  <a:schemeClr val="lt1"/>
                </a:solidFill>
              </a:defRPr>
            </a:lvl5pPr>
            <a:lvl6pPr lvl="5" rtl="0">
              <a:lnSpc>
                <a:spcPct val="100000"/>
              </a:lnSpc>
              <a:spcBef>
                <a:spcPts val="0"/>
              </a:spcBef>
              <a:spcAft>
                <a:spcPts val="0"/>
              </a:spcAft>
              <a:buClr>
                <a:schemeClr val="lt1"/>
              </a:buClr>
              <a:buSzPts val="1600"/>
              <a:buNone/>
              <a:defRPr sz="1600">
                <a:solidFill>
                  <a:schemeClr val="lt1"/>
                </a:solidFill>
              </a:defRPr>
            </a:lvl6pPr>
            <a:lvl7pPr lvl="6" rtl="0">
              <a:lnSpc>
                <a:spcPct val="100000"/>
              </a:lnSpc>
              <a:spcBef>
                <a:spcPts val="0"/>
              </a:spcBef>
              <a:spcAft>
                <a:spcPts val="0"/>
              </a:spcAft>
              <a:buClr>
                <a:schemeClr val="lt1"/>
              </a:buClr>
              <a:buSzPts val="1600"/>
              <a:buNone/>
              <a:defRPr sz="1600">
                <a:solidFill>
                  <a:schemeClr val="lt1"/>
                </a:solidFill>
              </a:defRPr>
            </a:lvl7pPr>
            <a:lvl8pPr lvl="7" rtl="0">
              <a:lnSpc>
                <a:spcPct val="100000"/>
              </a:lnSpc>
              <a:spcBef>
                <a:spcPts val="0"/>
              </a:spcBef>
              <a:spcAft>
                <a:spcPts val="0"/>
              </a:spcAft>
              <a:buClr>
                <a:schemeClr val="lt1"/>
              </a:buClr>
              <a:buSzPts val="1600"/>
              <a:buNone/>
              <a:defRPr sz="1600">
                <a:solidFill>
                  <a:schemeClr val="lt1"/>
                </a:solidFill>
              </a:defRPr>
            </a:lvl8pPr>
            <a:lvl9pPr lvl="8" rtl="0">
              <a:lnSpc>
                <a:spcPct val="100000"/>
              </a:lnSpc>
              <a:spcBef>
                <a:spcPts val="0"/>
              </a:spcBef>
              <a:spcAft>
                <a:spcPts val="0"/>
              </a:spcAft>
              <a:buClr>
                <a:schemeClr val="lt1"/>
              </a:buClr>
              <a:buSzPts val="1600"/>
              <a:buNone/>
              <a:defRPr sz="1600">
                <a:solidFill>
                  <a:schemeClr val="lt1"/>
                </a:solidFill>
              </a:defRPr>
            </a:lvl9pPr>
          </a:lstStyle>
          <a:p>
            <a:endParaRPr/>
          </a:p>
        </p:txBody>
      </p:sp>
    </p:spTree>
    <p:extLst>
      <p:ext uri="{BB962C8B-B14F-4D97-AF65-F5344CB8AC3E}">
        <p14:creationId xmlns:p14="http://schemas.microsoft.com/office/powerpoint/2010/main" val="407556709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Title + Text">
  <p:cSld name="Title + Text">
    <p:bg>
      <p:bgPr>
        <a:blipFill>
          <a:blip r:embed="rId2">
            <a:alphaModFix/>
          </a:blip>
          <a:stretch>
            <a:fillRect/>
          </a:stretch>
        </a:blipFill>
        <a:effectLst/>
      </p:bgPr>
    </p:bg>
    <p:spTree>
      <p:nvGrpSpPr>
        <p:cNvPr id="1" name="Shape 132"/>
        <p:cNvGrpSpPr/>
        <p:nvPr/>
      </p:nvGrpSpPr>
      <p:grpSpPr>
        <a:xfrm>
          <a:off x="0" y="0"/>
          <a:ext cx="0" cy="0"/>
          <a:chOff x="0" y="0"/>
          <a:chExt cx="0" cy="0"/>
        </a:xfrm>
      </p:grpSpPr>
      <p:sp>
        <p:nvSpPr>
          <p:cNvPr id="133" name="Google Shape;133;p29"/>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4" name="Google Shape;134;p29"/>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extLst>
      <p:ext uri="{BB962C8B-B14F-4D97-AF65-F5344CB8AC3E}">
        <p14:creationId xmlns:p14="http://schemas.microsoft.com/office/powerpoint/2010/main" val="1399256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 Text 1">
  <p:cSld name="Title + Text 1">
    <p:bg>
      <p:bgPr>
        <a:blipFill>
          <a:blip r:embed="rId2">
            <a:alphaModFix/>
          </a:blip>
          <a:stretch>
            <a:fillRect/>
          </a:stretch>
        </a:blipFill>
        <a:effectLst/>
      </p:bgPr>
    </p:bg>
    <p:spTree>
      <p:nvGrpSpPr>
        <p:cNvPr id="1" name="Shape 135"/>
        <p:cNvGrpSpPr/>
        <p:nvPr/>
      </p:nvGrpSpPr>
      <p:grpSpPr>
        <a:xfrm>
          <a:off x="0" y="0"/>
          <a:ext cx="0" cy="0"/>
          <a:chOff x="0" y="0"/>
          <a:chExt cx="0" cy="0"/>
        </a:xfrm>
      </p:grpSpPr>
      <p:sp>
        <p:nvSpPr>
          <p:cNvPr id="136" name="Google Shape;136;p30"/>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37" name="Google Shape;137;p30"/>
          <p:cNvSpPr txBox="1">
            <a:spLocks noGrp="1"/>
          </p:cNvSpPr>
          <p:nvPr>
            <p:ph type="subTitle" idx="1"/>
          </p:nvPr>
        </p:nvSpPr>
        <p:spPr>
          <a:xfrm>
            <a:off x="93850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185110580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 Text 2">
  <p:cSld name="Title + Text 2">
    <p:bg>
      <p:bgPr>
        <a:blipFill>
          <a:blip r:embed="rId2">
            <a:alphaModFix/>
          </a:blip>
          <a:stretch>
            <a:fillRect/>
          </a:stretch>
        </a:blipFill>
        <a:effectLst/>
      </p:bgPr>
    </p:bg>
    <p:spTree>
      <p:nvGrpSpPr>
        <p:cNvPr id="1" name="Shape 138"/>
        <p:cNvGrpSpPr/>
        <p:nvPr/>
      </p:nvGrpSpPr>
      <p:grpSpPr>
        <a:xfrm>
          <a:off x="0" y="0"/>
          <a:ext cx="0" cy="0"/>
          <a:chOff x="0" y="0"/>
          <a:chExt cx="0" cy="0"/>
        </a:xfrm>
      </p:grpSpPr>
      <p:sp>
        <p:nvSpPr>
          <p:cNvPr id="139" name="Google Shape;139;p31"/>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40" name="Google Shape;140;p31"/>
          <p:cNvSpPr txBox="1">
            <a:spLocks noGrp="1"/>
          </p:cNvSpPr>
          <p:nvPr>
            <p:ph type="subTitle" idx="1"/>
          </p:nvPr>
        </p:nvSpPr>
        <p:spPr>
          <a:xfrm>
            <a:off x="5817050" y="2435925"/>
            <a:ext cx="2556300" cy="2048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1800"/>
              <a:buNone/>
              <a:defRPr>
                <a:solidFill>
                  <a:schemeClr val="lt1"/>
                </a:solidFill>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a:p>
        </p:txBody>
      </p:sp>
    </p:spTree>
    <p:extLst>
      <p:ext uri="{BB962C8B-B14F-4D97-AF65-F5344CB8AC3E}">
        <p14:creationId xmlns:p14="http://schemas.microsoft.com/office/powerpoint/2010/main" val="337866170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One Column">
  <p:cSld name="One Column">
    <p:bg>
      <p:bgPr>
        <a:blipFill>
          <a:blip r:embed="rId2">
            <a:alphaModFix/>
          </a:blip>
          <a:stretch>
            <a:fillRect/>
          </a:stretch>
        </a:blipFill>
        <a:effectLst/>
      </p:bgPr>
    </p:bg>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extLst>
      <p:ext uri="{BB962C8B-B14F-4D97-AF65-F5344CB8AC3E}">
        <p14:creationId xmlns:p14="http://schemas.microsoft.com/office/powerpoint/2010/main" val="125645367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Thanks + Credits">
  <p:cSld name="Thanks + Credits">
    <p:bg>
      <p:bgPr>
        <a:blipFill>
          <a:blip r:embed="rId2">
            <a:alphaModFix/>
          </a:blip>
          <a:stretch>
            <a:fillRect/>
          </a:stretch>
        </a:blipFill>
        <a:effectLst/>
      </p:bgPr>
    </p:bg>
    <p:spTree>
      <p:nvGrpSpPr>
        <p:cNvPr id="1" name="Shape 144"/>
        <p:cNvGrpSpPr/>
        <p:nvPr/>
      </p:nvGrpSpPr>
      <p:grpSpPr>
        <a:xfrm>
          <a:off x="0" y="0"/>
          <a:ext cx="0" cy="0"/>
          <a:chOff x="0" y="0"/>
          <a:chExt cx="0" cy="0"/>
        </a:xfrm>
      </p:grpSpPr>
      <p:sp>
        <p:nvSpPr>
          <p:cNvPr id="145" name="Google Shape;145;p33"/>
          <p:cNvSpPr txBox="1">
            <a:spLocks noGrp="1"/>
          </p:cNvSpPr>
          <p:nvPr>
            <p:ph type="title"/>
          </p:nvPr>
        </p:nvSpPr>
        <p:spPr>
          <a:xfrm>
            <a:off x="924870" y="760375"/>
            <a:ext cx="3068700" cy="59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6" name="Google Shape;146;p33"/>
          <p:cNvSpPr txBox="1">
            <a:spLocks noGrp="1"/>
          </p:cNvSpPr>
          <p:nvPr>
            <p:ph type="subTitle" idx="1"/>
          </p:nvPr>
        </p:nvSpPr>
        <p:spPr>
          <a:xfrm>
            <a:off x="924875" y="1684275"/>
            <a:ext cx="3305400" cy="109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400"/>
              <a:buNone/>
              <a:defRPr sz="1400">
                <a:solidFill>
                  <a:schemeClr val="accent1"/>
                </a:solidFill>
              </a:defRPr>
            </a:lvl1pPr>
            <a:lvl2pPr lvl="1" rtl="0">
              <a:lnSpc>
                <a:spcPct val="100000"/>
              </a:lnSpc>
              <a:spcBef>
                <a:spcPts val="0"/>
              </a:spcBef>
              <a:spcAft>
                <a:spcPts val="0"/>
              </a:spcAft>
              <a:buClr>
                <a:schemeClr val="accent1"/>
              </a:buClr>
              <a:buSzPts val="1400"/>
              <a:buNone/>
              <a:defRPr>
                <a:solidFill>
                  <a:schemeClr val="accent1"/>
                </a:solidFill>
              </a:defRPr>
            </a:lvl2pPr>
            <a:lvl3pPr lvl="2" rtl="0">
              <a:lnSpc>
                <a:spcPct val="100000"/>
              </a:lnSpc>
              <a:spcBef>
                <a:spcPts val="0"/>
              </a:spcBef>
              <a:spcAft>
                <a:spcPts val="0"/>
              </a:spcAft>
              <a:buClr>
                <a:schemeClr val="accent1"/>
              </a:buClr>
              <a:buSzPts val="1400"/>
              <a:buNone/>
              <a:defRPr>
                <a:solidFill>
                  <a:schemeClr val="accent1"/>
                </a:solidFill>
              </a:defRPr>
            </a:lvl3pPr>
            <a:lvl4pPr lvl="3" rtl="0">
              <a:lnSpc>
                <a:spcPct val="100000"/>
              </a:lnSpc>
              <a:spcBef>
                <a:spcPts val="0"/>
              </a:spcBef>
              <a:spcAft>
                <a:spcPts val="0"/>
              </a:spcAft>
              <a:buClr>
                <a:schemeClr val="accent1"/>
              </a:buClr>
              <a:buSzPts val="1400"/>
              <a:buNone/>
              <a:defRPr>
                <a:solidFill>
                  <a:schemeClr val="accent1"/>
                </a:solidFill>
              </a:defRPr>
            </a:lvl4pPr>
            <a:lvl5pPr lvl="4" rtl="0">
              <a:lnSpc>
                <a:spcPct val="100000"/>
              </a:lnSpc>
              <a:spcBef>
                <a:spcPts val="0"/>
              </a:spcBef>
              <a:spcAft>
                <a:spcPts val="0"/>
              </a:spcAft>
              <a:buClr>
                <a:schemeClr val="accent1"/>
              </a:buClr>
              <a:buSzPts val="1400"/>
              <a:buNone/>
              <a:defRPr>
                <a:solidFill>
                  <a:schemeClr val="accent1"/>
                </a:solidFill>
              </a:defRPr>
            </a:lvl5pPr>
            <a:lvl6pPr lvl="5" rtl="0">
              <a:lnSpc>
                <a:spcPct val="100000"/>
              </a:lnSpc>
              <a:spcBef>
                <a:spcPts val="0"/>
              </a:spcBef>
              <a:spcAft>
                <a:spcPts val="0"/>
              </a:spcAft>
              <a:buClr>
                <a:schemeClr val="accent1"/>
              </a:buClr>
              <a:buSzPts val="1400"/>
              <a:buNone/>
              <a:defRPr>
                <a:solidFill>
                  <a:schemeClr val="accent1"/>
                </a:solidFill>
              </a:defRPr>
            </a:lvl6pPr>
            <a:lvl7pPr lvl="6" rtl="0">
              <a:lnSpc>
                <a:spcPct val="100000"/>
              </a:lnSpc>
              <a:spcBef>
                <a:spcPts val="0"/>
              </a:spcBef>
              <a:spcAft>
                <a:spcPts val="0"/>
              </a:spcAft>
              <a:buClr>
                <a:schemeClr val="accent1"/>
              </a:buClr>
              <a:buSzPts val="1400"/>
              <a:buNone/>
              <a:defRPr>
                <a:solidFill>
                  <a:schemeClr val="accent1"/>
                </a:solidFill>
              </a:defRPr>
            </a:lvl7pPr>
            <a:lvl8pPr lvl="7" rtl="0">
              <a:lnSpc>
                <a:spcPct val="100000"/>
              </a:lnSpc>
              <a:spcBef>
                <a:spcPts val="0"/>
              </a:spcBef>
              <a:spcAft>
                <a:spcPts val="0"/>
              </a:spcAft>
              <a:buClr>
                <a:schemeClr val="accent1"/>
              </a:buClr>
              <a:buSzPts val="1400"/>
              <a:buNone/>
              <a:defRPr>
                <a:solidFill>
                  <a:schemeClr val="accent1"/>
                </a:solidFill>
              </a:defRPr>
            </a:lvl8pPr>
            <a:lvl9pPr lvl="8" rtl="0">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47" name="Google Shape;147;p33"/>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accent1"/>
                </a:solidFill>
                <a:latin typeface="Montserrat Medium"/>
                <a:ea typeface="Montserrat Medium"/>
                <a:cs typeface="Montserrat Medium"/>
                <a:sym typeface="Montserrat Medium"/>
              </a:rPr>
              <a:t>CREDITS: This presentation template was created by </a:t>
            </a:r>
            <a:r>
              <a:rPr lang="en" sz="1000">
                <a:solidFill>
                  <a:schemeClr val="accent1"/>
                </a:solidFill>
                <a:uFill>
                  <a:noFill/>
                </a:uFill>
                <a:latin typeface="Montserrat Medium"/>
                <a:ea typeface="Montserrat Medium"/>
                <a:cs typeface="Montserrat Medium"/>
                <a:sym typeface="Montserrat Medium"/>
                <a:hlinkClick r:id="rId3">
                  <a:extLst>
                    <a:ext uri="{A12FA001-AC4F-418D-AE19-62706E023703}">
                      <ahyp:hlinkClr xmlns:ahyp="http://schemas.microsoft.com/office/drawing/2018/hyperlinkcolor" val="tx"/>
                    </a:ext>
                  </a:extLst>
                </a:hlinkClick>
              </a:rPr>
              <a:t>Slidesgo</a:t>
            </a:r>
            <a:r>
              <a:rPr lang="en" sz="1000">
                <a:solidFill>
                  <a:schemeClr val="accent1"/>
                </a:solidFill>
                <a:latin typeface="Montserrat Medium"/>
                <a:ea typeface="Montserrat Medium"/>
                <a:cs typeface="Montserrat Medium"/>
                <a:sym typeface="Montserrat Medium"/>
              </a:rPr>
              <a:t>, including icons by </a:t>
            </a:r>
            <a:r>
              <a:rPr lang="en" sz="1000">
                <a:solidFill>
                  <a:schemeClr val="accent1"/>
                </a:solidFill>
                <a:uFill>
                  <a:noFill/>
                </a:uFill>
                <a:latin typeface="Montserrat Medium"/>
                <a:ea typeface="Montserrat Medium"/>
                <a:cs typeface="Montserrat Medium"/>
                <a:sym typeface="Montserrat Medium"/>
                <a:hlinkClick r:id="rId4">
                  <a:extLst>
                    <a:ext uri="{A12FA001-AC4F-418D-AE19-62706E023703}">
                      <ahyp:hlinkClr xmlns:ahyp="http://schemas.microsoft.com/office/drawing/2018/hyperlinkcolor" val="tx"/>
                    </a:ext>
                  </a:extLst>
                </a:hlinkClick>
              </a:rPr>
              <a:t>Flaticon</a:t>
            </a:r>
            <a:r>
              <a:rPr lang="en" sz="1000">
                <a:solidFill>
                  <a:schemeClr val="accent1"/>
                </a:solidFill>
                <a:latin typeface="Montserrat Medium"/>
                <a:ea typeface="Montserrat Medium"/>
                <a:cs typeface="Montserrat Medium"/>
                <a:sym typeface="Montserrat Medium"/>
              </a:rPr>
              <a:t>, and infographics &amp; images by </a:t>
            </a:r>
            <a:r>
              <a:rPr lang="en" sz="1000">
                <a:solidFill>
                  <a:schemeClr val="accent1"/>
                </a:solidFill>
                <a:uFill>
                  <a:noFill/>
                </a:uFill>
                <a:latin typeface="Montserrat Medium"/>
                <a:ea typeface="Montserrat Medium"/>
                <a:cs typeface="Montserrat Medium"/>
                <a:sym typeface="Montserrat Medium"/>
                <a:hlinkClick r:id="rId5">
                  <a:extLst>
                    <a:ext uri="{A12FA001-AC4F-418D-AE19-62706E023703}">
                      <ahyp:hlinkClr xmlns:ahyp="http://schemas.microsoft.com/office/drawing/2018/hyperlinkcolor" val="tx"/>
                    </a:ext>
                  </a:extLst>
                </a:hlinkClick>
              </a:rPr>
              <a:t>Freepik</a:t>
            </a:r>
            <a:r>
              <a:rPr lang="en" sz="1000">
                <a:solidFill>
                  <a:schemeClr val="accent1"/>
                </a:solidFill>
                <a:latin typeface="Montserrat Medium"/>
                <a:ea typeface="Montserrat Medium"/>
                <a:cs typeface="Montserrat Medium"/>
                <a:sym typeface="Montserrat Medium"/>
              </a:rPr>
              <a:t>. </a:t>
            </a:r>
            <a:endParaRPr sz="1000" dirty="0">
              <a:solidFill>
                <a:schemeClr val="accent1"/>
              </a:solidFill>
              <a:latin typeface="Montserrat Medium"/>
              <a:ea typeface="Montserrat Medium"/>
              <a:cs typeface="Montserrat Medium"/>
              <a:sym typeface="Montserrat Medium"/>
            </a:endParaRPr>
          </a:p>
          <a:p>
            <a:pPr marL="0" lvl="0" indent="0" algn="l" rtl="0">
              <a:spcBef>
                <a:spcPts val="300"/>
              </a:spcBef>
              <a:spcAft>
                <a:spcPts val="0"/>
              </a:spcAft>
              <a:buNone/>
            </a:pPr>
            <a:endParaRPr sz="1000" dirty="0">
              <a:solidFill>
                <a:schemeClr val="accent1"/>
              </a:solidFill>
              <a:latin typeface="Montserrat Medium"/>
              <a:ea typeface="Montserrat Medium"/>
              <a:cs typeface="Montserrat Medium"/>
              <a:sym typeface="Montserrat Medium"/>
            </a:endParaRPr>
          </a:p>
        </p:txBody>
      </p:sp>
    </p:spTree>
    <p:extLst>
      <p:ext uri="{BB962C8B-B14F-4D97-AF65-F5344CB8AC3E}">
        <p14:creationId xmlns:p14="http://schemas.microsoft.com/office/powerpoint/2010/main" val="23073071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bg>
      <p:bgPr>
        <a:blipFill>
          <a:blip r:embed="rId2">
            <a:alphaModFix/>
          </a:blip>
          <a:stretch>
            <a:fillRect/>
          </a:stretch>
        </a:blipFill>
        <a:effectLst/>
      </p:bgPr>
    </p:bg>
    <p:spTree>
      <p:nvGrpSpPr>
        <p:cNvPr id="1" name="Shape 148"/>
        <p:cNvGrpSpPr/>
        <p:nvPr/>
      </p:nvGrpSpPr>
      <p:grpSpPr>
        <a:xfrm>
          <a:off x="0" y="0"/>
          <a:ext cx="0" cy="0"/>
          <a:chOff x="0" y="0"/>
          <a:chExt cx="0" cy="0"/>
        </a:xfrm>
      </p:grpSpPr>
      <p:sp>
        <p:nvSpPr>
          <p:cNvPr id="149" name="Google Shape;149;p3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0" name="Google Shape;150;p3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323704722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 list">
  <p:cSld name="Title + list">
    <p:bg>
      <p:bgPr>
        <a:blipFill>
          <a:blip r:embed="rId2">
            <a:alphaModFix/>
          </a:blip>
          <a:stretch>
            <a:fillRect/>
          </a:stretch>
        </a:blipFill>
        <a:effectLst/>
      </p:bgPr>
    </p:bg>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extLst>
      <p:ext uri="{BB962C8B-B14F-4D97-AF65-F5344CB8AC3E}">
        <p14:creationId xmlns:p14="http://schemas.microsoft.com/office/powerpoint/2010/main" val="2106281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21" Type="http://schemas.openxmlformats.org/officeDocument/2006/relationships/slideLayout" Target="../slideLayouts/slideLayout25.xml"/><Relationship Id="rId34" Type="http://schemas.openxmlformats.org/officeDocument/2006/relationships/slideLayout" Target="../slideLayouts/slideLayout38.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image" Target="../media/image1.emf"/><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29" Type="http://schemas.openxmlformats.org/officeDocument/2006/relationships/slideLayout" Target="../slideLayouts/slideLayout33.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oleObject" Target="../embeddings/oleObject1.bin"/><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tags" Target="../tags/tag1.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31" Type="http://schemas.openxmlformats.org/officeDocument/2006/relationships/slideLayout" Target="../slideLayouts/slideLayout35.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theme" Target="../theme/theme2.xml"/><Relationship Id="rId8" Type="http://schemas.openxmlformats.org/officeDocument/2006/relationships/slideLayout" Target="../slideLayouts/slideLayout12.xml"/><Relationship Id="rId3"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40.xml"/><Relationship Id="rId1"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theme" Target="../theme/theme5.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78.xml"/><Relationship Id="rId18" Type="http://schemas.openxmlformats.org/officeDocument/2006/relationships/slideLayout" Target="../slideLayouts/slideLayout83.xml"/><Relationship Id="rId26" Type="http://schemas.openxmlformats.org/officeDocument/2006/relationships/slideLayout" Target="../slideLayouts/slideLayout91.xml"/><Relationship Id="rId3" Type="http://schemas.openxmlformats.org/officeDocument/2006/relationships/slideLayout" Target="../slideLayouts/slideLayout68.xml"/><Relationship Id="rId21" Type="http://schemas.openxmlformats.org/officeDocument/2006/relationships/slideLayout" Target="../slideLayouts/slideLayout86.xml"/><Relationship Id="rId34" Type="http://schemas.openxmlformats.org/officeDocument/2006/relationships/slideLayout" Target="../slideLayouts/slideLayout99.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5" Type="http://schemas.openxmlformats.org/officeDocument/2006/relationships/slideLayout" Target="../slideLayouts/slideLayout90.xml"/><Relationship Id="rId33" Type="http://schemas.openxmlformats.org/officeDocument/2006/relationships/slideLayout" Target="../slideLayouts/slideLayout98.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0" Type="http://schemas.openxmlformats.org/officeDocument/2006/relationships/slideLayout" Target="../slideLayouts/slideLayout85.xml"/><Relationship Id="rId29" Type="http://schemas.openxmlformats.org/officeDocument/2006/relationships/slideLayout" Target="../slideLayouts/slideLayout94.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24" Type="http://schemas.openxmlformats.org/officeDocument/2006/relationships/slideLayout" Target="../slideLayouts/slideLayout89.xml"/><Relationship Id="rId32" Type="http://schemas.openxmlformats.org/officeDocument/2006/relationships/slideLayout" Target="../slideLayouts/slideLayout97.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23" Type="http://schemas.openxmlformats.org/officeDocument/2006/relationships/slideLayout" Target="../slideLayouts/slideLayout88.xml"/><Relationship Id="rId28" Type="http://schemas.openxmlformats.org/officeDocument/2006/relationships/slideLayout" Target="../slideLayouts/slideLayout93.xml"/><Relationship Id="rId10" Type="http://schemas.openxmlformats.org/officeDocument/2006/relationships/slideLayout" Target="../slideLayouts/slideLayout75.xml"/><Relationship Id="rId19" Type="http://schemas.openxmlformats.org/officeDocument/2006/relationships/slideLayout" Target="../slideLayouts/slideLayout84.xml"/><Relationship Id="rId31" Type="http://schemas.openxmlformats.org/officeDocument/2006/relationships/slideLayout" Target="../slideLayouts/slideLayout96.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 Id="rId22" Type="http://schemas.openxmlformats.org/officeDocument/2006/relationships/slideLayout" Target="../slideLayouts/slideLayout87.xml"/><Relationship Id="rId27" Type="http://schemas.openxmlformats.org/officeDocument/2006/relationships/slideLayout" Target="../slideLayouts/slideLayout92.xml"/><Relationship Id="rId30" Type="http://schemas.openxmlformats.org/officeDocument/2006/relationships/slideLayout" Target="../slideLayouts/slideLayout95.xml"/><Relationship Id="rId35" Type="http://schemas.openxmlformats.org/officeDocument/2006/relationships/theme" Target="../theme/theme6.xml"/><Relationship Id="rId8"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2" name="Google Shape;12;p7"/>
          <p:cNvSpPr txBox="1"/>
          <p:nvPr/>
        </p:nvSpPr>
        <p:spPr>
          <a:xfrm>
            <a:off x="8516310" y="4798685"/>
            <a:ext cx="444200" cy="295200"/>
          </a:xfrm>
          <a:prstGeom prst="rect">
            <a:avLst/>
          </a:prstGeom>
          <a:noFill/>
          <a:ln>
            <a:noFill/>
          </a:ln>
        </p:spPr>
        <p:txBody>
          <a:bodyPr spcFirstLastPara="1" wrap="square" lIns="68569" tIns="68569" rIns="68569" bIns="68569" anchor="ctr" anchorCtr="0">
            <a:normAutofit/>
          </a:bodyPr>
          <a:lstStyle/>
          <a:p>
            <a:pPr marL="0" marR="0" lvl="0" indent="0" algn="r" rtl="0">
              <a:lnSpc>
                <a:spcPct val="100000"/>
              </a:lnSpc>
              <a:spcBef>
                <a:spcPts val="0"/>
              </a:spcBef>
              <a:spcAft>
                <a:spcPts val="0"/>
              </a:spcAft>
              <a:buClr>
                <a:srgbClr val="FFFFFF"/>
              </a:buClr>
              <a:buSzPts val="1000"/>
              <a:buFont typeface="Montserrat SemiBold"/>
              <a:buNone/>
            </a:pPr>
            <a:fld id="{00000000-1234-1234-1234-123412341234}" type="slidenum">
              <a:rPr lang="en-US" sz="750" b="0" i="0" u="none" strike="noStrike" cap="none">
                <a:solidFill>
                  <a:srgbClr val="FFFFFF"/>
                </a:solidFill>
                <a:latin typeface="Montserrat SemiBold"/>
                <a:ea typeface="Montserrat SemiBold"/>
                <a:cs typeface="Montserrat SemiBold"/>
                <a:sym typeface="Montserrat SemiBold"/>
              </a:rPr>
              <a:pPr marL="0" marR="0" lvl="0" indent="0" algn="r" rtl="0">
                <a:lnSpc>
                  <a:spcPct val="100000"/>
                </a:lnSpc>
                <a:spcBef>
                  <a:spcPts val="0"/>
                </a:spcBef>
                <a:spcAft>
                  <a:spcPts val="0"/>
                </a:spcAft>
                <a:buClr>
                  <a:srgbClr val="FFFFFF"/>
                </a:buClr>
                <a:buSzPts val="1000"/>
                <a:buFont typeface="Montserrat SemiBold"/>
                <a:buNone/>
              </a:pPr>
              <a:t>‹#›</a:t>
            </a:fld>
            <a:endParaRPr sz="750" b="0" i="0" u="none" strike="noStrike" cap="none" dirty="0">
              <a:solidFill>
                <a:srgbClr val="FFFFFF"/>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2343633450"/>
      </p:ext>
    </p:extLst>
  </p:cSld>
  <p:clrMap bg1="lt1" tx1="dk1" bg2="dk2" tx2="lt2" accent1="accent1" accent2="accent2" accent3="accent3" accent4="accent4" accent5="accent5" accent6="accent6" hlink="hlink" folHlink="folHlink"/>
  <p:sldLayoutIdLst>
    <p:sldLayoutId id="2147483665" r:id="rId1"/>
    <p:sldLayoutId id="2147483666" r:id="rId2"/>
    <p:sldLayoutId id="2147483729" r:id="rId3"/>
    <p:sldLayoutId id="2147483730"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BE67D82D-EF98-40C4-981A-6C248E81FD45}"/>
              </a:ext>
            </a:extLst>
          </p:cNvPr>
          <p:cNvGraphicFramePr>
            <a:graphicFrameLocks noChangeAspect="1"/>
          </p:cNvGraphicFramePr>
          <p:nvPr userDrawn="1">
            <p:custDataLst>
              <p:tags r:id="rId36"/>
            </p:custDataLst>
          </p:nvPr>
        </p:nvGraphicFramePr>
        <p:xfrm>
          <a:off x="1191" y="1191"/>
          <a:ext cx="1191" cy="1191"/>
        </p:xfrm>
        <a:graphic>
          <a:graphicData uri="http://schemas.openxmlformats.org/presentationml/2006/ole">
            <mc:AlternateContent xmlns:mc="http://schemas.openxmlformats.org/markup-compatibility/2006">
              <mc:Choice xmlns:v="urn:schemas-microsoft-com:vml" Requires="v">
                <p:oleObj name="think-cell Slide" r:id="rId37" imgW="411" imgH="412" progId="TCLayout.ActiveDocument.1">
                  <p:embed/>
                </p:oleObj>
              </mc:Choice>
              <mc:Fallback>
                <p:oleObj name="think-cell Slide" r:id="rId37" imgW="411" imgH="412" progId="TCLayout.ActiveDocument.1">
                  <p:embed/>
                  <p:pic>
                    <p:nvPicPr>
                      <p:cNvPr id="5" name="Object 4" hidden="1">
                        <a:extLst>
                          <a:ext uri="{FF2B5EF4-FFF2-40B4-BE49-F238E27FC236}">
                            <a16:creationId xmlns:a16="http://schemas.microsoft.com/office/drawing/2014/main" id="{BE67D82D-EF98-40C4-981A-6C248E81FD45}"/>
                          </a:ext>
                        </a:extLst>
                      </p:cNvPr>
                      <p:cNvPicPr/>
                      <p:nvPr/>
                    </p:nvPicPr>
                    <p:blipFill>
                      <a:blip r:embed="rId38"/>
                      <a:stretch>
                        <a:fillRect/>
                      </a:stretch>
                    </p:blipFill>
                    <p:spPr>
                      <a:xfrm>
                        <a:off x="1191" y="1191"/>
                        <a:ext cx="1191" cy="1191"/>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CD2D9712-4CB6-B74C-249E-45D348F0962B}"/>
              </a:ext>
            </a:extLst>
          </p:cNvPr>
          <p:cNvSpPr txBox="1"/>
          <p:nvPr/>
        </p:nvSpPr>
        <p:spPr>
          <a:xfrm rot="16200000">
            <a:off x="7906881" y="3273895"/>
            <a:ext cx="2171999" cy="196208"/>
          </a:xfrm>
          <a:prstGeom prst="rect">
            <a:avLst/>
          </a:prstGeom>
          <a:noFill/>
          <a:ln>
            <a:noFill/>
          </a:ln>
        </p:spPr>
        <p:txBody>
          <a:bodyPr wrap="square" rtlCol="0">
            <a:spAutoFit/>
          </a:bodyPr>
          <a:lstStyle/>
          <a:p>
            <a:pPr algn="ctr"/>
            <a:r>
              <a:rPr lang="en-US" sz="675" spc="225" dirty="0">
                <a:solidFill>
                  <a:schemeClr val="tx2"/>
                </a:solidFill>
                <a:latin typeface="Proxima Nova" panose="02000506030000020004" pitchFamily="2" charset="0"/>
                <a:ea typeface="Roboto" charset="0"/>
                <a:cs typeface="Roboto" charset="0"/>
              </a:rPr>
              <a:t>TOEWS ASSET MANAGEEMNT</a:t>
            </a:r>
          </a:p>
        </p:txBody>
      </p:sp>
      <p:cxnSp>
        <p:nvCxnSpPr>
          <p:cNvPr id="13" name="Straight Connector 12">
            <a:extLst>
              <a:ext uri="{FF2B5EF4-FFF2-40B4-BE49-F238E27FC236}">
                <a16:creationId xmlns:a16="http://schemas.microsoft.com/office/drawing/2014/main" id="{E4306482-2AD0-1B25-F123-789F47AC62D8}"/>
              </a:ext>
            </a:extLst>
          </p:cNvPr>
          <p:cNvCxnSpPr>
            <a:cxnSpLocks/>
          </p:cNvCxnSpPr>
          <p:nvPr/>
        </p:nvCxnSpPr>
        <p:spPr>
          <a:xfrm>
            <a:off x="165872" y="3581025"/>
            <a:ext cx="0" cy="1562476"/>
          </a:xfrm>
          <a:prstGeom prst="line">
            <a:avLst/>
          </a:prstGeom>
          <a:ln>
            <a:solidFill>
              <a:schemeClr val="tx2"/>
            </a:solidFill>
          </a:ln>
        </p:spPr>
        <p:style>
          <a:lnRef idx="2">
            <a:schemeClr val="accent1"/>
          </a:lnRef>
          <a:fillRef idx="0">
            <a:schemeClr val="accent1"/>
          </a:fillRef>
          <a:effectRef idx="1">
            <a:schemeClr val="accent1"/>
          </a:effectRef>
          <a:fontRef idx="minor">
            <a:schemeClr val="tx1"/>
          </a:fontRef>
        </p:style>
      </p:cxnSp>
      <p:sp>
        <p:nvSpPr>
          <p:cNvPr id="2" name="Title Placeholder 1">
            <a:extLst>
              <a:ext uri="{FF2B5EF4-FFF2-40B4-BE49-F238E27FC236}">
                <a16:creationId xmlns:a16="http://schemas.microsoft.com/office/drawing/2014/main" id="{724CB5D9-CA57-EB42-6EAF-4A720D2020A3}"/>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0B90234-BA4C-2466-E6AB-AD7D19E41628}"/>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922269AD-3F01-3CE5-C7D7-DC9240242EFD}"/>
              </a:ext>
            </a:extLst>
          </p:cNvPr>
          <p:cNvSpPr txBox="1"/>
          <p:nvPr userDrawn="1"/>
        </p:nvSpPr>
        <p:spPr>
          <a:xfrm>
            <a:off x="8291359" y="4777323"/>
            <a:ext cx="447983" cy="207749"/>
          </a:xfrm>
          <a:prstGeom prst="rect">
            <a:avLst/>
          </a:prstGeom>
          <a:noFill/>
        </p:spPr>
        <p:txBody>
          <a:bodyPr wrap="square">
            <a:spAutoFit/>
          </a:bodyPr>
          <a:lstStyle/>
          <a:p>
            <a:fld id="{00000000-1234-1234-1234-123412341234}" type="slidenum">
              <a:rPr lang="en" sz="750" b="1" i="0" u="none" strike="noStrike" cap="none" smtClean="0">
                <a:solidFill>
                  <a:srgbClr val="26405C"/>
                </a:solidFill>
                <a:latin typeface="Arial"/>
                <a:ea typeface="Arial"/>
                <a:cs typeface="Arial"/>
                <a:sym typeface="Arial"/>
              </a:rPr>
              <a:pPr/>
              <a:t>‹#›</a:t>
            </a:fld>
            <a:endParaRPr lang="en-US" sz="750" dirty="0"/>
          </a:p>
        </p:txBody>
      </p:sp>
    </p:spTree>
    <p:extLst>
      <p:ext uri="{BB962C8B-B14F-4D97-AF65-F5344CB8AC3E}">
        <p14:creationId xmlns:p14="http://schemas.microsoft.com/office/powerpoint/2010/main" val="233276211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 id="2147483696" r:id="rId23"/>
    <p:sldLayoutId id="2147483697" r:id="rId24"/>
    <p:sldLayoutId id="2147483698" r:id="rId25"/>
    <p:sldLayoutId id="2147483699" r:id="rId26"/>
    <p:sldLayoutId id="2147483700" r:id="rId27"/>
    <p:sldLayoutId id="2147483701" r:id="rId28"/>
    <p:sldLayoutId id="2147483702" r:id="rId29"/>
    <p:sldLayoutId id="2147483703" r:id="rId30"/>
    <p:sldLayoutId id="2147483704" r:id="rId31"/>
    <p:sldLayoutId id="2147483705" r:id="rId32"/>
    <p:sldLayoutId id="2147483706" r:id="rId33"/>
    <p:sldLayoutId id="2147483707" r:id="rId34"/>
  </p:sldLayoutIdLst>
  <p:hf hdr="0" ftr="0" dt="0"/>
  <p:txStyles>
    <p:titleStyle>
      <a:lvl1pPr algn="l" defTabSz="685800" rtl="0" eaLnBrk="1" latinLnBrk="0" hangingPunct="1">
        <a:lnSpc>
          <a:spcPct val="90000"/>
        </a:lnSpc>
        <a:spcBef>
          <a:spcPct val="0"/>
        </a:spcBef>
        <a:buNone/>
        <a:defRPr sz="3300" b="1" kern="1200">
          <a:solidFill>
            <a:schemeClr val="tx1"/>
          </a:solidFill>
          <a:latin typeface="Proxima Nova" panose="02000506030000020004" pitchFamily="50" charset="0"/>
          <a:ea typeface="+mj-ea"/>
          <a:cs typeface="+mj-cs"/>
        </a:defRPr>
      </a:lvl1pPr>
    </p:titleStyle>
    <p:bodyStyle>
      <a:lvl1pPr marL="0" indent="0" algn="l" defTabSz="685800" rtl="0" eaLnBrk="1" latinLnBrk="0" hangingPunct="1">
        <a:lnSpc>
          <a:spcPct val="100000"/>
        </a:lnSpc>
        <a:spcBef>
          <a:spcPts val="750"/>
        </a:spcBef>
        <a:buFont typeface="Arial" panose="020B0604020202020204" pitchFamily="34" charset="0"/>
        <a:buNone/>
        <a:defRPr sz="2100" kern="1200">
          <a:solidFill>
            <a:schemeClr val="tx1"/>
          </a:solidFill>
          <a:latin typeface="Proxima Nova" panose="02000506030000020004" pitchFamily="50" charset="0"/>
          <a:ea typeface="+mn-ea"/>
          <a:cs typeface="+mn-cs"/>
        </a:defRPr>
      </a:lvl1pPr>
      <a:lvl2pPr marL="342900" indent="0" algn="l" defTabSz="685800" rtl="0" eaLnBrk="1" latinLnBrk="0" hangingPunct="1">
        <a:lnSpc>
          <a:spcPct val="100000"/>
        </a:lnSpc>
        <a:spcBef>
          <a:spcPts val="375"/>
        </a:spcBef>
        <a:buFont typeface="Arial" panose="020B0604020202020204" pitchFamily="34" charset="0"/>
        <a:buNone/>
        <a:defRPr sz="1800" kern="1200">
          <a:solidFill>
            <a:schemeClr val="tx1"/>
          </a:solidFill>
          <a:latin typeface="Proxima Nova" panose="02000506030000020004" pitchFamily="50" charset="0"/>
          <a:ea typeface="+mn-ea"/>
          <a:cs typeface="+mn-cs"/>
        </a:defRPr>
      </a:lvl2pPr>
      <a:lvl3pPr marL="685800" indent="0" algn="l" defTabSz="685800" rtl="0" eaLnBrk="1" latinLnBrk="0" hangingPunct="1">
        <a:lnSpc>
          <a:spcPct val="100000"/>
        </a:lnSpc>
        <a:spcBef>
          <a:spcPts val="375"/>
        </a:spcBef>
        <a:buFont typeface="Arial" panose="020B0604020202020204" pitchFamily="34" charset="0"/>
        <a:buNone/>
        <a:defRPr sz="1500" kern="1200">
          <a:solidFill>
            <a:schemeClr val="tx1"/>
          </a:solidFill>
          <a:latin typeface="Proxima Nova" panose="02000506030000020004" pitchFamily="50" charset="0"/>
          <a:ea typeface="+mn-ea"/>
          <a:cs typeface="+mn-cs"/>
        </a:defRPr>
      </a:lvl3pPr>
      <a:lvl4pPr marL="102870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Proxima Nova" panose="02000506030000020004" pitchFamily="50" charset="0"/>
          <a:ea typeface="+mn-ea"/>
          <a:cs typeface="+mn-cs"/>
        </a:defRPr>
      </a:lvl4pPr>
      <a:lvl5pPr marL="1371600" indent="0" algn="l" defTabSz="685800" rtl="0" eaLnBrk="1" latinLnBrk="0" hangingPunct="1">
        <a:lnSpc>
          <a:spcPct val="100000"/>
        </a:lnSpc>
        <a:spcBef>
          <a:spcPts val="375"/>
        </a:spcBef>
        <a:buFont typeface="Arial" panose="020B0604020202020204" pitchFamily="34" charset="0"/>
        <a:buNone/>
        <a:defRPr sz="1350" kern="1200">
          <a:solidFill>
            <a:schemeClr val="tx1"/>
          </a:solidFill>
          <a:latin typeface="Proxima Nova" panose="02000506030000020004"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2568">
          <p15:clr>
            <a:srgbClr val="F26B43"/>
          </p15:clr>
        </p15:guide>
        <p15:guide id="3" pos="5112">
          <p15:clr>
            <a:srgbClr val="F26B43"/>
          </p15:clr>
        </p15:guide>
        <p15:guide id="4" orient="horz" pos="288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1708582"/>
      </p:ext>
    </p:extLst>
  </p:cSld>
  <p:clrMap bg1="lt1" tx1="dk1" bg2="lt2" tx2="dk2" accent1="accent1" accent2="accent2" accent3="accent3" accent4="accent4" accent5="accent5" accent6="accent6" hlink="hlink" folHlink="folHlink"/>
  <p:sldLayoutIdLst>
    <p:sldLayoutId id="2147483709" r:id="rId1"/>
    <p:sldLayoutId id="2147483710"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50FC39-9466-D240-2385-518AF46042C3}"/>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055102-974F-59F6-22AD-630E3F3F61B6}"/>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AB5511-1F10-07B2-E659-AAAC09EC2B6A}"/>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D83A24B0-8A1E-44C4-B10D-8044DAC979D4}" type="datetime1">
              <a:rPr lang="en-US" smtClean="0"/>
              <a:t>1/26/2026</a:t>
            </a:fld>
            <a:endParaRPr lang="en-US" dirty="0"/>
          </a:p>
        </p:txBody>
      </p:sp>
      <p:sp>
        <p:nvSpPr>
          <p:cNvPr id="5" name="Footer Placeholder 4">
            <a:extLst>
              <a:ext uri="{FF2B5EF4-FFF2-40B4-BE49-F238E27FC236}">
                <a16:creationId xmlns:a16="http://schemas.microsoft.com/office/drawing/2014/main" id="{2EB5F57B-359C-DDB8-4139-A010EED1DC9B}"/>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r>
              <a:rPr lang="en-US" dirty="0"/>
              <a:t>For Financial Professional Use Only</a:t>
            </a:r>
          </a:p>
        </p:txBody>
      </p:sp>
      <p:sp>
        <p:nvSpPr>
          <p:cNvPr id="6" name="Slide Number Placeholder 5">
            <a:extLst>
              <a:ext uri="{FF2B5EF4-FFF2-40B4-BE49-F238E27FC236}">
                <a16:creationId xmlns:a16="http://schemas.microsoft.com/office/drawing/2014/main" id="{2365FADE-FC01-8389-DCB2-73BA02B0DC1F}"/>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fld id="{8ED3F7F4-339E-4C22-A7FA-50D2277E7444}" type="slidenum">
              <a:rPr lang="en-US" smtClean="0"/>
              <a:t>‹#›</a:t>
            </a:fld>
            <a:endParaRPr lang="en-US" dirty="0"/>
          </a:p>
        </p:txBody>
      </p:sp>
    </p:spTree>
    <p:extLst>
      <p:ext uri="{BB962C8B-B14F-4D97-AF65-F5344CB8AC3E}">
        <p14:creationId xmlns:p14="http://schemas.microsoft.com/office/powerpoint/2010/main" val="2679244386"/>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Lst>
  <p:hf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extLst>
      <p:ext uri="{BB962C8B-B14F-4D97-AF65-F5344CB8AC3E}">
        <p14:creationId xmlns:p14="http://schemas.microsoft.com/office/powerpoint/2010/main" val="598034699"/>
      </p:ext>
    </p:extLst>
  </p:cSld>
  <p:clrMap bg1="lt1" tx1="dk1" bg2="dk2" tx2="lt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ExtraBold"/>
              <a:buNone/>
              <a:defRPr sz="2800">
                <a:solidFill>
                  <a:schemeClr val="lt1"/>
                </a:solidFill>
                <a:latin typeface="Montserrat ExtraBold"/>
                <a:ea typeface="Montserrat ExtraBold"/>
                <a:cs typeface="Montserrat ExtraBold"/>
                <a:sym typeface="Montserrat ExtraBold"/>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extLst>
      <p:ext uri="{BB962C8B-B14F-4D97-AF65-F5344CB8AC3E}">
        <p14:creationId xmlns:p14="http://schemas.microsoft.com/office/powerpoint/2010/main" val="4076707779"/>
      </p:ext>
    </p:extLst>
  </p:cSld>
  <p:clrMap bg1="lt1" tx1="dk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 id="2147483764" r:id="rId20"/>
    <p:sldLayoutId id="2147483765" r:id="rId21"/>
    <p:sldLayoutId id="2147483766" r:id="rId22"/>
    <p:sldLayoutId id="2147483767" r:id="rId23"/>
    <p:sldLayoutId id="2147483768" r:id="rId24"/>
    <p:sldLayoutId id="2147483769" r:id="rId25"/>
    <p:sldLayoutId id="2147483770" r:id="rId26"/>
    <p:sldLayoutId id="2147483771" r:id="rId27"/>
    <p:sldLayoutId id="2147483772" r:id="rId28"/>
    <p:sldLayoutId id="2147483773" r:id="rId29"/>
    <p:sldLayoutId id="2147483774" r:id="rId30"/>
    <p:sldLayoutId id="2147483775" r:id="rId31"/>
    <p:sldLayoutId id="2147483776" r:id="rId32"/>
    <p:sldLayoutId id="2147483777" r:id="rId33"/>
    <p:sldLayoutId id="2147483778"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5.png"/></Relationships>
</file>

<file path=ppt/slides/_rels/slide1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1.xml"/><Relationship Id="rId1" Type="http://schemas.openxmlformats.org/officeDocument/2006/relationships/slideLayout" Target="../slideLayouts/slideLayout47.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2.xml"/><Relationship Id="rId1" Type="http://schemas.openxmlformats.org/officeDocument/2006/relationships/slideLayout" Target="../slideLayouts/slideLayout47.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89.xml"/></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hyperlink" Target="https://www.harriman-house.com/Behavioralportfolio"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7.png"/></Relationships>
</file>

<file path=ppt/slides/_rels/slide1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18.xml"/><Relationship Id="rId1" Type="http://schemas.openxmlformats.org/officeDocument/2006/relationships/slideLayout" Target="../slideLayouts/slideLayout71.xml"/><Relationship Id="rId6" Type="http://schemas.openxmlformats.org/officeDocument/2006/relationships/image" Target="../media/image59.png"/><Relationship Id="rId5" Type="http://schemas.openxmlformats.org/officeDocument/2006/relationships/image" Target="../media/image49.png"/><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34.jpeg"/><Relationship Id="rId7"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40.xml"/><Relationship Id="rId6" Type="http://schemas.microsoft.com/office/2007/relationships/hdphoto" Target="../media/hdphoto3.wdp"/><Relationship Id="rId5" Type="http://schemas.openxmlformats.org/officeDocument/2006/relationships/image" Target="../media/image61.png"/><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3" Type="http://schemas.openxmlformats.org/officeDocument/2006/relationships/image" Target="../media/image58.jpg"/><Relationship Id="rId7"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71.xml"/><Relationship Id="rId6" Type="http://schemas.openxmlformats.org/officeDocument/2006/relationships/image" Target="../media/image63.png"/><Relationship Id="rId5" Type="http://schemas.openxmlformats.org/officeDocument/2006/relationships/image" Target="../media/image36.png"/><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4.png"/><Relationship Id="rId7"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65.xml"/><Relationship Id="rId6" Type="http://schemas.openxmlformats.org/officeDocument/2006/relationships/image" Target="../media/image38.png"/><Relationship Id="rId5" Type="http://schemas.openxmlformats.org/officeDocument/2006/relationships/image" Target="../media/image36.png"/><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hyperlink" Target="https://www.harriman-house.com/Behavioralportfolio.%20Data%20accessed%2001/08/2025"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inflationdata.com/inflation/Consumer_Price_Index/HistoricalCPI.aspx?reloaded=tru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hyperlink" Target="https://shillerdata.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41.png"/></Relationships>
</file>

<file path=ppt/slides/_rels/slide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5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pic>
        <p:nvPicPr>
          <p:cNvPr id="4" name="Picture 10" descr="Geometric Background Images – Browse 19,675,307 Stock Photos ...">
            <a:extLst>
              <a:ext uri="{FF2B5EF4-FFF2-40B4-BE49-F238E27FC236}">
                <a16:creationId xmlns:a16="http://schemas.microsoft.com/office/drawing/2014/main" id="{2AF587D3-9855-4E6E-E12C-381F8898834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111" r="20623"/>
          <a:stretch/>
        </p:blipFill>
        <p:spPr bwMode="auto">
          <a:xfrm>
            <a:off x="-1" y="0"/>
            <a:ext cx="9144001" cy="6697362"/>
          </a:xfrm>
          <a:prstGeom prst="rect">
            <a:avLst/>
          </a:prstGeom>
          <a:noFill/>
          <a:extLst>
            <a:ext uri="{909E8E84-426E-40DD-AFC4-6F175D3DCCD1}">
              <a14:hiddenFill xmlns:a14="http://schemas.microsoft.com/office/drawing/2010/main">
                <a:solidFill>
                  <a:srgbClr val="FFFFFF"/>
                </a:solidFill>
              </a14:hiddenFill>
            </a:ext>
          </a:extLst>
        </p:spPr>
      </p:pic>
      <p:pic>
        <p:nvPicPr>
          <p:cNvPr id="76" name="Google Shape;76;p1"/>
          <p:cNvPicPr preferRelativeResize="0"/>
          <p:nvPr/>
        </p:nvPicPr>
        <p:blipFill>
          <a:blip r:embed="rId4">
            <a:alphaModFix amt="48000"/>
          </a:blip>
          <a:stretch>
            <a:fillRect/>
          </a:stretch>
        </p:blipFill>
        <p:spPr>
          <a:xfrm>
            <a:off x="1128363" y="807878"/>
            <a:ext cx="6982750" cy="2514325"/>
          </a:xfrm>
          <a:prstGeom prst="rect">
            <a:avLst/>
          </a:prstGeom>
          <a:noFill/>
          <a:ln>
            <a:noFill/>
          </a:ln>
        </p:spPr>
      </p:pic>
      <p:sp>
        <p:nvSpPr>
          <p:cNvPr id="77" name="Google Shape;77;p1"/>
          <p:cNvSpPr txBox="1"/>
          <p:nvPr/>
        </p:nvSpPr>
        <p:spPr>
          <a:xfrm>
            <a:off x="668215" y="1257728"/>
            <a:ext cx="7695028" cy="20766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rgbClr val="12212A"/>
              </a:buClr>
              <a:buSzPts val="3600"/>
              <a:buFont typeface="Montserrat Medium"/>
              <a:buNone/>
            </a:pPr>
            <a:r>
              <a:rPr lang="en-US" sz="3600" b="1" dirty="0">
                <a:solidFill>
                  <a:srgbClr val="264557"/>
                </a:solidFill>
                <a:latin typeface="Commissioner ExtraBold" pitchFamily="2" charset="0"/>
                <a:ea typeface="Montserrat Medium"/>
                <a:cs typeface="Montserrat Medium"/>
                <a:sym typeface="Montserrat Medium"/>
              </a:rPr>
              <a:t>THE</a:t>
            </a:r>
            <a:br>
              <a:rPr lang="en-US" sz="3600" b="1" dirty="0">
                <a:solidFill>
                  <a:srgbClr val="264557"/>
                </a:solidFill>
                <a:latin typeface="Commissioner ExtraBold" pitchFamily="2" charset="0"/>
                <a:ea typeface="Montserrat Medium"/>
                <a:cs typeface="Montserrat Medium"/>
                <a:sym typeface="Montserrat Medium"/>
              </a:rPr>
            </a:br>
            <a:r>
              <a:rPr lang="en-US" sz="3600" b="1" dirty="0">
                <a:solidFill>
                  <a:srgbClr val="264557"/>
                </a:solidFill>
                <a:latin typeface="Commissioner ExtraBold" pitchFamily="2" charset="0"/>
                <a:ea typeface="Montserrat Medium"/>
                <a:cs typeface="Montserrat Medium"/>
                <a:sym typeface="Montserrat Medium"/>
              </a:rPr>
              <a:t>BEHAVIORAL</a:t>
            </a:r>
            <a:br>
              <a:rPr lang="en-US" sz="3600" b="1" dirty="0">
                <a:solidFill>
                  <a:srgbClr val="264557"/>
                </a:solidFill>
                <a:latin typeface="Commissioner ExtraBold" pitchFamily="2" charset="0"/>
                <a:ea typeface="Montserrat Medium"/>
                <a:cs typeface="Montserrat Medium"/>
                <a:sym typeface="Montserrat Medium"/>
              </a:rPr>
            </a:br>
            <a:r>
              <a:rPr lang="en-US" sz="3600" b="1" dirty="0">
                <a:solidFill>
                  <a:srgbClr val="264557"/>
                </a:solidFill>
                <a:latin typeface="Commissioner ExtraBold" pitchFamily="2" charset="0"/>
                <a:ea typeface="Montserrat Medium"/>
                <a:cs typeface="Montserrat Medium"/>
                <a:sym typeface="Montserrat Medium"/>
              </a:rPr>
              <a:t>PORTFOLIO</a:t>
            </a:r>
            <a:r>
              <a:rPr lang="en-US" sz="3200" kern="1200" cap="all" baseline="30000" dirty="0">
                <a:solidFill>
                  <a:srgbClr val="264557"/>
                </a:solidFill>
                <a:latin typeface="Commissioner ExtraBold" pitchFamily="2" charset="0"/>
                <a:ea typeface="+mn-ea"/>
                <a:cs typeface="+mn-cs"/>
                <a:sym typeface="Montserrat ExtraBold"/>
              </a:rPr>
              <a:t>®</a:t>
            </a:r>
            <a:endParaRPr sz="3200" dirty="0">
              <a:solidFill>
                <a:srgbClr val="264557"/>
              </a:solidFill>
              <a:latin typeface="Commissioner ExtraBold" pitchFamily="2" charset="0"/>
            </a:endParaRPr>
          </a:p>
          <a:p>
            <a:pPr marL="0" marR="0" lvl="0" indent="0" algn="ctr" rtl="0">
              <a:spcBef>
                <a:spcPts val="600"/>
              </a:spcBef>
              <a:spcAft>
                <a:spcPts val="0"/>
              </a:spcAft>
              <a:buClr>
                <a:srgbClr val="12212A"/>
              </a:buClr>
              <a:buSzPts val="2400"/>
              <a:buFont typeface="Montserrat Medium"/>
              <a:buNone/>
            </a:pPr>
            <a:r>
              <a:rPr lang="en-US" b="1" dirty="0">
                <a:solidFill>
                  <a:srgbClr val="264557"/>
                </a:solidFill>
                <a:latin typeface="Commissioner Medium" pitchFamily="2" charset="0"/>
                <a:ea typeface="Montserrat Medium"/>
                <a:cs typeface="Montserrat Medium"/>
                <a:sym typeface="Montserrat Medium"/>
              </a:rPr>
              <a:t>"</a:t>
            </a:r>
            <a:r>
              <a:rPr lang="en-US" b="1" u="none" strike="noStrike" cap="all" dirty="0">
                <a:solidFill>
                  <a:srgbClr val="264557"/>
                </a:solidFill>
                <a:latin typeface="Commissioner Medium" pitchFamily="2" charset="0"/>
                <a:ea typeface="Montserrat Medium"/>
                <a:cs typeface="Montserrat Medium"/>
                <a:sym typeface="Montserrat Medium"/>
              </a:rPr>
              <a:t>Strategies for Building Enduring Portfolios </a:t>
            </a:r>
            <a:br>
              <a:rPr lang="en-US" b="1" u="none" strike="noStrike" cap="all" dirty="0">
                <a:solidFill>
                  <a:srgbClr val="264557"/>
                </a:solidFill>
                <a:latin typeface="Commissioner Medium" pitchFamily="2" charset="0"/>
                <a:ea typeface="Montserrat Medium"/>
                <a:cs typeface="Montserrat Medium"/>
                <a:sym typeface="Montserrat Medium"/>
              </a:rPr>
            </a:br>
            <a:r>
              <a:rPr lang="en-US" b="1" u="none" strike="noStrike" cap="all" dirty="0">
                <a:solidFill>
                  <a:srgbClr val="264557"/>
                </a:solidFill>
                <a:latin typeface="Commissioner Medium" pitchFamily="2" charset="0"/>
                <a:ea typeface="Montserrat Medium"/>
                <a:cs typeface="Montserrat Medium"/>
                <a:sym typeface="Montserrat Medium"/>
              </a:rPr>
              <a:t>in </a:t>
            </a:r>
            <a:r>
              <a:rPr lang="en-US" b="1" cap="all" dirty="0">
                <a:solidFill>
                  <a:srgbClr val="264557"/>
                </a:solidFill>
                <a:latin typeface="Commissioner Medium" pitchFamily="2" charset="0"/>
                <a:ea typeface="Montserrat Medium"/>
                <a:cs typeface="Montserrat Medium"/>
                <a:sym typeface="Montserrat Medium"/>
              </a:rPr>
              <a:t>all types of markets</a:t>
            </a:r>
            <a:r>
              <a:rPr lang="en-US" dirty="0">
                <a:solidFill>
                  <a:srgbClr val="264557"/>
                </a:solidFill>
                <a:latin typeface="Commissioner Medium" pitchFamily="2" charset="0"/>
                <a:ea typeface="Montserrat Medium"/>
                <a:cs typeface="Montserrat Medium"/>
                <a:sym typeface="Montserrat Medium"/>
              </a:rPr>
              <a:t>”</a:t>
            </a:r>
            <a:endParaRPr b="1" u="none" strike="noStrike" cap="none" dirty="0">
              <a:solidFill>
                <a:srgbClr val="264557"/>
              </a:solidFill>
              <a:latin typeface="Commissioner Medium" pitchFamily="2" charset="0"/>
              <a:ea typeface="Montserrat Medium"/>
              <a:cs typeface="Montserrat Medium"/>
              <a:sym typeface="Montserrat Medium"/>
            </a:endParaRPr>
          </a:p>
        </p:txBody>
      </p:sp>
      <p:sp>
        <p:nvSpPr>
          <p:cNvPr id="3" name="TextBox 2">
            <a:extLst>
              <a:ext uri="{FF2B5EF4-FFF2-40B4-BE49-F238E27FC236}">
                <a16:creationId xmlns:a16="http://schemas.microsoft.com/office/drawing/2014/main" id="{FEFEAEF5-7ADD-0599-1202-A46626BF5625}"/>
              </a:ext>
            </a:extLst>
          </p:cNvPr>
          <p:cNvSpPr txBox="1"/>
          <p:nvPr/>
        </p:nvSpPr>
        <p:spPr>
          <a:xfrm>
            <a:off x="0" y="3589209"/>
            <a:ext cx="9144000" cy="677621"/>
          </a:xfrm>
          <a:prstGeom prst="rect">
            <a:avLst/>
          </a:prstGeom>
          <a:noFill/>
        </p:spPr>
        <p:txBody>
          <a:bodyPr wrap="square">
            <a:spAutoFit/>
          </a:bodyPr>
          <a:lstStyle/>
          <a:p>
            <a:pPr algn="ctr">
              <a:lnSpc>
                <a:spcPts val="2400"/>
              </a:lnSpc>
            </a:pPr>
            <a:r>
              <a:rPr lang="en-US" sz="1600" i="0" dirty="0">
                <a:solidFill>
                  <a:srgbClr val="0F1111"/>
                </a:solidFill>
                <a:effectLst/>
                <a:latin typeface="Commissioner Medium" pitchFamily="2" charset="0"/>
              </a:rPr>
              <a:t>Managing Portfolios and Investor Behavior</a:t>
            </a:r>
            <a:br>
              <a:rPr lang="en-US" sz="1600" i="0" dirty="0">
                <a:solidFill>
                  <a:srgbClr val="0F1111"/>
                </a:solidFill>
                <a:effectLst/>
                <a:latin typeface="Commissioner Medium" pitchFamily="2" charset="0"/>
              </a:rPr>
            </a:br>
            <a:r>
              <a:rPr lang="en-US" sz="1600" i="0" dirty="0">
                <a:solidFill>
                  <a:srgbClr val="0F1111"/>
                </a:solidFill>
                <a:effectLst/>
                <a:latin typeface="Commissioner Medium" pitchFamily="2" charset="0"/>
              </a:rPr>
              <a:t> in a Complex Economy </a:t>
            </a:r>
          </a:p>
        </p:txBody>
      </p:sp>
      <p:pic>
        <p:nvPicPr>
          <p:cNvPr id="5" name="Picture 4" descr="A black background with blue letters&#10;&#10;Description automatically generated">
            <a:extLst>
              <a:ext uri="{FF2B5EF4-FFF2-40B4-BE49-F238E27FC236}">
                <a16:creationId xmlns:a16="http://schemas.microsoft.com/office/drawing/2014/main" id="{3F350F33-F0EC-1927-E670-802D4CC963BF}"/>
              </a:ext>
            </a:extLst>
          </p:cNvPr>
          <p:cNvPicPr>
            <a:picLocks noChangeAspect="1"/>
          </p:cNvPicPr>
          <p:nvPr/>
        </p:nvPicPr>
        <p:blipFill>
          <a:blip r:embed="rId5"/>
          <a:srcRect b="37832"/>
          <a:stretch/>
        </p:blipFill>
        <p:spPr>
          <a:xfrm>
            <a:off x="671424" y="403448"/>
            <a:ext cx="1660336" cy="429309"/>
          </a:xfrm>
          <a:prstGeom prst="rect">
            <a:avLst/>
          </a:prstGeom>
        </p:spPr>
      </p:pic>
      <p:sp>
        <p:nvSpPr>
          <p:cNvPr id="8" name="TextBox 7">
            <a:extLst>
              <a:ext uri="{FF2B5EF4-FFF2-40B4-BE49-F238E27FC236}">
                <a16:creationId xmlns:a16="http://schemas.microsoft.com/office/drawing/2014/main" id="{F6D8968F-B7BC-5553-D76A-7D54ACFAC23E}"/>
              </a:ext>
            </a:extLst>
          </p:cNvPr>
          <p:cNvSpPr txBox="1"/>
          <p:nvPr/>
        </p:nvSpPr>
        <p:spPr>
          <a:xfrm>
            <a:off x="4981904" y="4764952"/>
            <a:ext cx="4635062"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D4157"/>
                </a:solidFill>
                <a:effectLst/>
                <a:uLnTx/>
                <a:uFillTx/>
                <a:latin typeface="Commissioner" pitchFamily="2" charset="0"/>
                <a:cs typeface="Gotham Medium" pitchFamily="2" charset="0"/>
                <a:sym typeface="Arial"/>
              </a:rPr>
              <a:t>FOR INVESTMENT PROFESSIONALS ONLY</a:t>
            </a:r>
          </a:p>
        </p:txBody>
      </p:sp>
      <p:sp>
        <p:nvSpPr>
          <p:cNvPr id="9" name="TextBox 8">
            <a:extLst>
              <a:ext uri="{FF2B5EF4-FFF2-40B4-BE49-F238E27FC236}">
                <a16:creationId xmlns:a16="http://schemas.microsoft.com/office/drawing/2014/main" id="{FF149A7B-861A-F892-E1AA-ED7861F06C51}"/>
              </a:ext>
            </a:extLst>
          </p:cNvPr>
          <p:cNvSpPr txBox="1"/>
          <p:nvPr/>
        </p:nvSpPr>
        <p:spPr>
          <a:xfrm>
            <a:off x="587829" y="767443"/>
            <a:ext cx="2557110" cy="307777"/>
          </a:xfrm>
          <a:prstGeom prst="rect">
            <a:avLst/>
          </a:prstGeom>
          <a:noFill/>
        </p:spPr>
        <p:txBody>
          <a:bodyPr wrap="none" rtlCol="0">
            <a:spAutoFit/>
          </a:bodyPr>
          <a:lstStyle/>
          <a:p>
            <a:r>
              <a:rPr lang="en-US" b="1" i="1" dirty="0">
                <a:solidFill>
                  <a:srgbClr val="264557"/>
                </a:solidFill>
                <a:latin typeface="Century Schoolbook" panose="02040604050505020304" pitchFamily="18" charset="0"/>
              </a:rPr>
              <a:t>(It’s pronounced </a:t>
            </a:r>
            <a:r>
              <a:rPr lang="en-US" b="1" i="1" dirty="0" err="1">
                <a:solidFill>
                  <a:srgbClr val="264557"/>
                </a:solidFill>
                <a:latin typeface="Century Schoolbook" panose="02040604050505020304" pitchFamily="18" charset="0"/>
              </a:rPr>
              <a:t>Tayves</a:t>
            </a:r>
            <a:r>
              <a:rPr lang="en-US" b="1" i="1" dirty="0">
                <a:solidFill>
                  <a:srgbClr val="264557"/>
                </a:solidFill>
                <a:latin typeface="Century Schoolbook" panose="02040604050505020304" pitchFamily="18" charset="0"/>
              </a:rPr>
              <a: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111"/>
        <p:cNvGrpSpPr/>
        <p:nvPr/>
      </p:nvGrpSpPr>
      <p:grpSpPr>
        <a:xfrm>
          <a:off x="0" y="0"/>
          <a:ext cx="0" cy="0"/>
          <a:chOff x="0" y="0"/>
          <a:chExt cx="0" cy="0"/>
        </a:xfrm>
      </p:grpSpPr>
      <p:sp>
        <p:nvSpPr>
          <p:cNvPr id="112" name="Google Shape;112;p4"/>
          <p:cNvSpPr/>
          <p:nvPr/>
        </p:nvSpPr>
        <p:spPr>
          <a:xfrm>
            <a:off x="1505607" y="883925"/>
            <a:ext cx="6511068" cy="2994392"/>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pic>
        <p:nvPicPr>
          <p:cNvPr id="113" name="Google Shape;113;p4"/>
          <p:cNvPicPr preferRelativeResize="0"/>
          <p:nvPr/>
        </p:nvPicPr>
        <p:blipFill rotWithShape="1">
          <a:blip r:embed="rId3">
            <a:alphaModFix/>
          </a:blip>
          <a:srcRect/>
          <a:stretch/>
        </p:blipFill>
        <p:spPr>
          <a:xfrm>
            <a:off x="1348274" y="794435"/>
            <a:ext cx="6636634" cy="2930040"/>
          </a:xfrm>
          <a:prstGeom prst="rect">
            <a:avLst/>
          </a:prstGeom>
          <a:noFill/>
          <a:ln>
            <a:noFill/>
          </a:ln>
        </p:spPr>
      </p:pic>
      <p:sp>
        <p:nvSpPr>
          <p:cNvPr id="114" name="Google Shape;114;p4"/>
          <p:cNvSpPr txBox="1"/>
          <p:nvPr/>
        </p:nvSpPr>
        <p:spPr>
          <a:xfrm>
            <a:off x="4277357" y="3805236"/>
            <a:ext cx="633600" cy="2616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dirty="0">
                <a:solidFill>
                  <a:schemeClr val="accent3"/>
                </a:solidFill>
                <a:latin typeface="Montserrat"/>
                <a:ea typeface="Montserrat"/>
                <a:cs typeface="Montserrat"/>
                <a:sym typeface="Montserrat"/>
              </a:rPr>
              <a:t>Meh</a:t>
            </a:r>
            <a:endParaRPr sz="700" b="1" dirty="0">
              <a:solidFill>
                <a:schemeClr val="accent3"/>
              </a:solidFill>
              <a:latin typeface="Montserrat"/>
              <a:ea typeface="Montserrat"/>
              <a:cs typeface="Montserrat"/>
              <a:sym typeface="Montserrat"/>
            </a:endParaRPr>
          </a:p>
        </p:txBody>
      </p:sp>
      <p:sp>
        <p:nvSpPr>
          <p:cNvPr id="115" name="Google Shape;115;p4"/>
          <p:cNvSpPr txBox="1"/>
          <p:nvPr/>
        </p:nvSpPr>
        <p:spPr>
          <a:xfrm>
            <a:off x="5271157" y="3793459"/>
            <a:ext cx="915600" cy="2616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dirty="0">
                <a:solidFill>
                  <a:schemeClr val="accent3"/>
                </a:solidFill>
                <a:latin typeface="Montserrat"/>
                <a:ea typeface="Montserrat"/>
                <a:cs typeface="Montserrat"/>
                <a:sym typeface="Montserrat"/>
              </a:rPr>
              <a:t>Happy </a:t>
            </a:r>
            <a:endParaRPr sz="700" b="1" dirty="0">
              <a:solidFill>
                <a:schemeClr val="accent3"/>
              </a:solidFill>
              <a:latin typeface="Montserrat"/>
              <a:ea typeface="Montserrat"/>
              <a:cs typeface="Montserrat"/>
              <a:sym typeface="Montserrat"/>
            </a:endParaRPr>
          </a:p>
        </p:txBody>
      </p:sp>
      <p:sp>
        <p:nvSpPr>
          <p:cNvPr id="116" name="Google Shape;116;p4"/>
          <p:cNvSpPr txBox="1"/>
          <p:nvPr/>
        </p:nvSpPr>
        <p:spPr>
          <a:xfrm>
            <a:off x="6462181" y="3793459"/>
            <a:ext cx="1056600" cy="2616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dirty="0">
                <a:solidFill>
                  <a:schemeClr val="accent3"/>
                </a:solidFill>
                <a:latin typeface="Montserrat"/>
                <a:ea typeface="Montserrat"/>
                <a:cs typeface="Montserrat"/>
                <a:sym typeface="Montserrat"/>
              </a:rPr>
              <a:t>Ecstatic </a:t>
            </a:r>
            <a:endParaRPr sz="700" b="1" dirty="0">
              <a:solidFill>
                <a:schemeClr val="accent3"/>
              </a:solidFill>
              <a:latin typeface="Montserrat"/>
              <a:ea typeface="Montserrat"/>
              <a:cs typeface="Montserrat"/>
              <a:sym typeface="Montserrat"/>
            </a:endParaRPr>
          </a:p>
        </p:txBody>
      </p:sp>
      <p:sp>
        <p:nvSpPr>
          <p:cNvPr id="117" name="Google Shape;117;p4"/>
          <p:cNvSpPr txBox="1"/>
          <p:nvPr/>
        </p:nvSpPr>
        <p:spPr>
          <a:xfrm>
            <a:off x="2891183" y="3803404"/>
            <a:ext cx="1172100" cy="2616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dirty="0">
                <a:solidFill>
                  <a:schemeClr val="accent3"/>
                </a:solidFill>
                <a:latin typeface="Montserrat"/>
                <a:ea typeface="Montserrat"/>
                <a:cs typeface="Montserrat"/>
                <a:sym typeface="Montserrat"/>
              </a:rPr>
              <a:t>Bummed </a:t>
            </a:r>
            <a:endParaRPr sz="700" b="1" dirty="0">
              <a:solidFill>
                <a:schemeClr val="accent3"/>
              </a:solidFill>
              <a:latin typeface="Montserrat"/>
              <a:ea typeface="Montserrat"/>
              <a:cs typeface="Montserrat"/>
              <a:sym typeface="Montserrat"/>
            </a:endParaRPr>
          </a:p>
        </p:txBody>
      </p:sp>
      <p:sp>
        <p:nvSpPr>
          <p:cNvPr id="118" name="Google Shape;118;p4"/>
          <p:cNvSpPr txBox="1"/>
          <p:nvPr/>
        </p:nvSpPr>
        <p:spPr>
          <a:xfrm>
            <a:off x="1560835" y="3809094"/>
            <a:ext cx="1415700" cy="2616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100" b="1" dirty="0">
                <a:solidFill>
                  <a:schemeClr val="accent3"/>
                </a:solidFill>
                <a:latin typeface="Montserrat"/>
                <a:ea typeface="Montserrat"/>
                <a:cs typeface="Montserrat"/>
                <a:sym typeface="Montserrat"/>
              </a:rPr>
              <a:t>Devastated </a:t>
            </a:r>
            <a:endParaRPr sz="700" b="1" dirty="0">
              <a:solidFill>
                <a:schemeClr val="accent3"/>
              </a:solidFill>
              <a:latin typeface="Montserrat"/>
              <a:ea typeface="Montserrat"/>
              <a:cs typeface="Montserrat"/>
              <a:sym typeface="Montserrat"/>
            </a:endParaRPr>
          </a:p>
        </p:txBody>
      </p:sp>
      <p:sp>
        <p:nvSpPr>
          <p:cNvPr id="120" name="Google Shape;120;p4"/>
          <p:cNvSpPr txBox="1"/>
          <p:nvPr/>
        </p:nvSpPr>
        <p:spPr>
          <a:xfrm>
            <a:off x="1348740" y="138574"/>
            <a:ext cx="7795260" cy="886253"/>
          </a:xfrm>
          <a:prstGeom prst="rect">
            <a:avLst/>
          </a:prstGeom>
          <a:noFill/>
          <a:ln>
            <a:noFill/>
          </a:ln>
        </p:spPr>
        <p:txBody>
          <a:bodyPr spcFirstLastPara="1" wrap="square" lIns="91425" tIns="91425" rIns="91425" bIns="91425" anchor="t" anchorCtr="0">
            <a:noAutofit/>
          </a:bodyPr>
          <a:lstStyle/>
          <a:p>
            <a:r>
              <a:rPr lang="en-US" sz="1800" b="1" cap="all" dirty="0">
                <a:solidFill>
                  <a:srgbClr val="264557"/>
                </a:solidFill>
                <a:latin typeface="Commissioner ExtraBold" pitchFamily="2" charset="0"/>
                <a:ea typeface="Montserrat"/>
                <a:cs typeface="Montserrat"/>
                <a:sym typeface="Montserrat"/>
              </a:rPr>
              <a:t>behavioral Portfolio</a:t>
            </a:r>
            <a:r>
              <a:rPr lang="en-US" sz="1800" b="1" cap="all" baseline="30000" dirty="0">
                <a:solidFill>
                  <a:srgbClr val="264557"/>
                </a:solidFill>
                <a:latin typeface="Commissioner ExtraBold" pitchFamily="2" charset="0"/>
                <a:ea typeface="Montserrat"/>
                <a:cs typeface="Montserrat"/>
                <a:sym typeface="Montserrat"/>
              </a:rPr>
              <a:t>®</a:t>
            </a:r>
            <a:r>
              <a:rPr lang="en-US" sz="1800" b="1" cap="all" dirty="0">
                <a:solidFill>
                  <a:srgbClr val="264557"/>
                </a:solidFill>
                <a:latin typeface="Commissioner ExtraBold" pitchFamily="2" charset="0"/>
                <a:ea typeface="Montserrat"/>
                <a:cs typeface="Montserrat"/>
                <a:sym typeface="Montserrat"/>
              </a:rPr>
              <a:t> Objectives</a:t>
            </a:r>
            <a:br>
              <a:rPr lang="en-US" sz="1800" b="1" cap="all" dirty="0">
                <a:solidFill>
                  <a:srgbClr val="264557"/>
                </a:solidFill>
                <a:latin typeface="Commissioner ExtraBold" pitchFamily="2" charset="0"/>
                <a:ea typeface="Montserrat"/>
                <a:cs typeface="Montserrat"/>
                <a:sym typeface="Montserrat"/>
              </a:rPr>
            </a:br>
            <a:r>
              <a:rPr lang="en-US" sz="1800" b="1" cap="all" dirty="0">
                <a:solidFill>
                  <a:srgbClr val="264557"/>
                </a:solidFill>
                <a:latin typeface="Commissioner ExtraBold" pitchFamily="2" charset="0"/>
                <a:ea typeface="Montserrat"/>
                <a:cs typeface="Montserrat"/>
                <a:sym typeface="Montserrat"/>
              </a:rPr>
              <a:t>Differ from Conventional Portfolios </a:t>
            </a:r>
            <a:endParaRPr sz="1800" b="1" i="1" cap="all" dirty="0">
              <a:solidFill>
                <a:srgbClr val="264557"/>
              </a:solidFill>
              <a:latin typeface="Commissioner ExtraBold" pitchFamily="2" charset="0"/>
              <a:ea typeface="Montserrat"/>
              <a:cs typeface="Montserrat"/>
              <a:sym typeface="Montserrat"/>
            </a:endParaRPr>
          </a:p>
        </p:txBody>
      </p:sp>
      <p:cxnSp>
        <p:nvCxnSpPr>
          <p:cNvPr id="2" name="Straight Connector 1">
            <a:extLst>
              <a:ext uri="{FF2B5EF4-FFF2-40B4-BE49-F238E27FC236}">
                <a16:creationId xmlns:a16="http://schemas.microsoft.com/office/drawing/2014/main" id="{7A7EF8F1-5341-566D-90BF-DFB345822A73}"/>
              </a:ext>
            </a:extLst>
          </p:cNvPr>
          <p:cNvCxnSpPr>
            <a:cxnSpLocks/>
          </p:cNvCxnSpPr>
          <p:nvPr/>
        </p:nvCxnSpPr>
        <p:spPr>
          <a:xfrm>
            <a:off x="213833" y="-50006"/>
            <a:ext cx="0" cy="500396"/>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3" name="Oval 2">
            <a:extLst>
              <a:ext uri="{FF2B5EF4-FFF2-40B4-BE49-F238E27FC236}">
                <a16:creationId xmlns:a16="http://schemas.microsoft.com/office/drawing/2014/main" id="{5754898B-DE30-135E-2213-B8AF72E775E0}"/>
              </a:ext>
            </a:extLst>
          </p:cNvPr>
          <p:cNvSpPr/>
          <p:nvPr/>
        </p:nvSpPr>
        <p:spPr>
          <a:xfrm>
            <a:off x="124218" y="18847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dirty="0">
              <a:solidFill>
                <a:prstClr val="white"/>
              </a:solidFill>
              <a:latin typeface="Aptos" panose="02110004020202020204"/>
            </a:endParaRPr>
          </a:p>
        </p:txBody>
      </p:sp>
      <p:sp>
        <p:nvSpPr>
          <p:cNvPr id="5" name="TextBox 4">
            <a:extLst>
              <a:ext uri="{FF2B5EF4-FFF2-40B4-BE49-F238E27FC236}">
                <a16:creationId xmlns:a16="http://schemas.microsoft.com/office/drawing/2014/main" id="{A2CD2F5E-DBD3-8585-1EA1-49DFFF190D1B}"/>
              </a:ext>
            </a:extLst>
          </p:cNvPr>
          <p:cNvSpPr txBox="1"/>
          <p:nvPr/>
        </p:nvSpPr>
        <p:spPr>
          <a:xfrm>
            <a:off x="1379483" y="4145659"/>
            <a:ext cx="7216666" cy="646331"/>
          </a:xfrm>
          <a:prstGeom prst="rect">
            <a:avLst/>
          </a:prstGeom>
          <a:noFill/>
        </p:spPr>
        <p:txBody>
          <a:bodyPr wrap="square" rtlCol="0">
            <a:spAutoFit/>
          </a:bodyPr>
          <a:lstStyle/>
          <a:p>
            <a:r>
              <a:rPr lang="en-US" sz="900" dirty="0">
                <a:solidFill>
                  <a:srgbClr val="034059"/>
                </a:solidFill>
                <a:latin typeface="Commissioner SemiBold" pitchFamily="2" charset="0"/>
              </a:rPr>
              <a:t>The chart shown is hypothetical for illustrative purposes only and is not representative of any specific investment or mix of investments.  There is no guarantee that any investment strategy will achieve its objectives, generate profits or avoid losses. </a:t>
            </a:r>
          </a:p>
          <a:p>
            <a:br>
              <a:rPr lang="en-US" sz="900" dirty="0">
                <a:solidFill>
                  <a:srgbClr val="034059"/>
                </a:solidFill>
                <a:latin typeface="Commissioner SemiBold" pitchFamily="2" charset="0"/>
              </a:rPr>
            </a:br>
            <a:r>
              <a:rPr lang="en-US" sz="900" dirty="0">
                <a:solidFill>
                  <a:srgbClr val="034059"/>
                </a:solidFill>
                <a:latin typeface="Commissioner SemiBold" pitchFamily="2" charset="0"/>
              </a:rPr>
              <a:t>THE BEHAVIORAL PORTFOLIO® is a registered trademark of Toews Asset Management. </a:t>
            </a:r>
          </a:p>
        </p:txBody>
      </p:sp>
      <p:pic>
        <p:nvPicPr>
          <p:cNvPr id="4" name="Picture 3" descr="A black background with blue letters&#10;&#10;Description automatically generated">
            <a:extLst>
              <a:ext uri="{FF2B5EF4-FFF2-40B4-BE49-F238E27FC236}">
                <a16:creationId xmlns:a16="http://schemas.microsoft.com/office/drawing/2014/main" id="{DCD13E08-77C7-1218-4F2E-2340C2F31F35}"/>
              </a:ext>
            </a:extLst>
          </p:cNvPr>
          <p:cNvPicPr>
            <a:picLocks noChangeAspect="1"/>
          </p:cNvPicPr>
          <p:nvPr/>
        </p:nvPicPr>
        <p:blipFill>
          <a:blip r:embed="rId4">
            <a:extLst>
              <a:ext uri="{28A0092B-C50C-407E-A947-70E740481C1C}">
                <a14:useLocalDpi xmlns:a14="http://schemas.microsoft.com/office/drawing/2010/main" val="0"/>
              </a:ext>
            </a:extLst>
          </a:blip>
          <a:srcRect b="37639"/>
          <a:stretch/>
        </p:blipFill>
        <p:spPr>
          <a:xfrm>
            <a:off x="7414747" y="180026"/>
            <a:ext cx="1333941" cy="34598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A772C-159F-3C72-9F4D-9AB47DAD5C8E}"/>
            </a:ext>
          </a:extLst>
        </p:cNvPr>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36247C11-772A-187E-4FC4-EDA958308C3E}"/>
              </a:ext>
            </a:extLst>
          </p:cNvPr>
          <p:cNvSpPr>
            <a:spLocks noGrp="1"/>
          </p:cNvSpPr>
          <p:nvPr>
            <p:ph type="sldNum" sz="quarter" idx="4294967295"/>
          </p:nvPr>
        </p:nvSpPr>
        <p:spPr>
          <a:xfrm>
            <a:off x="8778876" y="4867275"/>
            <a:ext cx="365125" cy="171450"/>
          </a:xfrm>
          <a:prstGeom prst="rect">
            <a:avLst/>
          </a:prstGeom>
        </p:spPr>
        <p:txBody>
          <a:bodyPr/>
          <a:lstStyle>
            <a:lvl1pPr algn="r">
              <a:defRPr lang="en-US" sz="900" kern="1200" smtClean="0">
                <a:solidFill>
                  <a:srgbClr val="D34613"/>
                </a:solidFill>
                <a:latin typeface="Commissioner" pitchFamily="2" charset="0"/>
                <a:ea typeface="+mn-ea"/>
                <a:cs typeface="+mn-cs"/>
              </a:defRPr>
            </a:lvl1pPr>
          </a:lstStyle>
          <a:p>
            <a:pPr defTabSz="685783">
              <a:buClrTx/>
              <a:defRPr/>
            </a:pPr>
            <a:fld id="{91E52CF5-A6FE-41E7-9F8A-164E4AC0415D}" type="slidenum">
              <a:rPr lang="en-US" sz="788">
                <a:solidFill>
                  <a:srgbClr val="264557"/>
                </a:solidFill>
              </a:rPr>
              <a:pPr defTabSz="685783">
                <a:buClrTx/>
                <a:defRPr/>
              </a:pPr>
              <a:t>11</a:t>
            </a:fld>
            <a:endParaRPr lang="en-US" sz="788" dirty="0">
              <a:solidFill>
                <a:srgbClr val="264557"/>
              </a:solidFill>
            </a:endParaRPr>
          </a:p>
        </p:txBody>
      </p:sp>
      <p:cxnSp>
        <p:nvCxnSpPr>
          <p:cNvPr id="9" name="Straight Connector 8">
            <a:extLst>
              <a:ext uri="{FF2B5EF4-FFF2-40B4-BE49-F238E27FC236}">
                <a16:creationId xmlns:a16="http://schemas.microsoft.com/office/drawing/2014/main" id="{88CC0111-84FE-ED8A-CCD0-3A74B94AA4BE}"/>
              </a:ext>
            </a:extLst>
          </p:cNvPr>
          <p:cNvCxnSpPr>
            <a:cxnSpLocks/>
          </p:cNvCxnSpPr>
          <p:nvPr/>
        </p:nvCxnSpPr>
        <p:spPr>
          <a:xfrm>
            <a:off x="314572" y="1"/>
            <a:ext cx="0" cy="695259"/>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12" name="Oval 11">
            <a:extLst>
              <a:ext uri="{FF2B5EF4-FFF2-40B4-BE49-F238E27FC236}">
                <a16:creationId xmlns:a16="http://schemas.microsoft.com/office/drawing/2014/main" id="{8DD4ABCA-AAEA-DEB2-8CCF-729AE205772B}"/>
              </a:ext>
            </a:extLst>
          </p:cNvPr>
          <p:cNvSpPr/>
          <p:nvPr/>
        </p:nvSpPr>
        <p:spPr>
          <a:xfrm>
            <a:off x="217209" y="368448"/>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783">
              <a:buClrTx/>
              <a:defRPr/>
            </a:pPr>
            <a:endParaRPr lang="en-US" sz="1350" kern="1200" dirty="0">
              <a:solidFill>
                <a:prstClr val="white"/>
              </a:solidFill>
              <a:latin typeface="Aptos" panose="02110004020202020204"/>
            </a:endParaRPr>
          </a:p>
        </p:txBody>
      </p:sp>
      <p:sp>
        <p:nvSpPr>
          <p:cNvPr id="2" name="TextBox 2">
            <a:extLst>
              <a:ext uri="{FF2B5EF4-FFF2-40B4-BE49-F238E27FC236}">
                <a16:creationId xmlns:a16="http://schemas.microsoft.com/office/drawing/2014/main" id="{78DF094E-6DFA-A69C-67A9-A1F542A4C92C}"/>
              </a:ext>
            </a:extLst>
          </p:cNvPr>
          <p:cNvSpPr txBox="1"/>
          <p:nvPr/>
        </p:nvSpPr>
        <p:spPr>
          <a:xfrm>
            <a:off x="0" y="0"/>
            <a:ext cx="0" cy="0"/>
          </a:xfrm>
          <a:prstGeom prst="rect">
            <a:avLst/>
          </a:prstGeom>
        </p:spPr>
        <p:txBody>
          <a:bodyPr rtlCol="0" anchor="t">
            <a:noAutofit/>
          </a:bodyPr>
          <a:lstStyle/>
          <a:p>
            <a:pPr defTabSz="685783">
              <a:buClrTx/>
              <a:defRPr/>
            </a:pPr>
            <a:endParaRPr lang="en-US" sz="825" kern="1200" dirty="0">
              <a:solidFill>
                <a:prstClr val="black"/>
              </a:solidFill>
              <a:latin typeface="Aptos" panose="02110004020202020204"/>
              <a:ea typeface="+mn-ea"/>
            </a:endParaRPr>
          </a:p>
          <a:p>
            <a:pPr defTabSz="685783">
              <a:buClrTx/>
              <a:defRPr/>
            </a:pPr>
            <a:r>
              <a:rPr lang="en-US" sz="100" kern="1200" dirty="0">
                <a:solidFill>
                  <a:prstClr val="black"/>
                </a:solidFill>
                <a:latin typeface="Aptos" panose="02110004020202020204"/>
                <a:ea typeface="+mn-ea"/>
              </a:rPr>
              <a:t>ADMASTER-STAMP!</a:t>
            </a:r>
          </a:p>
        </p:txBody>
      </p:sp>
      <p:sp>
        <p:nvSpPr>
          <p:cNvPr id="3" name="TextBox 3">
            <a:extLst>
              <a:ext uri="{FF2B5EF4-FFF2-40B4-BE49-F238E27FC236}">
                <a16:creationId xmlns:a16="http://schemas.microsoft.com/office/drawing/2014/main" id="{E6528244-3B69-3698-F3AB-6B96D73838B3}"/>
              </a:ext>
            </a:extLst>
          </p:cNvPr>
          <p:cNvSpPr txBox="1"/>
          <p:nvPr/>
        </p:nvSpPr>
        <p:spPr>
          <a:xfrm>
            <a:off x="8286750" y="4991102"/>
            <a:ext cx="2857500" cy="110423"/>
          </a:xfrm>
          <a:prstGeom prst="rect">
            <a:avLst/>
          </a:prstGeom>
        </p:spPr>
        <p:txBody>
          <a:bodyPr lIns="0" tIns="0" rIns="0" bIns="0" rtlCol="0" anchor="t" anchorCtr="0">
            <a:noAutofit/>
          </a:bodyPr>
          <a:lstStyle/>
          <a:p>
            <a:pPr defTabSz="685783">
              <a:buClrTx/>
              <a:defRPr/>
            </a:pPr>
            <a:endParaRPr lang="en-US" sz="1350" kern="1200" dirty="0">
              <a:solidFill>
                <a:prstClr val="black"/>
              </a:solidFill>
              <a:latin typeface="Aptos" panose="02110004020202020204"/>
              <a:ea typeface="+mn-ea"/>
            </a:endParaRPr>
          </a:p>
        </p:txBody>
      </p:sp>
      <p:sp>
        <p:nvSpPr>
          <p:cNvPr id="31" name="TextBox 30">
            <a:extLst>
              <a:ext uri="{FF2B5EF4-FFF2-40B4-BE49-F238E27FC236}">
                <a16:creationId xmlns:a16="http://schemas.microsoft.com/office/drawing/2014/main" id="{C50B1898-9542-AF03-6DCC-9E7053E47180}"/>
              </a:ext>
            </a:extLst>
          </p:cNvPr>
          <p:cNvSpPr txBox="1"/>
          <p:nvPr/>
        </p:nvSpPr>
        <p:spPr>
          <a:xfrm>
            <a:off x="693965" y="237722"/>
            <a:ext cx="8111077" cy="615553"/>
          </a:xfrm>
          <a:prstGeom prst="rect">
            <a:avLst/>
          </a:prstGeom>
          <a:noFill/>
        </p:spPr>
        <p:txBody>
          <a:bodyPr wrap="square">
            <a:spAutoFit/>
          </a:bodyPr>
          <a:lstStyle/>
          <a:p>
            <a:pPr defTabSz="914378"/>
            <a:br>
              <a:rPr lang="en-US" b="1" dirty="0">
                <a:solidFill>
                  <a:srgbClr val="E56760"/>
                </a:solidFill>
                <a:latin typeface="Commissioner SemiBold" pitchFamily="2" charset="0"/>
                <a:ea typeface="Montserrat"/>
                <a:cs typeface="Montserrat"/>
                <a:sym typeface="Montserrat"/>
              </a:rPr>
            </a:br>
            <a:r>
              <a:rPr lang="en-US" sz="2000" b="1" cap="all" dirty="0">
                <a:solidFill>
                  <a:srgbClr val="264557"/>
                </a:solidFill>
                <a:latin typeface="Commissioner ExtraBold" pitchFamily="2" charset="0"/>
                <a:ea typeface="Montserrat"/>
                <a:cs typeface="Montserrat"/>
                <a:sym typeface="Montserrat"/>
              </a:rPr>
              <a:t>Rubric for Finding Hedged Equity Strategies</a:t>
            </a:r>
          </a:p>
        </p:txBody>
      </p:sp>
      <p:sp>
        <p:nvSpPr>
          <p:cNvPr id="4" name="TextBox 3">
            <a:extLst>
              <a:ext uri="{FF2B5EF4-FFF2-40B4-BE49-F238E27FC236}">
                <a16:creationId xmlns:a16="http://schemas.microsoft.com/office/drawing/2014/main" id="{270653B6-34C6-D797-3DD6-D7ACA78B1202}"/>
              </a:ext>
            </a:extLst>
          </p:cNvPr>
          <p:cNvSpPr txBox="1"/>
          <p:nvPr/>
        </p:nvSpPr>
        <p:spPr>
          <a:xfrm>
            <a:off x="765964" y="4460446"/>
            <a:ext cx="6946652" cy="230832"/>
          </a:xfrm>
          <a:prstGeom prst="rect">
            <a:avLst/>
          </a:prstGeom>
          <a:noFill/>
        </p:spPr>
        <p:txBody>
          <a:bodyPr wrap="square">
            <a:spAutoFit/>
          </a:bodyPr>
          <a:lstStyle/>
          <a:p>
            <a:pPr defTabSz="685783">
              <a:buClrTx/>
              <a:defRPr/>
            </a:pPr>
            <a:r>
              <a:rPr lang="en-US" sz="900" kern="1200" dirty="0">
                <a:solidFill>
                  <a:srgbClr val="034059"/>
                </a:solidFill>
                <a:latin typeface="Commissioner SemiBold" pitchFamily="2" charset="0"/>
                <a:ea typeface="+mn-ea"/>
              </a:rPr>
              <a:t>There is no guarantee that any investment strategy will achieve its objectives, generate profits or avoid losses.</a:t>
            </a:r>
          </a:p>
        </p:txBody>
      </p:sp>
      <p:graphicFrame>
        <p:nvGraphicFramePr>
          <p:cNvPr id="5" name="Table 4">
            <a:extLst>
              <a:ext uri="{FF2B5EF4-FFF2-40B4-BE49-F238E27FC236}">
                <a16:creationId xmlns:a16="http://schemas.microsoft.com/office/drawing/2014/main" id="{452089CD-F410-D72D-F427-D16D7B6B04BB}"/>
              </a:ext>
            </a:extLst>
          </p:cNvPr>
          <p:cNvGraphicFramePr>
            <a:graphicFrameLocks noGrp="1"/>
          </p:cNvGraphicFramePr>
          <p:nvPr>
            <p:extLst>
              <p:ext uri="{D42A27DB-BD31-4B8C-83A1-F6EECF244321}">
                <p14:modId xmlns:p14="http://schemas.microsoft.com/office/powerpoint/2010/main" val="1183485653"/>
              </p:ext>
            </p:extLst>
          </p:nvPr>
        </p:nvGraphicFramePr>
        <p:xfrm>
          <a:off x="605658" y="925286"/>
          <a:ext cx="8041728" cy="3776583"/>
        </p:xfrm>
        <a:graphic>
          <a:graphicData uri="http://schemas.openxmlformats.org/drawingml/2006/table">
            <a:tbl>
              <a:tblPr>
                <a:tableStyleId>{5C22544A-7EE6-4342-B048-85BDC9FD1C3A}</a:tableStyleId>
              </a:tblPr>
              <a:tblGrid>
                <a:gridCol w="1520322">
                  <a:extLst>
                    <a:ext uri="{9D8B030D-6E8A-4147-A177-3AD203B41FA5}">
                      <a16:colId xmlns:a16="http://schemas.microsoft.com/office/drawing/2014/main" val="1932961509"/>
                    </a:ext>
                  </a:extLst>
                </a:gridCol>
                <a:gridCol w="2476500">
                  <a:extLst>
                    <a:ext uri="{9D8B030D-6E8A-4147-A177-3AD203B41FA5}">
                      <a16:colId xmlns:a16="http://schemas.microsoft.com/office/drawing/2014/main" val="578952247"/>
                    </a:ext>
                  </a:extLst>
                </a:gridCol>
                <a:gridCol w="1851660">
                  <a:extLst>
                    <a:ext uri="{9D8B030D-6E8A-4147-A177-3AD203B41FA5}">
                      <a16:colId xmlns:a16="http://schemas.microsoft.com/office/drawing/2014/main" val="848036535"/>
                    </a:ext>
                  </a:extLst>
                </a:gridCol>
                <a:gridCol w="853177">
                  <a:extLst>
                    <a:ext uri="{9D8B030D-6E8A-4147-A177-3AD203B41FA5}">
                      <a16:colId xmlns:a16="http://schemas.microsoft.com/office/drawing/2014/main" val="3187336357"/>
                    </a:ext>
                  </a:extLst>
                </a:gridCol>
                <a:gridCol w="1340069">
                  <a:extLst>
                    <a:ext uri="{9D8B030D-6E8A-4147-A177-3AD203B41FA5}">
                      <a16:colId xmlns:a16="http://schemas.microsoft.com/office/drawing/2014/main" val="964175085"/>
                    </a:ext>
                  </a:extLst>
                </a:gridCol>
              </a:tblGrid>
              <a:tr h="697230">
                <a:tc>
                  <a:txBody>
                    <a:bodyPr/>
                    <a:lstStyle/>
                    <a:p>
                      <a:pPr algn="l" fontAlgn="ctr"/>
                      <a:r>
                        <a:rPr lang="en-US" sz="1100" u="none" strike="noStrike" dirty="0">
                          <a:solidFill>
                            <a:schemeClr val="bg1"/>
                          </a:solidFill>
                          <a:effectLst/>
                          <a:latin typeface="Commissioner" pitchFamily="2" charset="0"/>
                        </a:rPr>
                        <a:t>Market Environment</a:t>
                      </a:r>
                      <a:endParaRPr lang="en-US" sz="1100" b="1" i="0" u="none" strike="noStrike" dirty="0">
                        <a:solidFill>
                          <a:schemeClr val="bg1"/>
                        </a:solidFill>
                        <a:effectLst/>
                        <a:latin typeface="Commissioner" pitchFamily="2" charset="0"/>
                      </a:endParaRPr>
                    </a:p>
                  </a:txBody>
                  <a:tcPr marT="91440" marB="9144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E2A47"/>
                    </a:solidFill>
                  </a:tcPr>
                </a:tc>
                <a:tc>
                  <a:txBody>
                    <a:bodyPr/>
                    <a:lstStyle/>
                    <a:p>
                      <a:pPr algn="l" fontAlgn="ctr"/>
                      <a:r>
                        <a:rPr lang="en-US" sz="1100" u="none" strike="noStrike" dirty="0">
                          <a:solidFill>
                            <a:schemeClr val="bg1"/>
                          </a:solidFill>
                          <a:effectLst/>
                          <a:latin typeface="Commissioner" pitchFamily="2" charset="0"/>
                        </a:rPr>
                        <a:t>Strategy Characteristics</a:t>
                      </a:r>
                      <a:endParaRPr lang="en-US" sz="1100" b="1" i="0" u="none" strike="noStrike" dirty="0">
                        <a:solidFill>
                          <a:schemeClr val="bg1"/>
                        </a:solidFill>
                        <a:effectLst/>
                        <a:latin typeface="Commissioner" pitchFamily="2" charset="0"/>
                      </a:endParaRPr>
                    </a:p>
                  </a:txBody>
                  <a:tcPr marT="91440" marB="9144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E2A47"/>
                    </a:solidFill>
                  </a:tcPr>
                </a:tc>
                <a:tc>
                  <a:txBody>
                    <a:bodyPr/>
                    <a:lstStyle/>
                    <a:p>
                      <a:pPr algn="ctr" fontAlgn="ctr"/>
                      <a:r>
                        <a:rPr lang="en-US" sz="1100" u="none" strike="noStrike" dirty="0">
                          <a:solidFill>
                            <a:schemeClr val="bg1"/>
                          </a:solidFill>
                          <a:effectLst/>
                          <a:latin typeface="Commissioner" pitchFamily="2" charset="0"/>
                        </a:rPr>
                        <a:t>Hedged Equity Fund</a:t>
                      </a:r>
                      <a:br>
                        <a:rPr lang="en-US" sz="1100" u="none" strike="noStrike" dirty="0">
                          <a:solidFill>
                            <a:schemeClr val="bg1"/>
                          </a:solidFill>
                          <a:effectLst/>
                          <a:latin typeface="Commissioner" pitchFamily="2" charset="0"/>
                        </a:rPr>
                      </a:br>
                      <a:r>
                        <a:rPr lang="en-US" sz="1100" u="none" strike="noStrike" dirty="0">
                          <a:solidFill>
                            <a:schemeClr val="bg1"/>
                          </a:solidFill>
                          <a:effectLst/>
                          <a:latin typeface="Commissioner" pitchFamily="2" charset="0"/>
                        </a:rPr>
                        <a:t> ( 5-20% buffer with cap*)</a:t>
                      </a:r>
                      <a:endParaRPr lang="en-US" sz="1100" b="1" i="0" u="none" strike="noStrike" dirty="0">
                        <a:solidFill>
                          <a:schemeClr val="bg1"/>
                        </a:solidFill>
                        <a:effectLst/>
                        <a:latin typeface="Commissioner" pitchFamily="2" charset="0"/>
                      </a:endParaRPr>
                    </a:p>
                  </a:txBody>
                  <a:tcPr marT="91440" marB="9144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E2A47"/>
                    </a:solidFill>
                  </a:tcPr>
                </a:tc>
                <a:tc>
                  <a:txBody>
                    <a:bodyPr/>
                    <a:lstStyle/>
                    <a:p>
                      <a:pPr algn="ctr" fontAlgn="ctr"/>
                      <a:r>
                        <a:rPr lang="en-US" sz="1100" u="none" strike="noStrike" dirty="0">
                          <a:solidFill>
                            <a:schemeClr val="bg1"/>
                          </a:solidFill>
                          <a:effectLst/>
                          <a:latin typeface="Commissioner" pitchFamily="2" charset="0"/>
                        </a:rPr>
                        <a:t>Buffered Approach</a:t>
                      </a:r>
                      <a:endParaRPr lang="en-US" sz="1100" b="1" i="0" u="none" strike="noStrike" dirty="0">
                        <a:solidFill>
                          <a:schemeClr val="bg1"/>
                        </a:solidFill>
                        <a:effectLst/>
                        <a:latin typeface="Commissioner" pitchFamily="2" charset="0"/>
                      </a:endParaRPr>
                    </a:p>
                  </a:txBody>
                  <a:tcPr marT="91440" marB="9144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E2A47"/>
                    </a:solidFill>
                  </a:tcPr>
                </a:tc>
                <a:tc>
                  <a:txBody>
                    <a:bodyPr/>
                    <a:lstStyle/>
                    <a:p>
                      <a:pPr algn="ctr" fontAlgn="ctr"/>
                      <a:r>
                        <a:rPr lang="en-US" sz="1100" u="none" strike="noStrike" dirty="0">
                          <a:solidFill>
                            <a:schemeClr val="bg1"/>
                          </a:solidFill>
                          <a:effectLst/>
                          <a:latin typeface="Commissioner" pitchFamily="2" charset="0"/>
                        </a:rPr>
                        <a:t>Desirable Hedged Equity Approach</a:t>
                      </a:r>
                      <a:endParaRPr lang="en-US" sz="1100" b="1" i="0" u="none" strike="noStrike" dirty="0">
                        <a:solidFill>
                          <a:schemeClr val="bg1"/>
                        </a:solidFill>
                        <a:effectLst/>
                        <a:latin typeface="Commissioner" pitchFamily="2" charset="0"/>
                      </a:endParaRPr>
                    </a:p>
                  </a:txBody>
                  <a:tcPr marT="91440" marB="9144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E2A47"/>
                    </a:solidFill>
                  </a:tcPr>
                </a:tc>
                <a:extLst>
                  <a:ext uri="{0D108BD9-81ED-4DB2-BD59-A6C34878D82A}">
                    <a16:rowId xmlns:a16="http://schemas.microsoft.com/office/drawing/2014/main" val="2521621264"/>
                  </a:ext>
                </a:extLst>
              </a:tr>
              <a:tr h="501921">
                <a:tc>
                  <a:txBody>
                    <a:bodyPr/>
                    <a:lstStyle/>
                    <a:p>
                      <a:pPr algn="l" fontAlgn="ctr"/>
                      <a:r>
                        <a:rPr lang="en-US" sz="1100" u="none" strike="noStrike" dirty="0">
                          <a:solidFill>
                            <a:schemeClr val="bg1"/>
                          </a:solidFill>
                          <a:effectLst/>
                          <a:latin typeface="Commissioner" pitchFamily="2" charset="0"/>
                        </a:rPr>
                        <a:t> </a:t>
                      </a:r>
                      <a:endParaRPr lang="en-US" sz="1100" b="0" i="0" u="none" strike="noStrike" dirty="0">
                        <a:solidFill>
                          <a:schemeClr val="bg1"/>
                        </a:solidFill>
                        <a:effectLst/>
                        <a:latin typeface="Commissioner" pitchFamily="2" charset="0"/>
                      </a:endParaRPr>
                    </a:p>
                  </a:txBody>
                  <a:tcPr marT="91440" marB="9144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7F0F9"/>
                    </a:solidFill>
                  </a:tcPr>
                </a:tc>
                <a:tc>
                  <a:txBody>
                    <a:bodyPr/>
                    <a:lstStyle/>
                    <a:p>
                      <a:pPr algn="l" fontAlgn="ctr"/>
                      <a:r>
                        <a:rPr lang="en-US" sz="1100" u="none" strike="noStrike" dirty="0">
                          <a:effectLst/>
                          <a:latin typeface="Commissioner" pitchFamily="2" charset="0"/>
                        </a:rPr>
                        <a:t>Aims to potentially capture high returns years/quarters</a:t>
                      </a:r>
                      <a:endParaRPr lang="en-US" sz="1100" b="1" i="0" u="none" strike="noStrike" dirty="0">
                        <a:solidFill>
                          <a:srgbClr val="000000"/>
                        </a:solidFill>
                        <a:effectLst/>
                        <a:latin typeface="Commissioner" pitchFamily="2" charset="0"/>
                      </a:endParaRPr>
                    </a:p>
                  </a:txBody>
                  <a:tcPr marT="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7F0F9"/>
                    </a:solidFill>
                  </a:tcPr>
                </a:tc>
                <a:tc>
                  <a:txBody>
                    <a:bodyPr/>
                    <a:lstStyle/>
                    <a:p>
                      <a:pPr algn="ctr" fontAlgn="ctr"/>
                      <a:r>
                        <a:rPr lang="en-US" sz="2500" u="none" strike="noStrike" dirty="0">
                          <a:solidFill>
                            <a:srgbClr val="D34613"/>
                          </a:solidFill>
                          <a:effectLst/>
                          <a:latin typeface="Commissioner" pitchFamily="2" charset="0"/>
                        </a:rPr>
                        <a:t>x</a:t>
                      </a:r>
                      <a:endParaRPr lang="en-US" sz="2500" b="1" i="0" u="none" strike="noStrike" dirty="0">
                        <a:solidFill>
                          <a:srgbClr val="D34613"/>
                        </a:solidFill>
                        <a:effectLst/>
                        <a:latin typeface="Commissioner" pitchFamily="2" charset="0"/>
                      </a:endParaRPr>
                    </a:p>
                  </a:txBody>
                  <a:tcPr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7F0F9"/>
                    </a:solidFill>
                  </a:tcPr>
                </a:tc>
                <a:tc>
                  <a:txBody>
                    <a:bodyPr/>
                    <a:lstStyle/>
                    <a:p>
                      <a:pPr algn="ctr" fontAlgn="ctr"/>
                      <a:r>
                        <a:rPr lang="en-US" sz="2500" u="none" strike="noStrike" dirty="0">
                          <a:solidFill>
                            <a:srgbClr val="D34613"/>
                          </a:solidFill>
                          <a:effectLst/>
                          <a:latin typeface="Commissioner" pitchFamily="2" charset="0"/>
                        </a:rPr>
                        <a:t>x</a:t>
                      </a:r>
                      <a:endParaRPr lang="en-US" sz="2500" b="1" i="0" u="none" strike="noStrike" dirty="0">
                        <a:solidFill>
                          <a:srgbClr val="D34613"/>
                        </a:solidFill>
                        <a:effectLst/>
                        <a:latin typeface="Commissioner" pitchFamily="2" charset="0"/>
                      </a:endParaRPr>
                    </a:p>
                  </a:txBody>
                  <a:tcPr marT="0" marB="0"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7F0F9"/>
                    </a:solidFill>
                  </a:tcPr>
                </a:tc>
                <a:tc>
                  <a:txBody>
                    <a:bodyPr/>
                    <a:lstStyle/>
                    <a:p>
                      <a:pPr algn="ctr" fontAlgn="ctr"/>
                      <a:endParaRPr lang="en-US" sz="1100" b="1" i="0" u="none" strike="noStrike" dirty="0">
                        <a:solidFill>
                          <a:srgbClr val="000000"/>
                        </a:solidFill>
                        <a:effectLst/>
                        <a:latin typeface="Commissioner" pitchFamily="2" charset="0"/>
                      </a:endParaRPr>
                    </a:p>
                  </a:txBody>
                  <a:tcPr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E7F0F9"/>
                    </a:solidFill>
                  </a:tcPr>
                </a:tc>
                <a:extLst>
                  <a:ext uri="{0D108BD9-81ED-4DB2-BD59-A6C34878D82A}">
                    <a16:rowId xmlns:a16="http://schemas.microsoft.com/office/drawing/2014/main" val="2388683758"/>
                  </a:ext>
                </a:extLst>
              </a:tr>
              <a:tr h="501921">
                <a:tc>
                  <a:txBody>
                    <a:bodyPr/>
                    <a:lstStyle/>
                    <a:p>
                      <a:pPr algn="l" fontAlgn="ctr"/>
                      <a:r>
                        <a:rPr lang="en-US" sz="1100" b="1" u="none" strike="noStrike" dirty="0">
                          <a:solidFill>
                            <a:schemeClr val="tx1"/>
                          </a:solidFill>
                          <a:effectLst/>
                          <a:latin typeface="Commissioner" pitchFamily="2" charset="0"/>
                        </a:rPr>
                        <a:t>Extreme Markets</a:t>
                      </a:r>
                      <a:endParaRPr lang="en-US" sz="1100" b="1" i="0" u="none" strike="noStrike" dirty="0">
                        <a:solidFill>
                          <a:schemeClr val="tx1"/>
                        </a:solidFill>
                        <a:effectLst/>
                        <a:latin typeface="Commissioner" pitchFamily="2" charset="0"/>
                      </a:endParaRPr>
                    </a:p>
                  </a:txBody>
                  <a:tcPr marT="91440" marB="9144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7F0F9"/>
                    </a:solidFill>
                  </a:tcPr>
                </a:tc>
                <a:tc>
                  <a:txBody>
                    <a:bodyPr/>
                    <a:lstStyle/>
                    <a:p>
                      <a:pPr algn="l" fontAlgn="ctr"/>
                      <a:r>
                        <a:rPr lang="en-US" sz="1100" u="none" strike="noStrike" dirty="0">
                          <a:effectLst/>
                          <a:latin typeface="Commissioner" pitchFamily="2" charset="0"/>
                        </a:rPr>
                        <a:t>Aims to avoid extreme losses in fast declining Markets</a:t>
                      </a:r>
                      <a:endParaRPr lang="en-US" sz="1100" b="1" i="0" u="none" strike="noStrike" dirty="0">
                        <a:solidFill>
                          <a:srgbClr val="000000"/>
                        </a:solidFill>
                        <a:effectLst/>
                        <a:latin typeface="Commissioner" pitchFamily="2" charset="0"/>
                      </a:endParaRPr>
                    </a:p>
                  </a:txBody>
                  <a:tcPr marT="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7F0F9"/>
                    </a:solidFill>
                  </a:tcPr>
                </a:tc>
                <a:tc>
                  <a:txBody>
                    <a:bodyPr/>
                    <a:lstStyle/>
                    <a:p>
                      <a:pPr algn="ctr" fontAlgn="ctr"/>
                      <a:r>
                        <a:rPr lang="en-US" sz="2500" u="none" strike="noStrike" dirty="0">
                          <a:solidFill>
                            <a:srgbClr val="D34613"/>
                          </a:solidFill>
                          <a:effectLst/>
                          <a:latin typeface="Commissioner" pitchFamily="2" charset="0"/>
                        </a:rPr>
                        <a:t>x</a:t>
                      </a:r>
                      <a:endParaRPr lang="en-US" sz="2500" b="1" i="0" u="none" strike="noStrike" dirty="0">
                        <a:solidFill>
                          <a:srgbClr val="D34613"/>
                        </a:solidFill>
                        <a:effectLst/>
                        <a:latin typeface="Commissioner" pitchFamily="2" charset="0"/>
                      </a:endParaRPr>
                    </a:p>
                  </a:txBody>
                  <a:tcPr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F0F9"/>
                    </a:solidFill>
                  </a:tcPr>
                </a:tc>
                <a:tc>
                  <a:txBody>
                    <a:bodyPr/>
                    <a:lstStyle/>
                    <a:p>
                      <a:pPr algn="ctr" fontAlgn="ctr"/>
                      <a:r>
                        <a:rPr lang="en-US" sz="2500" u="none" strike="noStrike" dirty="0">
                          <a:solidFill>
                            <a:srgbClr val="D34613"/>
                          </a:solidFill>
                          <a:effectLst/>
                          <a:latin typeface="Commissioner" pitchFamily="2" charset="0"/>
                        </a:rPr>
                        <a:t>x</a:t>
                      </a:r>
                      <a:endParaRPr lang="en-US" sz="2500" b="1" i="0" u="none" strike="noStrike" dirty="0">
                        <a:solidFill>
                          <a:srgbClr val="D34613"/>
                        </a:solidFill>
                        <a:effectLst/>
                        <a:latin typeface="Commissioner" pitchFamily="2" charset="0"/>
                      </a:endParaRPr>
                    </a:p>
                  </a:txBody>
                  <a:tcPr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F0F9"/>
                    </a:solidFill>
                  </a:tcPr>
                </a:tc>
                <a:tc>
                  <a:txBody>
                    <a:bodyPr/>
                    <a:lstStyle/>
                    <a:p>
                      <a:pPr algn="ctr" fontAlgn="ctr"/>
                      <a:endParaRPr lang="en-US" sz="1100" b="1" i="0" u="none" strike="noStrike" dirty="0">
                        <a:solidFill>
                          <a:srgbClr val="000000"/>
                        </a:solidFill>
                        <a:effectLst/>
                        <a:latin typeface="Commissioner" pitchFamily="2" charset="0"/>
                      </a:endParaRPr>
                    </a:p>
                  </a:txBody>
                  <a:tcPr marT="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7F0F9"/>
                    </a:solidFill>
                  </a:tcPr>
                </a:tc>
                <a:extLst>
                  <a:ext uri="{0D108BD9-81ED-4DB2-BD59-A6C34878D82A}">
                    <a16:rowId xmlns:a16="http://schemas.microsoft.com/office/drawing/2014/main" val="2822408794"/>
                  </a:ext>
                </a:extLst>
              </a:tr>
              <a:tr h="501921">
                <a:tc>
                  <a:txBody>
                    <a:bodyPr/>
                    <a:lstStyle/>
                    <a:p>
                      <a:pPr algn="l" fontAlgn="ctr"/>
                      <a:r>
                        <a:rPr lang="en-US" sz="1100" u="none" strike="noStrike" dirty="0">
                          <a:solidFill>
                            <a:schemeClr val="bg1"/>
                          </a:solidFill>
                          <a:effectLst/>
                          <a:latin typeface="Commissioner" pitchFamily="2" charset="0"/>
                        </a:rPr>
                        <a:t> </a:t>
                      </a:r>
                      <a:endParaRPr lang="en-US" sz="1100" b="0" i="0" u="none" strike="noStrike" dirty="0">
                        <a:solidFill>
                          <a:schemeClr val="bg1"/>
                        </a:solidFill>
                        <a:effectLst/>
                        <a:latin typeface="Commissioner" pitchFamily="2" charset="0"/>
                      </a:endParaRPr>
                    </a:p>
                  </a:txBody>
                  <a:tcPr marT="91440" marB="9144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7F0F9"/>
                    </a:solidFill>
                  </a:tcPr>
                </a:tc>
                <a:tc>
                  <a:txBody>
                    <a:bodyPr/>
                    <a:lstStyle/>
                    <a:p>
                      <a:pPr algn="l" fontAlgn="ctr"/>
                      <a:r>
                        <a:rPr lang="en-US" sz="1100" u="none" strike="noStrike" dirty="0">
                          <a:effectLst/>
                          <a:latin typeface="Commissioner" pitchFamily="2" charset="0"/>
                        </a:rPr>
                        <a:t>Avoids locking in extreme losses by not capping post decline</a:t>
                      </a:r>
                      <a:endParaRPr lang="en-US" sz="1100" b="1" i="0" u="none" strike="noStrike" dirty="0">
                        <a:solidFill>
                          <a:srgbClr val="000000"/>
                        </a:solidFill>
                        <a:effectLst/>
                        <a:latin typeface="Commissioner" pitchFamily="2" charset="0"/>
                      </a:endParaRPr>
                    </a:p>
                  </a:txBody>
                  <a:tcPr marT="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E7F0F9"/>
                    </a:solidFill>
                  </a:tcPr>
                </a:tc>
                <a:tc>
                  <a:txBody>
                    <a:bodyPr/>
                    <a:lstStyle/>
                    <a:p>
                      <a:pPr algn="ctr" fontAlgn="ctr"/>
                      <a:r>
                        <a:rPr lang="en-US" sz="2500" u="none" strike="noStrike" dirty="0">
                          <a:solidFill>
                            <a:srgbClr val="D34613"/>
                          </a:solidFill>
                          <a:effectLst/>
                          <a:latin typeface="Commissioner" pitchFamily="2" charset="0"/>
                        </a:rPr>
                        <a:t>x</a:t>
                      </a:r>
                      <a:endParaRPr lang="en-US" sz="2500" b="1" i="0" u="none" strike="noStrike" dirty="0">
                        <a:solidFill>
                          <a:srgbClr val="D34613"/>
                        </a:solidFill>
                        <a:effectLst/>
                        <a:latin typeface="Commissioner" pitchFamily="2" charset="0"/>
                      </a:endParaRPr>
                    </a:p>
                  </a:txBody>
                  <a:tcPr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F0F9"/>
                    </a:solidFill>
                  </a:tcPr>
                </a:tc>
                <a:tc>
                  <a:txBody>
                    <a:bodyPr/>
                    <a:lstStyle/>
                    <a:p>
                      <a:pPr algn="ctr" fontAlgn="ctr"/>
                      <a:r>
                        <a:rPr lang="en-US" sz="2500" u="none" strike="noStrike" dirty="0">
                          <a:solidFill>
                            <a:srgbClr val="D34613"/>
                          </a:solidFill>
                          <a:effectLst/>
                          <a:latin typeface="Commissioner" pitchFamily="2" charset="0"/>
                        </a:rPr>
                        <a:t>x</a:t>
                      </a:r>
                      <a:endParaRPr lang="en-US" sz="2500" b="1" i="0" u="none" strike="noStrike" dirty="0">
                        <a:solidFill>
                          <a:srgbClr val="D34613"/>
                        </a:solidFill>
                        <a:effectLst/>
                        <a:latin typeface="Commissioner" pitchFamily="2" charset="0"/>
                      </a:endParaRPr>
                    </a:p>
                  </a:txBody>
                  <a:tcPr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E7F0F9"/>
                    </a:solidFill>
                  </a:tcPr>
                </a:tc>
                <a:tc>
                  <a:txBody>
                    <a:bodyPr/>
                    <a:lstStyle/>
                    <a:p>
                      <a:pPr algn="ctr" fontAlgn="ctr"/>
                      <a:endParaRPr lang="en-US" sz="1100" b="1" i="0" u="none" strike="noStrike" dirty="0">
                        <a:solidFill>
                          <a:srgbClr val="000000"/>
                        </a:solidFill>
                        <a:effectLst/>
                        <a:latin typeface="Commissioner" pitchFamily="2" charset="0"/>
                      </a:endParaRPr>
                    </a:p>
                  </a:txBody>
                  <a:tcPr marT="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E7F0F9"/>
                    </a:solidFill>
                  </a:tcPr>
                </a:tc>
                <a:extLst>
                  <a:ext uri="{0D108BD9-81ED-4DB2-BD59-A6C34878D82A}">
                    <a16:rowId xmlns:a16="http://schemas.microsoft.com/office/drawing/2014/main" val="68081789"/>
                  </a:ext>
                </a:extLst>
              </a:tr>
              <a:tr h="610444">
                <a:tc>
                  <a:txBody>
                    <a:bodyPr/>
                    <a:lstStyle/>
                    <a:p>
                      <a:pPr algn="l" fontAlgn="ctr"/>
                      <a:r>
                        <a:rPr lang="en-US" sz="1100" u="none" strike="noStrike" dirty="0">
                          <a:solidFill>
                            <a:schemeClr val="bg1"/>
                          </a:solidFill>
                          <a:effectLst/>
                          <a:latin typeface="Commissioner" pitchFamily="2" charset="0"/>
                        </a:rPr>
                        <a:t> </a:t>
                      </a:r>
                      <a:endParaRPr lang="en-US" sz="1100" b="1" i="0" u="none" strike="noStrike" dirty="0">
                        <a:solidFill>
                          <a:schemeClr val="bg1"/>
                        </a:solidFill>
                        <a:effectLst/>
                        <a:latin typeface="Commissioner" pitchFamily="2" charset="0"/>
                      </a:endParaRPr>
                    </a:p>
                  </a:txBody>
                  <a:tcPr marT="91440" marB="9144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BFDFEB"/>
                    </a:solidFill>
                  </a:tcPr>
                </a:tc>
                <a:tc>
                  <a:txBody>
                    <a:bodyPr/>
                    <a:lstStyle/>
                    <a:p>
                      <a:pPr algn="l" fontAlgn="ctr"/>
                      <a:r>
                        <a:rPr lang="en-US" sz="1100" u="none" strike="noStrike" dirty="0">
                          <a:effectLst/>
                          <a:latin typeface="Commissioner" pitchFamily="2" charset="0"/>
                        </a:rPr>
                        <a:t>Aims to realize reliable up-capture during moderate return years</a:t>
                      </a:r>
                      <a:endParaRPr lang="en-US" sz="1100" b="1" i="0" u="none" strike="noStrike" dirty="0">
                        <a:solidFill>
                          <a:srgbClr val="000000"/>
                        </a:solidFill>
                        <a:effectLst/>
                        <a:latin typeface="Commissioner" pitchFamily="2" charset="0"/>
                      </a:endParaRPr>
                    </a:p>
                  </a:txBody>
                  <a:tcPr marT="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BFDFEB"/>
                    </a:solidFill>
                  </a:tcPr>
                </a:tc>
                <a:tc>
                  <a:txBody>
                    <a:bodyPr/>
                    <a:lstStyle/>
                    <a:p>
                      <a:pPr algn="ctr" fontAlgn="ctr"/>
                      <a:endParaRPr lang="en-US" sz="900" b="1" i="0" u="none" strike="noStrike" dirty="0">
                        <a:solidFill>
                          <a:srgbClr val="000000"/>
                        </a:solidFill>
                        <a:effectLst/>
                        <a:latin typeface="Commissioner" pitchFamily="2" charset="0"/>
                      </a:endParaRPr>
                    </a:p>
                  </a:txBody>
                  <a:tcPr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FDFEB"/>
                    </a:solidFill>
                  </a:tcPr>
                </a:tc>
                <a:tc>
                  <a:txBody>
                    <a:bodyPr/>
                    <a:lstStyle/>
                    <a:p>
                      <a:pPr algn="ctr" fontAlgn="ctr"/>
                      <a:endParaRPr lang="en-US" sz="1100" b="1" i="0" u="none" strike="noStrike" dirty="0">
                        <a:solidFill>
                          <a:srgbClr val="000000"/>
                        </a:solidFill>
                        <a:effectLst/>
                        <a:latin typeface="Commissioner" pitchFamily="2" charset="0"/>
                      </a:endParaRPr>
                    </a:p>
                  </a:txBody>
                  <a:tcPr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FDFEB"/>
                    </a:solidFill>
                  </a:tcPr>
                </a:tc>
                <a:tc>
                  <a:txBody>
                    <a:bodyPr/>
                    <a:lstStyle/>
                    <a:p>
                      <a:pPr algn="ctr" fontAlgn="ctr"/>
                      <a:endParaRPr lang="en-US" sz="1100" b="1" i="0" u="none" strike="noStrike" dirty="0">
                        <a:solidFill>
                          <a:srgbClr val="000000"/>
                        </a:solidFill>
                        <a:effectLst/>
                        <a:latin typeface="Commissioner" pitchFamily="2" charset="0"/>
                      </a:endParaRPr>
                    </a:p>
                  </a:txBody>
                  <a:tcPr marT="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BFDFEB"/>
                    </a:solidFill>
                  </a:tcPr>
                </a:tc>
                <a:extLst>
                  <a:ext uri="{0D108BD9-81ED-4DB2-BD59-A6C34878D82A}">
                    <a16:rowId xmlns:a16="http://schemas.microsoft.com/office/drawing/2014/main" val="2765655123"/>
                  </a:ext>
                </a:extLst>
              </a:tr>
              <a:tr h="461225">
                <a:tc>
                  <a:txBody>
                    <a:bodyPr/>
                    <a:lstStyle/>
                    <a:p>
                      <a:pPr algn="l" fontAlgn="ctr"/>
                      <a:r>
                        <a:rPr lang="en-US" sz="1100" b="1" u="none" strike="noStrike" dirty="0">
                          <a:solidFill>
                            <a:schemeClr val="tx1"/>
                          </a:solidFill>
                          <a:effectLst/>
                          <a:latin typeface="Commissioner" pitchFamily="2" charset="0"/>
                        </a:rPr>
                        <a:t>Moderate Markets</a:t>
                      </a:r>
                      <a:endParaRPr lang="en-US" sz="1100" b="1" i="0" u="none" strike="noStrike" dirty="0">
                        <a:solidFill>
                          <a:schemeClr val="tx1"/>
                        </a:solidFill>
                        <a:effectLst/>
                        <a:latin typeface="Commissioner" pitchFamily="2" charset="0"/>
                      </a:endParaRPr>
                    </a:p>
                  </a:txBody>
                  <a:tcPr marT="91440" marB="91440">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BFDFEB"/>
                    </a:solidFill>
                  </a:tcPr>
                </a:tc>
                <a:tc>
                  <a:txBody>
                    <a:bodyPr/>
                    <a:lstStyle/>
                    <a:p>
                      <a:pPr algn="l" fontAlgn="ctr"/>
                      <a:r>
                        <a:rPr lang="en-US" sz="1100" u="none" strike="noStrike" dirty="0">
                          <a:effectLst/>
                          <a:latin typeface="Commissioner" pitchFamily="2" charset="0"/>
                        </a:rPr>
                        <a:t>Aims to lessen losses during moderate loss years</a:t>
                      </a:r>
                      <a:endParaRPr lang="en-US" sz="1100" b="1" i="0" u="none" strike="noStrike" dirty="0">
                        <a:solidFill>
                          <a:srgbClr val="000000"/>
                        </a:solidFill>
                        <a:effectLst/>
                        <a:latin typeface="Commissioner" pitchFamily="2" charset="0"/>
                      </a:endParaRPr>
                    </a:p>
                  </a:txBody>
                  <a:tcPr marT="0" marB="0" anchor="ct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rgbClr val="BFDFEB"/>
                    </a:solidFill>
                  </a:tcPr>
                </a:tc>
                <a:tc>
                  <a:txBody>
                    <a:bodyPr/>
                    <a:lstStyle/>
                    <a:p>
                      <a:pPr algn="ctr" fontAlgn="ctr"/>
                      <a:endParaRPr lang="en-US" sz="1100" b="1" i="0" u="none" strike="noStrike" dirty="0">
                        <a:solidFill>
                          <a:srgbClr val="000000"/>
                        </a:solidFill>
                        <a:effectLst/>
                        <a:latin typeface="Commissioner" pitchFamily="2" charset="0"/>
                      </a:endParaRPr>
                    </a:p>
                  </a:txBody>
                  <a:tcPr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FDFEB"/>
                    </a:solidFill>
                  </a:tcPr>
                </a:tc>
                <a:tc>
                  <a:txBody>
                    <a:bodyPr/>
                    <a:lstStyle/>
                    <a:p>
                      <a:pPr algn="ctr" fontAlgn="ctr"/>
                      <a:endParaRPr lang="en-US" sz="1100" b="1" i="0" u="none" strike="noStrike" dirty="0">
                        <a:solidFill>
                          <a:srgbClr val="000000"/>
                        </a:solidFill>
                        <a:effectLst/>
                        <a:latin typeface="Commissioner" pitchFamily="2" charset="0"/>
                      </a:endParaRPr>
                    </a:p>
                  </a:txBody>
                  <a:tcPr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FDFEB"/>
                    </a:solidFill>
                  </a:tcPr>
                </a:tc>
                <a:tc>
                  <a:txBody>
                    <a:bodyPr/>
                    <a:lstStyle/>
                    <a:p>
                      <a:pPr algn="ctr" fontAlgn="ctr"/>
                      <a:endParaRPr lang="en-US" sz="1100" b="1" i="0" u="none" strike="noStrike" dirty="0">
                        <a:solidFill>
                          <a:srgbClr val="000000"/>
                        </a:solidFill>
                        <a:effectLst/>
                        <a:latin typeface="Commissioner" pitchFamily="2" charset="0"/>
                      </a:endParaRPr>
                    </a:p>
                  </a:txBody>
                  <a:tcPr marT="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BFDFEB"/>
                    </a:solidFill>
                  </a:tcPr>
                </a:tc>
                <a:extLst>
                  <a:ext uri="{0D108BD9-81ED-4DB2-BD59-A6C34878D82A}">
                    <a16:rowId xmlns:a16="http://schemas.microsoft.com/office/drawing/2014/main" val="415268675"/>
                  </a:ext>
                </a:extLst>
              </a:tr>
              <a:tr h="501921">
                <a:tc>
                  <a:txBody>
                    <a:bodyPr/>
                    <a:lstStyle/>
                    <a:p>
                      <a:pPr algn="l" fontAlgn="ctr"/>
                      <a:r>
                        <a:rPr lang="en-US" sz="1100" u="none" strike="noStrike" dirty="0">
                          <a:solidFill>
                            <a:schemeClr val="bg1"/>
                          </a:solidFill>
                          <a:effectLst/>
                          <a:latin typeface="Commissioner" pitchFamily="2" charset="0"/>
                        </a:rPr>
                        <a:t> </a:t>
                      </a:r>
                      <a:endParaRPr lang="en-US" sz="1100" b="0" i="0" u="none" strike="noStrike" dirty="0">
                        <a:solidFill>
                          <a:schemeClr val="bg1"/>
                        </a:solidFill>
                        <a:effectLst/>
                        <a:latin typeface="Commissioner" pitchFamily="2" charset="0"/>
                      </a:endParaRPr>
                    </a:p>
                  </a:txBody>
                  <a:tcPr marT="91440" marB="9144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BFDFEB"/>
                    </a:solidFill>
                  </a:tcPr>
                </a:tc>
                <a:tc>
                  <a:txBody>
                    <a:bodyPr/>
                    <a:lstStyle/>
                    <a:p>
                      <a:pPr algn="l" fontAlgn="ctr"/>
                      <a:r>
                        <a:rPr lang="en-US" sz="1100" u="none" strike="noStrike" dirty="0">
                          <a:effectLst/>
                          <a:latin typeface="Commissioner" pitchFamily="2" charset="0"/>
                        </a:rPr>
                        <a:t>Potentially avoids almost all losses during moderate declines</a:t>
                      </a:r>
                      <a:endParaRPr lang="en-US" sz="1100" b="1" i="0" u="none" strike="noStrike" dirty="0">
                        <a:solidFill>
                          <a:srgbClr val="000000"/>
                        </a:solidFill>
                        <a:effectLst/>
                        <a:latin typeface="Commissioner" pitchFamily="2" charset="0"/>
                      </a:endParaRPr>
                    </a:p>
                  </a:txBody>
                  <a:tcPr marT="0" marB="0" anchor="ct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FDFEB"/>
                    </a:solidFill>
                  </a:tcPr>
                </a:tc>
                <a:tc>
                  <a:txBody>
                    <a:bodyPr/>
                    <a:lstStyle/>
                    <a:p>
                      <a:pPr algn="ctr" fontAlgn="ctr"/>
                      <a:r>
                        <a:rPr lang="en-US" sz="2500" u="none" strike="noStrike" dirty="0">
                          <a:solidFill>
                            <a:srgbClr val="D34613"/>
                          </a:solidFill>
                          <a:effectLst/>
                          <a:latin typeface="Commissioner" pitchFamily="2" charset="0"/>
                        </a:rPr>
                        <a:t>x</a:t>
                      </a:r>
                      <a:endParaRPr lang="en-US" sz="2500" b="1" i="0" u="none" strike="noStrike" dirty="0">
                        <a:solidFill>
                          <a:srgbClr val="D34613"/>
                        </a:solidFill>
                        <a:effectLst/>
                        <a:latin typeface="Commissioner" pitchFamily="2" charset="0"/>
                      </a:endParaRPr>
                    </a:p>
                  </a:txBody>
                  <a:tcPr marT="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FDFEB"/>
                    </a:solidFill>
                  </a:tcPr>
                </a:tc>
                <a:tc>
                  <a:txBody>
                    <a:bodyPr/>
                    <a:lstStyle/>
                    <a:p>
                      <a:pPr algn="ctr" fontAlgn="ctr"/>
                      <a:endParaRPr lang="en-US" sz="1100" b="1" i="0" u="none" strike="noStrike" dirty="0">
                        <a:solidFill>
                          <a:srgbClr val="000000"/>
                        </a:solidFill>
                        <a:effectLst/>
                        <a:latin typeface="Commissioner" pitchFamily="2" charset="0"/>
                      </a:endParaRPr>
                    </a:p>
                  </a:txBody>
                  <a:tcPr marT="0"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FDFEB"/>
                    </a:solidFill>
                  </a:tcPr>
                </a:tc>
                <a:tc>
                  <a:txBody>
                    <a:bodyPr/>
                    <a:lstStyle/>
                    <a:p>
                      <a:pPr algn="ctr" fontAlgn="ctr"/>
                      <a:r>
                        <a:rPr lang="en-US" sz="2500" u="none" strike="noStrike" dirty="0">
                          <a:solidFill>
                            <a:srgbClr val="D34613"/>
                          </a:solidFill>
                          <a:effectLst/>
                          <a:latin typeface="Commissioner" pitchFamily="2" charset="0"/>
                        </a:rPr>
                        <a:t>x</a:t>
                      </a:r>
                      <a:endParaRPr lang="en-US" sz="2500" b="1" i="0" u="none" strike="noStrike" dirty="0">
                        <a:solidFill>
                          <a:srgbClr val="D34613"/>
                        </a:solidFill>
                        <a:effectLst/>
                        <a:latin typeface="Commissioner" pitchFamily="2" charset="0"/>
                      </a:endParaRPr>
                    </a:p>
                  </a:txBody>
                  <a:tcPr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BFDFEB"/>
                    </a:solidFill>
                  </a:tcPr>
                </a:tc>
                <a:extLst>
                  <a:ext uri="{0D108BD9-81ED-4DB2-BD59-A6C34878D82A}">
                    <a16:rowId xmlns:a16="http://schemas.microsoft.com/office/drawing/2014/main" val="657839693"/>
                  </a:ext>
                </a:extLst>
              </a:tr>
            </a:tbl>
          </a:graphicData>
        </a:graphic>
      </p:graphicFrame>
      <p:pic>
        <p:nvPicPr>
          <p:cNvPr id="19" name="Picture 18" descr="Checkmark with solid fill">
            <a:extLst>
              <a:ext uri="{FF2B5EF4-FFF2-40B4-BE49-F238E27FC236}">
                <a16:creationId xmlns:a16="http://schemas.microsoft.com/office/drawing/2014/main" id="{9C5D7F05-32A6-4B20-9E95-F7951FB21406}"/>
              </a:ext>
            </a:extLst>
          </p:cNvPr>
          <p:cNvPicPr>
            <a:picLocks noChangeAspect="1"/>
          </p:cNvPicPr>
          <p:nvPr/>
        </p:nvPicPr>
        <p:blipFill>
          <a:blip r:embed="rId3"/>
          <a:stretch>
            <a:fillRect/>
          </a:stretch>
        </p:blipFill>
        <p:spPr>
          <a:xfrm>
            <a:off x="5432331" y="3300972"/>
            <a:ext cx="248104" cy="246917"/>
          </a:xfrm>
          <a:prstGeom prst="rect">
            <a:avLst/>
          </a:prstGeom>
        </p:spPr>
      </p:pic>
      <p:pic>
        <p:nvPicPr>
          <p:cNvPr id="20" name="Picture 19" descr="Checkmark with solid fill">
            <a:extLst>
              <a:ext uri="{FF2B5EF4-FFF2-40B4-BE49-F238E27FC236}">
                <a16:creationId xmlns:a16="http://schemas.microsoft.com/office/drawing/2014/main" id="{91725905-C2CD-A6B3-16C4-149EEB479147}"/>
              </a:ext>
            </a:extLst>
          </p:cNvPr>
          <p:cNvPicPr>
            <a:picLocks noChangeAspect="1"/>
          </p:cNvPicPr>
          <p:nvPr/>
        </p:nvPicPr>
        <p:blipFill>
          <a:blip r:embed="rId3"/>
          <a:stretch>
            <a:fillRect/>
          </a:stretch>
        </p:blipFill>
        <p:spPr>
          <a:xfrm>
            <a:off x="6774717" y="3288661"/>
            <a:ext cx="248104" cy="246917"/>
          </a:xfrm>
          <a:prstGeom prst="rect">
            <a:avLst/>
          </a:prstGeom>
        </p:spPr>
      </p:pic>
      <p:pic>
        <p:nvPicPr>
          <p:cNvPr id="21" name="Picture 20" descr="Checkmark with solid fill">
            <a:extLst>
              <a:ext uri="{FF2B5EF4-FFF2-40B4-BE49-F238E27FC236}">
                <a16:creationId xmlns:a16="http://schemas.microsoft.com/office/drawing/2014/main" id="{03426656-C57F-6417-33C9-58AF1EB6ADC1}"/>
              </a:ext>
            </a:extLst>
          </p:cNvPr>
          <p:cNvPicPr>
            <a:picLocks noChangeAspect="1"/>
          </p:cNvPicPr>
          <p:nvPr/>
        </p:nvPicPr>
        <p:blipFill>
          <a:blip r:embed="rId3"/>
          <a:stretch>
            <a:fillRect/>
          </a:stretch>
        </p:blipFill>
        <p:spPr>
          <a:xfrm>
            <a:off x="6781800" y="3893524"/>
            <a:ext cx="248104" cy="246917"/>
          </a:xfrm>
          <a:prstGeom prst="rect">
            <a:avLst/>
          </a:prstGeom>
        </p:spPr>
      </p:pic>
      <p:pic>
        <p:nvPicPr>
          <p:cNvPr id="22" name="Picture 21" descr="Checkmark with solid fill">
            <a:extLst>
              <a:ext uri="{FF2B5EF4-FFF2-40B4-BE49-F238E27FC236}">
                <a16:creationId xmlns:a16="http://schemas.microsoft.com/office/drawing/2014/main" id="{3483E2EE-0448-2340-F683-896DF3592634}"/>
              </a:ext>
            </a:extLst>
          </p:cNvPr>
          <p:cNvPicPr>
            <a:picLocks noChangeAspect="1"/>
          </p:cNvPicPr>
          <p:nvPr/>
        </p:nvPicPr>
        <p:blipFill>
          <a:blip r:embed="rId3"/>
          <a:stretch>
            <a:fillRect/>
          </a:stretch>
        </p:blipFill>
        <p:spPr>
          <a:xfrm>
            <a:off x="6781800" y="4352222"/>
            <a:ext cx="248104" cy="246917"/>
          </a:xfrm>
          <a:prstGeom prst="rect">
            <a:avLst/>
          </a:prstGeom>
        </p:spPr>
      </p:pic>
      <p:pic>
        <p:nvPicPr>
          <p:cNvPr id="23" name="Picture 22" descr="Checkmark with solid fill">
            <a:extLst>
              <a:ext uri="{FF2B5EF4-FFF2-40B4-BE49-F238E27FC236}">
                <a16:creationId xmlns:a16="http://schemas.microsoft.com/office/drawing/2014/main" id="{ACF3F721-333D-B4E7-EFCD-B18B206F2F2D}"/>
              </a:ext>
            </a:extLst>
          </p:cNvPr>
          <p:cNvPicPr>
            <a:picLocks noChangeAspect="1"/>
          </p:cNvPicPr>
          <p:nvPr/>
        </p:nvPicPr>
        <p:blipFill>
          <a:blip r:embed="rId3"/>
          <a:stretch>
            <a:fillRect/>
          </a:stretch>
        </p:blipFill>
        <p:spPr>
          <a:xfrm>
            <a:off x="5441219" y="3890675"/>
            <a:ext cx="248104" cy="246917"/>
          </a:xfrm>
          <a:prstGeom prst="rect">
            <a:avLst/>
          </a:prstGeom>
        </p:spPr>
      </p:pic>
      <p:pic>
        <p:nvPicPr>
          <p:cNvPr id="24" name="Picture 23" descr="Checkmark with solid fill">
            <a:extLst>
              <a:ext uri="{FF2B5EF4-FFF2-40B4-BE49-F238E27FC236}">
                <a16:creationId xmlns:a16="http://schemas.microsoft.com/office/drawing/2014/main" id="{3B1A82E3-F1C0-0E00-F745-725BBBFEA529}"/>
              </a:ext>
            </a:extLst>
          </p:cNvPr>
          <p:cNvPicPr>
            <a:picLocks noChangeAspect="1"/>
          </p:cNvPicPr>
          <p:nvPr/>
        </p:nvPicPr>
        <p:blipFill>
          <a:blip r:embed="rId3"/>
          <a:stretch>
            <a:fillRect/>
          </a:stretch>
        </p:blipFill>
        <p:spPr>
          <a:xfrm>
            <a:off x="7885203" y="1797643"/>
            <a:ext cx="248104" cy="246917"/>
          </a:xfrm>
          <a:prstGeom prst="rect">
            <a:avLst/>
          </a:prstGeom>
        </p:spPr>
      </p:pic>
      <p:pic>
        <p:nvPicPr>
          <p:cNvPr id="25" name="Picture 24" descr="Checkmark with solid fill">
            <a:extLst>
              <a:ext uri="{FF2B5EF4-FFF2-40B4-BE49-F238E27FC236}">
                <a16:creationId xmlns:a16="http://schemas.microsoft.com/office/drawing/2014/main" id="{44F2DB2B-5B1D-F769-D7A7-2428CA421E3E}"/>
              </a:ext>
            </a:extLst>
          </p:cNvPr>
          <p:cNvPicPr>
            <a:picLocks noChangeAspect="1"/>
          </p:cNvPicPr>
          <p:nvPr/>
        </p:nvPicPr>
        <p:blipFill>
          <a:blip r:embed="rId3"/>
          <a:stretch>
            <a:fillRect/>
          </a:stretch>
        </p:blipFill>
        <p:spPr>
          <a:xfrm>
            <a:off x="7882581" y="2289404"/>
            <a:ext cx="248104" cy="246917"/>
          </a:xfrm>
          <a:prstGeom prst="rect">
            <a:avLst/>
          </a:prstGeom>
        </p:spPr>
      </p:pic>
      <p:pic>
        <p:nvPicPr>
          <p:cNvPr id="26" name="Picture 25" descr="Checkmark with solid fill">
            <a:extLst>
              <a:ext uri="{FF2B5EF4-FFF2-40B4-BE49-F238E27FC236}">
                <a16:creationId xmlns:a16="http://schemas.microsoft.com/office/drawing/2014/main" id="{2001DAF1-8BB3-4679-D544-6C92339580CE}"/>
              </a:ext>
            </a:extLst>
          </p:cNvPr>
          <p:cNvPicPr>
            <a:picLocks noChangeAspect="1"/>
          </p:cNvPicPr>
          <p:nvPr/>
        </p:nvPicPr>
        <p:blipFill>
          <a:blip r:embed="rId3"/>
          <a:stretch>
            <a:fillRect/>
          </a:stretch>
        </p:blipFill>
        <p:spPr>
          <a:xfrm>
            <a:off x="7880874" y="3889987"/>
            <a:ext cx="248104" cy="246917"/>
          </a:xfrm>
          <a:prstGeom prst="rect">
            <a:avLst/>
          </a:prstGeom>
        </p:spPr>
      </p:pic>
      <p:pic>
        <p:nvPicPr>
          <p:cNvPr id="27" name="Picture 26" descr="Checkmark with solid fill">
            <a:extLst>
              <a:ext uri="{FF2B5EF4-FFF2-40B4-BE49-F238E27FC236}">
                <a16:creationId xmlns:a16="http://schemas.microsoft.com/office/drawing/2014/main" id="{63AC529B-F94E-617B-AE28-9C50B0501282}"/>
              </a:ext>
            </a:extLst>
          </p:cNvPr>
          <p:cNvPicPr>
            <a:picLocks noChangeAspect="1"/>
          </p:cNvPicPr>
          <p:nvPr/>
        </p:nvPicPr>
        <p:blipFill>
          <a:blip r:embed="rId3"/>
          <a:stretch>
            <a:fillRect/>
          </a:stretch>
        </p:blipFill>
        <p:spPr>
          <a:xfrm>
            <a:off x="7884990" y="2788556"/>
            <a:ext cx="248104" cy="246917"/>
          </a:xfrm>
          <a:prstGeom prst="rect">
            <a:avLst/>
          </a:prstGeom>
        </p:spPr>
      </p:pic>
      <p:pic>
        <p:nvPicPr>
          <p:cNvPr id="28" name="Picture 27" descr="Checkmark with solid fill">
            <a:extLst>
              <a:ext uri="{FF2B5EF4-FFF2-40B4-BE49-F238E27FC236}">
                <a16:creationId xmlns:a16="http://schemas.microsoft.com/office/drawing/2014/main" id="{FA47A966-8E7E-64C1-52AE-7D2100429E0A}"/>
              </a:ext>
            </a:extLst>
          </p:cNvPr>
          <p:cNvPicPr>
            <a:picLocks noChangeAspect="1"/>
          </p:cNvPicPr>
          <p:nvPr/>
        </p:nvPicPr>
        <p:blipFill>
          <a:blip r:embed="rId3"/>
          <a:stretch>
            <a:fillRect/>
          </a:stretch>
        </p:blipFill>
        <p:spPr>
          <a:xfrm>
            <a:off x="7880802" y="3270608"/>
            <a:ext cx="248104" cy="246917"/>
          </a:xfrm>
          <a:prstGeom prst="rect">
            <a:avLst/>
          </a:prstGeom>
        </p:spPr>
      </p:pic>
      <p:pic>
        <p:nvPicPr>
          <p:cNvPr id="29" name="Picture 28" descr="A black background with blue letters&#10;&#10;Description automatically generated">
            <a:extLst>
              <a:ext uri="{FF2B5EF4-FFF2-40B4-BE49-F238E27FC236}">
                <a16:creationId xmlns:a16="http://schemas.microsoft.com/office/drawing/2014/main" id="{871AF15C-8E85-F6B2-B73B-022EC34FDC2F}"/>
              </a:ext>
            </a:extLst>
          </p:cNvPr>
          <p:cNvPicPr>
            <a:picLocks noChangeAspect="1"/>
          </p:cNvPicPr>
          <p:nvPr/>
        </p:nvPicPr>
        <p:blipFill>
          <a:blip r:embed="rId4">
            <a:extLst>
              <a:ext uri="{28A0092B-C50C-407E-A947-70E740481C1C}">
                <a14:useLocalDpi xmlns:a14="http://schemas.microsoft.com/office/drawing/2010/main" val="0"/>
              </a:ext>
            </a:extLst>
          </a:blip>
          <a:srcRect b="37639"/>
          <a:stretch/>
        </p:blipFill>
        <p:spPr>
          <a:xfrm>
            <a:off x="598414" y="164543"/>
            <a:ext cx="1333941" cy="345988"/>
          </a:xfrm>
          <a:prstGeom prst="rect">
            <a:avLst/>
          </a:prstGeom>
        </p:spPr>
      </p:pic>
      <p:sp>
        <p:nvSpPr>
          <p:cNvPr id="30" name="TextBox 29">
            <a:extLst>
              <a:ext uri="{FF2B5EF4-FFF2-40B4-BE49-F238E27FC236}">
                <a16:creationId xmlns:a16="http://schemas.microsoft.com/office/drawing/2014/main" id="{D3F66669-8CCC-80BE-1307-478B79C1A953}"/>
              </a:ext>
            </a:extLst>
          </p:cNvPr>
          <p:cNvSpPr txBox="1"/>
          <p:nvPr/>
        </p:nvSpPr>
        <p:spPr>
          <a:xfrm>
            <a:off x="511462" y="4740847"/>
            <a:ext cx="6946652" cy="369332"/>
          </a:xfrm>
          <a:prstGeom prst="rect">
            <a:avLst/>
          </a:prstGeom>
          <a:noFill/>
        </p:spPr>
        <p:txBody>
          <a:bodyPr wrap="square">
            <a:spAutoFit/>
          </a:bodyPr>
          <a:lstStyle/>
          <a:p>
            <a:pPr defTabSz="685783">
              <a:buClrTx/>
              <a:defRPr/>
            </a:pPr>
            <a:r>
              <a:rPr lang="en-US" sz="900" kern="1200" dirty="0">
                <a:solidFill>
                  <a:srgbClr val="034059"/>
                </a:solidFill>
                <a:latin typeface="Commissioner SemiBold" pitchFamily="2" charset="0"/>
                <a:ea typeface="+mn-ea"/>
              </a:rPr>
              <a:t>*Conventional buffers that buffer against the first 10, 15, or 20% of losses and are exposed below that level. </a:t>
            </a:r>
            <a:br>
              <a:rPr lang="en-US" sz="900" kern="1200" dirty="0">
                <a:solidFill>
                  <a:srgbClr val="034059"/>
                </a:solidFill>
                <a:latin typeface="Commissioner SemiBold" pitchFamily="2" charset="0"/>
                <a:ea typeface="+mn-ea"/>
              </a:rPr>
            </a:br>
            <a:r>
              <a:rPr lang="en-US" sz="900" kern="1200" dirty="0">
                <a:solidFill>
                  <a:srgbClr val="034059"/>
                </a:solidFill>
                <a:latin typeface="Commissioner SemiBold" pitchFamily="2" charset="0"/>
                <a:ea typeface="+mn-ea"/>
              </a:rPr>
              <a:t>There is no guarantee that any investment strategy will achieve its objectives, generate profits or avoid losses.</a:t>
            </a:r>
          </a:p>
        </p:txBody>
      </p:sp>
    </p:spTree>
    <p:extLst>
      <p:ext uri="{BB962C8B-B14F-4D97-AF65-F5344CB8AC3E}">
        <p14:creationId xmlns:p14="http://schemas.microsoft.com/office/powerpoint/2010/main" val="586071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78">
          <a:extLst>
            <a:ext uri="{FF2B5EF4-FFF2-40B4-BE49-F238E27FC236}">
              <a16:creationId xmlns:a16="http://schemas.microsoft.com/office/drawing/2014/main" id="{652CEE7E-20BE-9205-A075-4F549B43EBFE}"/>
            </a:ext>
          </a:extLst>
        </p:cNvPr>
        <p:cNvGrpSpPr/>
        <p:nvPr/>
      </p:nvGrpSpPr>
      <p:grpSpPr>
        <a:xfrm>
          <a:off x="0" y="0"/>
          <a:ext cx="0" cy="0"/>
          <a:chOff x="0" y="0"/>
          <a:chExt cx="0" cy="0"/>
        </a:xfrm>
      </p:grpSpPr>
      <p:pic>
        <p:nvPicPr>
          <p:cNvPr id="6" name="Picture 5" descr="A close-up of a stock chart&#10;&#10;Description automatically generated">
            <a:extLst>
              <a:ext uri="{FF2B5EF4-FFF2-40B4-BE49-F238E27FC236}">
                <a16:creationId xmlns:a16="http://schemas.microsoft.com/office/drawing/2014/main" id="{35E29840-9FB5-5E0C-CFEB-C5484A7E6A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2880"/>
            <a:ext cx="9144000" cy="6089904"/>
          </a:xfrm>
          <a:prstGeom prst="rect">
            <a:avLst/>
          </a:prstGeom>
        </p:spPr>
      </p:pic>
      <p:sp>
        <p:nvSpPr>
          <p:cNvPr id="4" name="Google Shape;20;p1">
            <a:extLst>
              <a:ext uri="{FF2B5EF4-FFF2-40B4-BE49-F238E27FC236}">
                <a16:creationId xmlns:a16="http://schemas.microsoft.com/office/drawing/2014/main" id="{6486B552-2221-7FC9-7819-BC782756AEDE}"/>
              </a:ext>
            </a:extLst>
          </p:cNvPr>
          <p:cNvSpPr/>
          <p:nvPr/>
        </p:nvSpPr>
        <p:spPr>
          <a:xfrm>
            <a:off x="0" y="-285859"/>
            <a:ext cx="9144000" cy="6192883"/>
          </a:xfrm>
          <a:prstGeom prst="rect">
            <a:avLst/>
          </a:prstGeom>
          <a:solidFill>
            <a:srgbClr val="0E2A47">
              <a:alpha val="79000"/>
            </a:srgbClr>
          </a:solidFill>
          <a:ln>
            <a:noFill/>
          </a:ln>
          <a:effectLst>
            <a:outerShdw blurRad="57150" dist="19050" dir="5400000" algn="bl" rotWithShape="0">
              <a:srgbClr val="000000">
                <a:alpha val="47450"/>
              </a:srgbClr>
            </a:outerShdw>
          </a:effectLst>
        </p:spPr>
        <p:txBody>
          <a:bodyPr spcFirstLastPara="1" wrap="square" lIns="91425" tIns="91425" rIns="91425" bIns="91425" anchor="ctr" anchorCtr="0">
            <a:noAutofit/>
          </a:bodyPr>
          <a:lstStyle/>
          <a:p>
            <a:pPr defTabSz="914378">
              <a:buSzPts val="1400"/>
              <a:defRPr/>
            </a:pPr>
            <a:endParaRPr lang="en-US" dirty="0"/>
          </a:p>
        </p:txBody>
      </p:sp>
      <p:sp>
        <p:nvSpPr>
          <p:cNvPr id="3" name="TextBox 2">
            <a:extLst>
              <a:ext uri="{FF2B5EF4-FFF2-40B4-BE49-F238E27FC236}">
                <a16:creationId xmlns:a16="http://schemas.microsoft.com/office/drawing/2014/main" id="{F6E85D0F-458D-D0DD-9989-D1C079812B26}"/>
              </a:ext>
            </a:extLst>
          </p:cNvPr>
          <p:cNvSpPr txBox="1"/>
          <p:nvPr/>
        </p:nvSpPr>
        <p:spPr>
          <a:xfrm>
            <a:off x="400791" y="508680"/>
            <a:ext cx="5108750" cy="2577629"/>
          </a:xfrm>
          <a:prstGeom prst="rect">
            <a:avLst/>
          </a:prstGeom>
          <a:noFill/>
        </p:spPr>
        <p:txBody>
          <a:bodyPr wrap="square">
            <a:spAutoFit/>
          </a:bodyPr>
          <a:lstStyle/>
          <a:p>
            <a:pPr defTabSz="685800">
              <a:buClrTx/>
              <a:defRPr/>
            </a:pPr>
            <a:r>
              <a:rPr lang="en-US" sz="3200" kern="1200" cap="all" dirty="0">
                <a:solidFill>
                  <a:prstClr val="white"/>
                </a:solidFill>
                <a:latin typeface="Commissioner ExtraBold" pitchFamily="2" charset="0"/>
                <a:ea typeface="+mn-ea"/>
                <a:cs typeface="+mn-cs"/>
                <a:sym typeface="Montserrat ExtraBold"/>
              </a:rPr>
              <a:t>The BEHAVIORAL PORTFOLIO</a:t>
            </a:r>
            <a:r>
              <a:rPr lang="en-US" sz="3200" kern="1200" cap="all" baseline="30000" dirty="0">
                <a:solidFill>
                  <a:prstClr val="white"/>
                </a:solidFill>
                <a:latin typeface="Commissioner ExtraBold" pitchFamily="2" charset="0"/>
                <a:ea typeface="+mn-ea"/>
                <a:cs typeface="+mn-cs"/>
                <a:sym typeface="Montserrat ExtraBold"/>
              </a:rPr>
              <a:t>®</a:t>
            </a:r>
            <a:br>
              <a:rPr lang="en-US" sz="3750" kern="1200" cap="all" dirty="0">
                <a:solidFill>
                  <a:prstClr val="white"/>
                </a:solidFill>
                <a:latin typeface="Commissioner ExtraBold" pitchFamily="2" charset="0"/>
                <a:ea typeface="+mn-ea"/>
                <a:cs typeface="+mn-cs"/>
                <a:sym typeface="Montserrat ExtraBold"/>
              </a:rPr>
            </a:br>
            <a:r>
              <a:rPr lang="en-US" sz="3750" kern="1200" cap="all" dirty="0">
                <a:solidFill>
                  <a:prstClr val="white"/>
                </a:solidFill>
                <a:latin typeface="Commissioner ExtraBold" pitchFamily="2" charset="0"/>
                <a:ea typeface="+mn-ea"/>
                <a:cs typeface="+mn-cs"/>
                <a:sym typeface="Montserrat ExtraBold"/>
              </a:rPr>
              <a:t> </a:t>
            </a:r>
            <a:br>
              <a:rPr lang="en-US" sz="750" b="1" kern="1200" cap="all" dirty="0">
                <a:solidFill>
                  <a:prstClr val="white"/>
                </a:solidFill>
                <a:latin typeface="Commissioner ExtraBold" pitchFamily="2" charset="0"/>
                <a:ea typeface="+mn-ea"/>
                <a:cs typeface="+mn-cs"/>
                <a:sym typeface="Montserrat ExtraBold"/>
              </a:rPr>
            </a:br>
            <a:br>
              <a:rPr lang="en-US" sz="750" b="1" kern="1200" cap="all" dirty="0">
                <a:solidFill>
                  <a:prstClr val="white"/>
                </a:solidFill>
                <a:latin typeface="Commissioner ExtraBold" pitchFamily="2" charset="0"/>
                <a:ea typeface="+mn-ea"/>
                <a:cs typeface="+mn-cs"/>
                <a:sym typeface="Montserrat ExtraBold"/>
              </a:rPr>
            </a:br>
            <a:br>
              <a:rPr lang="en-US" sz="750" b="1" kern="1200" cap="all" dirty="0">
                <a:solidFill>
                  <a:prstClr val="white"/>
                </a:solidFill>
                <a:latin typeface="Commissioner ExtraBold" pitchFamily="2" charset="0"/>
                <a:ea typeface="+mn-ea"/>
                <a:cs typeface="+mn-cs"/>
                <a:sym typeface="Montserrat ExtraBold"/>
              </a:rPr>
            </a:br>
            <a:endParaRPr lang="en-US" sz="1500" b="1" kern="1200" cap="all" dirty="0">
              <a:solidFill>
                <a:srgbClr val="45C993"/>
              </a:solidFill>
              <a:latin typeface="Commissioner Medium" pitchFamily="2" charset="0"/>
              <a:ea typeface="+mn-ea"/>
              <a:cs typeface="+mn-cs"/>
              <a:sym typeface="Montserrat ExtraBold"/>
            </a:endParaRPr>
          </a:p>
          <a:p>
            <a:pPr defTabSz="685800">
              <a:buClrTx/>
              <a:defRPr/>
            </a:pPr>
            <a:endParaRPr lang="en-US" sz="1500" b="1" cap="all" spc="225" dirty="0">
              <a:solidFill>
                <a:prstClr val="white"/>
              </a:solidFill>
              <a:latin typeface="Commissioner Medium" pitchFamily="2" charset="0"/>
              <a:ea typeface="+mn-ea"/>
              <a:cs typeface="+mn-cs"/>
              <a:sym typeface="Montserrat ExtraBold"/>
            </a:endParaRPr>
          </a:p>
          <a:p>
            <a:pPr defTabSz="685800">
              <a:buClrTx/>
              <a:defRPr/>
            </a:pPr>
            <a:endParaRPr lang="en-US" sz="1500" b="1" kern="1200" cap="all" dirty="0">
              <a:solidFill>
                <a:prstClr val="white"/>
              </a:solidFill>
              <a:latin typeface="Commissioner Medium" pitchFamily="2" charset="0"/>
              <a:ea typeface="+mn-ea"/>
              <a:cs typeface="+mn-cs"/>
            </a:endParaRPr>
          </a:p>
        </p:txBody>
      </p:sp>
      <p:sp>
        <p:nvSpPr>
          <p:cNvPr id="9" name="TextBox 8">
            <a:extLst>
              <a:ext uri="{FF2B5EF4-FFF2-40B4-BE49-F238E27FC236}">
                <a16:creationId xmlns:a16="http://schemas.microsoft.com/office/drawing/2014/main" id="{277D107B-D88A-DAB4-6392-3DBE42B8DAFE}"/>
              </a:ext>
            </a:extLst>
          </p:cNvPr>
          <p:cNvSpPr txBox="1"/>
          <p:nvPr/>
        </p:nvSpPr>
        <p:spPr>
          <a:xfrm>
            <a:off x="424205" y="239440"/>
            <a:ext cx="7647741" cy="323165"/>
          </a:xfrm>
          <a:prstGeom prst="rect">
            <a:avLst/>
          </a:prstGeom>
          <a:noFill/>
        </p:spPr>
        <p:txBody>
          <a:bodyPr wrap="square" rtlCol="0">
            <a:spAutoFit/>
          </a:bodyPr>
          <a:lstStyle/>
          <a:p>
            <a:pPr defTabSz="685800">
              <a:buClrTx/>
              <a:defRPr/>
            </a:pPr>
            <a:r>
              <a:rPr lang="en-US" sz="1500" b="1" kern="1200" cap="all" dirty="0">
                <a:solidFill>
                  <a:prstClr val="white"/>
                </a:solidFill>
                <a:latin typeface="Commissioner Medium" pitchFamily="2" charset="0"/>
                <a:ea typeface="+mn-ea"/>
                <a:cs typeface="+mn-cs"/>
              </a:rPr>
              <a:t>Building Portfolios for Worst Case and Best Case </a:t>
            </a:r>
            <a:endParaRPr lang="en-US" sz="1500" kern="1200" dirty="0">
              <a:solidFill>
                <a:prstClr val="white"/>
              </a:solidFill>
              <a:latin typeface="Aptos"/>
              <a:ea typeface="+mn-ea"/>
              <a:cs typeface="+mn-cs"/>
            </a:endParaRPr>
          </a:p>
        </p:txBody>
      </p:sp>
      <p:cxnSp>
        <p:nvCxnSpPr>
          <p:cNvPr id="10" name="Straight Connector 9">
            <a:extLst>
              <a:ext uri="{FF2B5EF4-FFF2-40B4-BE49-F238E27FC236}">
                <a16:creationId xmlns:a16="http://schemas.microsoft.com/office/drawing/2014/main" id="{927BE0A3-9129-DB0B-342D-48CE8B2DD771}"/>
              </a:ext>
            </a:extLst>
          </p:cNvPr>
          <p:cNvCxnSpPr>
            <a:cxnSpLocks/>
          </p:cNvCxnSpPr>
          <p:nvPr/>
        </p:nvCxnSpPr>
        <p:spPr>
          <a:xfrm>
            <a:off x="495300" y="1608248"/>
            <a:ext cx="1363532" cy="0"/>
          </a:xfrm>
          <a:prstGeom prst="line">
            <a:avLst/>
          </a:prstGeom>
          <a:ln w="25400">
            <a:solidFill>
              <a:srgbClr val="D34613"/>
            </a:solidFill>
          </a:ln>
        </p:spPr>
        <p:style>
          <a:lnRef idx="2">
            <a:schemeClr val="accent1"/>
          </a:lnRef>
          <a:fillRef idx="0">
            <a:schemeClr val="accent1"/>
          </a:fillRef>
          <a:effectRef idx="1">
            <a:schemeClr val="accent1"/>
          </a:effectRef>
          <a:fontRef idx="minor">
            <a:schemeClr val="tx1"/>
          </a:fontRef>
        </p:style>
      </p:cxnSp>
      <p:sp>
        <p:nvSpPr>
          <p:cNvPr id="12" name="Slide Number Placeholder 11">
            <a:extLst>
              <a:ext uri="{FF2B5EF4-FFF2-40B4-BE49-F238E27FC236}">
                <a16:creationId xmlns:a16="http://schemas.microsoft.com/office/drawing/2014/main" id="{8624B7CE-9B7F-E416-B0BF-2C9EC8B849D6}"/>
              </a:ext>
            </a:extLst>
          </p:cNvPr>
          <p:cNvSpPr>
            <a:spLocks noGrp="1"/>
          </p:cNvSpPr>
          <p:nvPr>
            <p:ph type="sldNum" sz="quarter" idx="12"/>
          </p:nvPr>
        </p:nvSpPr>
        <p:spPr/>
        <p:txBody>
          <a:bodyPr/>
          <a:lstStyle/>
          <a:p>
            <a:pPr defTabSz="685800">
              <a:buClrTx/>
              <a:defRPr/>
            </a:pPr>
            <a:fld id="{8ED3F7F4-339E-4C22-A7FA-50D2277E7444}" type="slidenum">
              <a:rPr lang="en-US" kern="1200">
                <a:solidFill>
                  <a:prstClr val="black">
                    <a:tint val="82000"/>
                  </a:prstClr>
                </a:solidFill>
                <a:latin typeface="Aptos"/>
                <a:ea typeface="+mn-ea"/>
                <a:cs typeface="+mn-cs"/>
              </a:rPr>
              <a:pPr defTabSz="685800">
                <a:buClrTx/>
                <a:defRPr/>
              </a:pPr>
              <a:t>12</a:t>
            </a:fld>
            <a:endParaRPr lang="en-US" kern="1200" dirty="0">
              <a:solidFill>
                <a:prstClr val="black">
                  <a:tint val="82000"/>
                </a:prstClr>
              </a:solidFill>
              <a:latin typeface="Aptos"/>
              <a:ea typeface="+mn-ea"/>
              <a:cs typeface="+mn-cs"/>
            </a:endParaRPr>
          </a:p>
        </p:txBody>
      </p:sp>
      <p:graphicFrame>
        <p:nvGraphicFramePr>
          <p:cNvPr id="15" name="Chart 14">
            <a:extLst>
              <a:ext uri="{FF2B5EF4-FFF2-40B4-BE49-F238E27FC236}">
                <a16:creationId xmlns:a16="http://schemas.microsoft.com/office/drawing/2014/main" id="{FACF4E24-B839-FC4E-62C8-FE1F28653313}"/>
              </a:ext>
            </a:extLst>
          </p:cNvPr>
          <p:cNvGraphicFramePr/>
          <p:nvPr>
            <p:extLst>
              <p:ext uri="{D42A27DB-BD31-4B8C-83A1-F6EECF244321}">
                <p14:modId xmlns:p14="http://schemas.microsoft.com/office/powerpoint/2010/main" val="3892782767"/>
              </p:ext>
            </p:extLst>
          </p:nvPr>
        </p:nvGraphicFramePr>
        <p:xfrm>
          <a:off x="4862612" y="710676"/>
          <a:ext cx="5363598" cy="3422603"/>
        </p:xfrm>
        <a:graphic>
          <a:graphicData uri="http://schemas.openxmlformats.org/drawingml/2006/chart">
            <c:chart xmlns:c="http://schemas.openxmlformats.org/drawingml/2006/chart" xmlns:r="http://schemas.openxmlformats.org/officeDocument/2006/relationships" r:id="rId4"/>
          </a:graphicData>
        </a:graphic>
      </p:graphicFrame>
      <p:sp>
        <p:nvSpPr>
          <p:cNvPr id="18" name="TextBox 17">
            <a:extLst>
              <a:ext uri="{FF2B5EF4-FFF2-40B4-BE49-F238E27FC236}">
                <a16:creationId xmlns:a16="http://schemas.microsoft.com/office/drawing/2014/main" id="{30470FCE-E7C8-B89E-32B5-5E57D13FD79D}"/>
              </a:ext>
            </a:extLst>
          </p:cNvPr>
          <p:cNvSpPr txBox="1"/>
          <p:nvPr/>
        </p:nvSpPr>
        <p:spPr>
          <a:xfrm>
            <a:off x="5800637" y="3820905"/>
            <a:ext cx="2805415" cy="1231106"/>
          </a:xfrm>
          <a:prstGeom prst="rect">
            <a:avLst/>
          </a:prstGeom>
          <a:noFill/>
        </p:spPr>
        <p:txBody>
          <a:bodyPr wrap="square" rtlCol="0">
            <a:spAutoFit/>
          </a:bodyPr>
          <a:lstStyle/>
          <a:p>
            <a:pPr defTabSz="914378">
              <a:defRPr/>
            </a:pPr>
            <a:r>
              <a:rPr lang="en-US" sz="2000" dirty="0">
                <a:solidFill>
                  <a:srgbClr val="156082">
                    <a:lumMod val="40000"/>
                    <a:lumOff val="60000"/>
                  </a:srgbClr>
                </a:solidFill>
                <a:latin typeface="Calibri" panose="020F0502020204030204" pitchFamily="34" charset="0"/>
                <a:ea typeface="Calibri" panose="020F0502020204030204" pitchFamily="34" charset="0"/>
                <a:cs typeface="Calibri" panose="020F0502020204030204" pitchFamily="34" charset="0"/>
              </a:rPr>
              <a:t>▪</a:t>
            </a:r>
            <a:r>
              <a:rPr lang="en-US" sz="2000" dirty="0">
                <a:solidFill>
                  <a:srgbClr val="00ABC8"/>
                </a:solidFill>
                <a:latin typeface="Calibri" panose="020F0502020204030204" pitchFamily="34" charset="0"/>
                <a:ea typeface="Calibri" panose="020F0502020204030204" pitchFamily="34" charset="0"/>
                <a:cs typeface="Calibri" panose="020F0502020204030204" pitchFamily="34" charset="0"/>
              </a:rPr>
              <a:t> </a:t>
            </a:r>
            <a:r>
              <a:rPr lang="en-US" sz="2000" dirty="0">
                <a:solidFill>
                  <a:srgbClr val="D34613"/>
                </a:solidFill>
                <a:latin typeface="Calibri" panose="020F0502020204030204" pitchFamily="34" charset="0"/>
                <a:ea typeface="Calibri" panose="020F0502020204030204" pitchFamily="34" charset="0"/>
                <a:cs typeface="Calibri" panose="020F0502020204030204" pitchFamily="34" charset="0"/>
              </a:rPr>
              <a:t>▪</a:t>
            </a:r>
            <a:r>
              <a:rPr lang="en-US" sz="2000" dirty="0">
                <a:solidFill>
                  <a:srgbClr val="00ABC8"/>
                </a:solidFill>
                <a:latin typeface="Calibri" panose="020F0502020204030204" pitchFamily="34" charset="0"/>
                <a:ea typeface="Calibri" panose="020F0502020204030204" pitchFamily="34" charset="0"/>
                <a:cs typeface="Calibri" panose="020F0502020204030204" pitchFamily="34" charset="0"/>
              </a:rPr>
              <a:t> </a:t>
            </a:r>
            <a:r>
              <a:rPr lang="en-US" sz="1000" dirty="0">
                <a:solidFill>
                  <a:srgbClr val="B1D4E5"/>
                </a:solidFill>
                <a:latin typeface="Commissioner Medium" pitchFamily="2" charset="0"/>
                <a:ea typeface="Roboto Condensed Light" panose="02000000000000000000" pitchFamily="2" charset="0"/>
              </a:rPr>
              <a:t>GROWTH ORIENTED INVESTMENTS</a:t>
            </a:r>
            <a:br>
              <a:rPr lang="en-US" sz="1000" dirty="0">
                <a:solidFill>
                  <a:srgbClr val="B1D4E5"/>
                </a:solidFill>
                <a:latin typeface="Commissioner Medium" pitchFamily="2" charset="0"/>
                <a:ea typeface="Roboto Condensed Light" panose="02000000000000000000" pitchFamily="2" charset="0"/>
              </a:rPr>
            </a:br>
            <a:r>
              <a:rPr lang="en-US" sz="1000" dirty="0">
                <a:solidFill>
                  <a:srgbClr val="B1D4E5"/>
                </a:solidFill>
                <a:latin typeface="Commissioner Medium" pitchFamily="2" charset="0"/>
                <a:ea typeface="Roboto Condensed Light" panose="02000000000000000000" pitchFamily="2" charset="0"/>
              </a:rPr>
              <a:t>         (ABOVE INFLATION) </a:t>
            </a:r>
            <a:br>
              <a:rPr lang="en-US" sz="1000" dirty="0">
                <a:solidFill>
                  <a:srgbClr val="00ABC8"/>
                </a:solidFill>
                <a:latin typeface="Commissioner Medium" pitchFamily="2" charset="0"/>
                <a:ea typeface="Roboto Condensed Light" panose="02000000000000000000" pitchFamily="2" charset="0"/>
              </a:rPr>
            </a:br>
            <a:br>
              <a:rPr lang="en-US" sz="1000" dirty="0">
                <a:solidFill>
                  <a:srgbClr val="00ABC8"/>
                </a:solidFill>
                <a:latin typeface="Commissioner Medium" pitchFamily="2" charset="0"/>
                <a:ea typeface="Roboto Condensed Light" panose="02000000000000000000" pitchFamily="2" charset="0"/>
              </a:rPr>
            </a:br>
            <a:r>
              <a:rPr lang="en-US" sz="2000" dirty="0">
                <a:solidFill>
                  <a:srgbClr val="45C993"/>
                </a:solidFill>
                <a:latin typeface="Calibri" panose="020F0502020204030204" pitchFamily="34" charset="0"/>
                <a:ea typeface="Calibri" panose="020F0502020204030204" pitchFamily="34" charset="0"/>
                <a:cs typeface="Calibri" panose="020F0502020204030204" pitchFamily="34" charset="0"/>
              </a:rPr>
              <a:t>▪</a:t>
            </a:r>
            <a:r>
              <a:rPr lang="en-US" sz="1000" dirty="0">
                <a:solidFill>
                  <a:srgbClr val="FFAB40"/>
                </a:solidFill>
                <a:latin typeface="Calibri" panose="020F0502020204030204" pitchFamily="34" charset="0"/>
                <a:ea typeface="Calibri" panose="020F0502020204030204" pitchFamily="34" charset="0"/>
                <a:cs typeface="Calibri" panose="020F0502020204030204" pitchFamily="34" charset="0"/>
              </a:rPr>
              <a:t> </a:t>
            </a:r>
            <a:r>
              <a:rPr lang="en-US" sz="1000" dirty="0">
                <a:solidFill>
                  <a:srgbClr val="45C993"/>
                </a:solidFill>
                <a:latin typeface="Commissioner Medium" pitchFamily="2" charset="0"/>
                <a:ea typeface="Roboto Condensed Light" panose="02000000000000000000" pitchFamily="2" charset="0"/>
              </a:rPr>
              <a:t>FIXED INCOME INVESTMENTS</a:t>
            </a:r>
          </a:p>
          <a:p>
            <a:pPr defTabSz="914378">
              <a:defRPr/>
            </a:pPr>
            <a:r>
              <a:rPr lang="en-US" b="1" dirty="0">
                <a:solidFill>
                  <a:srgbClr val="00ABC8"/>
                </a:solidFill>
                <a:latin typeface="Aptos" panose="020B0004020202020204" pitchFamily="34" charset="0"/>
                <a:ea typeface="Roboto Condensed Light" panose="02000000000000000000" pitchFamily="2" charset="0"/>
              </a:rPr>
              <a:t> </a:t>
            </a:r>
          </a:p>
        </p:txBody>
      </p:sp>
      <p:sp>
        <p:nvSpPr>
          <p:cNvPr id="2" name="TextBox 1">
            <a:extLst>
              <a:ext uri="{FF2B5EF4-FFF2-40B4-BE49-F238E27FC236}">
                <a16:creationId xmlns:a16="http://schemas.microsoft.com/office/drawing/2014/main" id="{324AF278-3DEC-3766-9401-A2D6B107642D}"/>
              </a:ext>
            </a:extLst>
          </p:cNvPr>
          <p:cNvSpPr txBox="1"/>
          <p:nvPr/>
        </p:nvSpPr>
        <p:spPr>
          <a:xfrm>
            <a:off x="411480" y="1661576"/>
            <a:ext cx="4672899" cy="2277547"/>
          </a:xfrm>
          <a:prstGeom prst="rect">
            <a:avLst/>
          </a:prstGeom>
          <a:noFill/>
        </p:spPr>
        <p:txBody>
          <a:bodyPr wrap="square" rtlCol="0">
            <a:spAutoFit/>
          </a:bodyPr>
          <a:lstStyle/>
          <a:p>
            <a:r>
              <a:rPr lang="en-US" dirty="0">
                <a:solidFill>
                  <a:srgbClr val="64B995"/>
                </a:solidFill>
                <a:latin typeface="Commissioner Medium" pitchFamily="2" charset="0"/>
                <a:ea typeface="Helvetica Neue Medium" panose="02000503000000020004" pitchFamily="2" charset="0"/>
                <a:cs typeface="Helvetica Neue Medium" panose="02000503000000020004" pitchFamily="2" charset="0"/>
              </a:rPr>
              <a:t>All-Seasons Approach to Investing</a:t>
            </a:r>
          </a:p>
          <a:p>
            <a:endParaRPr lang="en-US" dirty="0">
              <a:solidFill>
                <a:schemeClr val="bg1"/>
              </a:solidFill>
              <a:latin typeface="Commissioner Medium" pitchFamily="2" charset="0"/>
              <a:ea typeface="Helvetica Neue Medium" panose="02000503000000020004" pitchFamily="2" charset="0"/>
              <a:cs typeface="Helvetica Neue Medium" panose="02000503000000020004" pitchFamily="2" charset="0"/>
            </a:endParaRPr>
          </a:p>
          <a:p>
            <a:r>
              <a:rPr lang="en-US" sz="1000" b="1" dirty="0">
                <a:solidFill>
                  <a:schemeClr val="bg1"/>
                </a:solidFill>
                <a:latin typeface="Commissioner" pitchFamily="2" charset="0"/>
              </a:rPr>
              <a:t>Employs a traditional balance between stocks and bonds, with two changes:</a:t>
            </a:r>
          </a:p>
          <a:p>
            <a:endParaRPr lang="en-US" sz="1000" dirty="0">
              <a:solidFill>
                <a:schemeClr val="bg1"/>
              </a:solidFill>
              <a:latin typeface="Commissioner" pitchFamily="2" charset="0"/>
            </a:endParaRPr>
          </a:p>
          <a:p>
            <a:r>
              <a:rPr lang="en-US" sz="1000" dirty="0">
                <a:solidFill>
                  <a:schemeClr val="bg1"/>
                </a:solidFill>
                <a:latin typeface="Commissioner" pitchFamily="2" charset="0"/>
              </a:rPr>
              <a:t>1. A significant portion of a stock portfolio is allocated to hedged equities (with the rest in conventional equities). If  markets fall, the hedged equity portion attempts to ease losses and  uncorrelate from declining markets.</a:t>
            </a:r>
            <a:br>
              <a:rPr lang="en-US" sz="1000" dirty="0">
                <a:solidFill>
                  <a:schemeClr val="bg1"/>
                </a:solidFill>
                <a:latin typeface="Commissioner" pitchFamily="2" charset="0"/>
              </a:rPr>
            </a:br>
            <a:endParaRPr lang="en-US" sz="1000" dirty="0">
              <a:solidFill>
                <a:schemeClr val="bg1"/>
              </a:solidFill>
              <a:latin typeface="Commissioner" pitchFamily="2" charset="0"/>
            </a:endParaRPr>
          </a:p>
          <a:p>
            <a:pPr marL="228600" indent="-228600">
              <a:buAutoNum type="arabicPeriod"/>
            </a:pPr>
            <a:endParaRPr lang="en-US" sz="1000" dirty="0">
              <a:solidFill>
                <a:schemeClr val="bg1"/>
              </a:solidFill>
              <a:latin typeface="Commissioner" pitchFamily="2" charset="0"/>
            </a:endParaRPr>
          </a:p>
          <a:p>
            <a:r>
              <a:rPr lang="en-US" sz="1000" dirty="0">
                <a:solidFill>
                  <a:schemeClr val="bg1"/>
                </a:solidFill>
                <a:latin typeface="Commissioner" pitchFamily="2" charset="0"/>
              </a:rPr>
              <a:t>2. Bond allocations are largely in adaptive strategies that can shift to different parts of the bond market  to address inflation, rising rates, and bond bear markets.</a:t>
            </a:r>
          </a:p>
          <a:p>
            <a:endParaRPr lang="en-US" dirty="0">
              <a:solidFill>
                <a:schemeClr val="bg1"/>
              </a:solidFill>
              <a:latin typeface="Commissioner Medium" pitchFamily="2" charset="0"/>
              <a:ea typeface="Helvetica Neue Medium" panose="02000503000000020004" pitchFamily="2" charset="0"/>
              <a:cs typeface="Helvetica Neue Medium" panose="02000503000000020004" pitchFamily="2" charset="0"/>
            </a:endParaRPr>
          </a:p>
        </p:txBody>
      </p:sp>
      <p:sp>
        <p:nvSpPr>
          <p:cNvPr id="7" name="TextBox 6">
            <a:extLst>
              <a:ext uri="{FF2B5EF4-FFF2-40B4-BE49-F238E27FC236}">
                <a16:creationId xmlns:a16="http://schemas.microsoft.com/office/drawing/2014/main" id="{C04B6A08-4A28-96C1-1348-8071C0EFE24F}"/>
              </a:ext>
            </a:extLst>
          </p:cNvPr>
          <p:cNvSpPr txBox="1"/>
          <p:nvPr/>
        </p:nvSpPr>
        <p:spPr>
          <a:xfrm>
            <a:off x="415308" y="5302877"/>
            <a:ext cx="8083263" cy="369332"/>
          </a:xfrm>
          <a:prstGeom prst="rect">
            <a:avLst/>
          </a:prstGeom>
          <a:noFill/>
        </p:spPr>
        <p:txBody>
          <a:bodyPr wrap="square" rtlCol="0">
            <a:spAutoFit/>
          </a:bodyPr>
          <a:lstStyle/>
          <a:p>
            <a:r>
              <a:rPr lang="en-US" sz="900" dirty="0">
                <a:solidFill>
                  <a:schemeClr val="bg1"/>
                </a:solidFill>
                <a:latin typeface="Commissioner SemiBold" pitchFamily="2" charset="0"/>
              </a:rPr>
              <a:t>THE BEHAVIORAL PORTFOLIO® is a registered trademark of Toews Corporation.  Toews Corporation is not affiliated with an advisor who uses this information, whether by permission or otherwise. </a:t>
            </a:r>
          </a:p>
        </p:txBody>
      </p:sp>
      <p:sp>
        <p:nvSpPr>
          <p:cNvPr id="11" name="TextBox 10">
            <a:extLst>
              <a:ext uri="{FF2B5EF4-FFF2-40B4-BE49-F238E27FC236}">
                <a16:creationId xmlns:a16="http://schemas.microsoft.com/office/drawing/2014/main" id="{E5C7DADD-5198-58AB-FED2-B9EC093EBE0A}"/>
              </a:ext>
            </a:extLst>
          </p:cNvPr>
          <p:cNvSpPr txBox="1"/>
          <p:nvPr/>
        </p:nvSpPr>
        <p:spPr>
          <a:xfrm>
            <a:off x="424992" y="3894094"/>
            <a:ext cx="4777911" cy="861774"/>
          </a:xfrm>
          <a:prstGeom prst="rect">
            <a:avLst/>
          </a:prstGeom>
          <a:noFill/>
        </p:spPr>
        <p:txBody>
          <a:bodyPr wrap="square">
            <a:spAutoFit/>
          </a:bodyPr>
          <a:lstStyle/>
          <a:p>
            <a:pPr defTabSz="685800">
              <a:buClrTx/>
              <a:defRPr/>
            </a:pPr>
            <a:r>
              <a:rPr lang="en-US" sz="1000" dirty="0">
                <a:solidFill>
                  <a:schemeClr val="bg1"/>
                </a:solidFill>
                <a:latin typeface="Commissioner SemiBold" pitchFamily="2" charset="0"/>
              </a:rPr>
              <a:t>THE BEHAVIORAL PORTFOLIO® is a registered trademark of Toews Asset Management.  </a:t>
            </a:r>
            <a:br>
              <a:rPr lang="en-US" sz="1000" dirty="0">
                <a:solidFill>
                  <a:schemeClr val="bg1"/>
                </a:solidFill>
                <a:latin typeface="Commissioner SemiBold" pitchFamily="2" charset="0"/>
              </a:rPr>
            </a:br>
            <a:endParaRPr lang="en-US" sz="1000" dirty="0">
              <a:solidFill>
                <a:schemeClr val="bg1"/>
              </a:solidFill>
              <a:latin typeface="Commissioner SemiBold" pitchFamily="2" charset="0"/>
            </a:endParaRPr>
          </a:p>
          <a:p>
            <a:pPr defTabSz="685800">
              <a:buClrTx/>
              <a:defRPr/>
            </a:pPr>
            <a:r>
              <a:rPr lang="en-US" sz="1000" kern="1200" dirty="0">
                <a:solidFill>
                  <a:prstClr val="white"/>
                </a:solidFill>
                <a:latin typeface="Commissioner" pitchFamily="2" charset="0"/>
                <a:ea typeface="+mn-ea"/>
                <a:cs typeface="+mn-cs"/>
              </a:rPr>
              <a:t>There is no guarantee that any investment strategy will achieve its objectives, generate profits or avoid losses.</a:t>
            </a:r>
          </a:p>
        </p:txBody>
      </p:sp>
    </p:spTree>
    <p:extLst>
      <p:ext uri="{BB962C8B-B14F-4D97-AF65-F5344CB8AC3E}">
        <p14:creationId xmlns:p14="http://schemas.microsoft.com/office/powerpoint/2010/main" val="68394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02"/>
        <p:cNvGrpSpPr/>
        <p:nvPr/>
      </p:nvGrpSpPr>
      <p:grpSpPr>
        <a:xfrm>
          <a:off x="0" y="0"/>
          <a:ext cx="0" cy="0"/>
          <a:chOff x="0" y="0"/>
          <a:chExt cx="0" cy="0"/>
        </a:xfrm>
      </p:grpSpPr>
      <p:sp>
        <p:nvSpPr>
          <p:cNvPr id="2005" name="Google Shape;2005;p58"/>
          <p:cNvSpPr txBox="1">
            <a:spLocks noGrp="1"/>
          </p:cNvSpPr>
          <p:nvPr>
            <p:ph type="subTitle" idx="1"/>
          </p:nvPr>
        </p:nvSpPr>
        <p:spPr>
          <a:xfrm>
            <a:off x="408590" y="2683850"/>
            <a:ext cx="1584680" cy="1157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600" cap="all" dirty="0">
                <a:latin typeface="Commissioner ExtraBold" pitchFamily="2" charset="0"/>
              </a:rPr>
              <a:t>1. </a:t>
            </a:r>
            <a:br>
              <a:rPr lang="en" sz="1600" cap="all" dirty="0">
                <a:latin typeface="Commissioner ExtraBold" pitchFamily="2" charset="0"/>
              </a:rPr>
            </a:br>
            <a:r>
              <a:rPr lang="en-US" sz="1200" dirty="0">
                <a:latin typeface="Commissioner" pitchFamily="2" charset="0"/>
              </a:rPr>
              <a:t>How does the strategy attempt to maximize yields during normal markets ?</a:t>
            </a:r>
          </a:p>
        </p:txBody>
      </p:sp>
      <p:grpSp>
        <p:nvGrpSpPr>
          <p:cNvPr id="32" name="Group 31">
            <a:extLst>
              <a:ext uri="{FF2B5EF4-FFF2-40B4-BE49-F238E27FC236}">
                <a16:creationId xmlns:a16="http://schemas.microsoft.com/office/drawing/2014/main" id="{BAC08C7A-6C2C-2CA7-2AFB-5BF424894E3A}"/>
              </a:ext>
            </a:extLst>
          </p:cNvPr>
          <p:cNvGrpSpPr/>
          <p:nvPr/>
        </p:nvGrpSpPr>
        <p:grpSpPr>
          <a:xfrm>
            <a:off x="4135800" y="1699350"/>
            <a:ext cx="872400" cy="872400"/>
            <a:chOff x="5042324" y="2028541"/>
            <a:chExt cx="872400" cy="872400"/>
          </a:xfrm>
        </p:grpSpPr>
        <p:sp>
          <p:nvSpPr>
            <p:cNvPr id="2015" name="Google Shape;2015;p58"/>
            <p:cNvSpPr/>
            <p:nvPr/>
          </p:nvSpPr>
          <p:spPr>
            <a:xfrm>
              <a:off x="5042324" y="2028541"/>
              <a:ext cx="872400" cy="872400"/>
            </a:xfrm>
            <a:prstGeom prst="ellipse">
              <a:avLst/>
            </a:prstGeom>
            <a:solidFill>
              <a:srgbClr val="82ABC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17" name="Google Shape;2017;p58"/>
            <p:cNvSpPr/>
            <p:nvPr/>
          </p:nvSpPr>
          <p:spPr>
            <a:xfrm>
              <a:off x="5304069" y="2258977"/>
              <a:ext cx="427722" cy="427305"/>
            </a:xfrm>
            <a:custGeom>
              <a:avLst/>
              <a:gdLst/>
              <a:ahLst/>
              <a:cxnLst/>
              <a:rect l="l" t="t" r="r" b="b"/>
              <a:pathLst>
                <a:path w="11264" h="11253" extrusionOk="0">
                  <a:moveTo>
                    <a:pt x="9847" y="548"/>
                  </a:moveTo>
                  <a:lnTo>
                    <a:pt x="9847" y="1203"/>
                  </a:lnTo>
                  <a:cubicBezTo>
                    <a:pt x="9847" y="1299"/>
                    <a:pt x="9930" y="1370"/>
                    <a:pt x="10014" y="1370"/>
                  </a:cubicBezTo>
                  <a:lnTo>
                    <a:pt x="10669" y="1370"/>
                  </a:lnTo>
                  <a:lnTo>
                    <a:pt x="9252" y="2811"/>
                  </a:lnTo>
                  <a:lnTo>
                    <a:pt x="8656" y="2811"/>
                  </a:lnTo>
                  <a:lnTo>
                    <a:pt x="9609" y="1858"/>
                  </a:lnTo>
                  <a:cubicBezTo>
                    <a:pt x="9668" y="1799"/>
                    <a:pt x="9668" y="1703"/>
                    <a:pt x="9609" y="1620"/>
                  </a:cubicBezTo>
                  <a:cubicBezTo>
                    <a:pt x="9579" y="1590"/>
                    <a:pt x="9537" y="1575"/>
                    <a:pt x="9494" y="1575"/>
                  </a:cubicBezTo>
                  <a:cubicBezTo>
                    <a:pt x="9451" y="1575"/>
                    <a:pt x="9406" y="1590"/>
                    <a:pt x="9371" y="1620"/>
                  </a:cubicBezTo>
                  <a:lnTo>
                    <a:pt x="8418" y="2572"/>
                  </a:lnTo>
                  <a:lnTo>
                    <a:pt x="8418" y="1977"/>
                  </a:lnTo>
                  <a:lnTo>
                    <a:pt x="9847" y="548"/>
                  </a:lnTo>
                  <a:close/>
                  <a:moveTo>
                    <a:pt x="4549" y="2442"/>
                  </a:moveTo>
                  <a:cubicBezTo>
                    <a:pt x="5668" y="2442"/>
                    <a:pt x="6680" y="2870"/>
                    <a:pt x="7430" y="3573"/>
                  </a:cubicBezTo>
                  <a:lnTo>
                    <a:pt x="4430" y="6561"/>
                  </a:lnTo>
                  <a:cubicBezTo>
                    <a:pt x="4370" y="6621"/>
                    <a:pt x="4370" y="6728"/>
                    <a:pt x="4430" y="6799"/>
                  </a:cubicBezTo>
                  <a:cubicBezTo>
                    <a:pt x="4465" y="6835"/>
                    <a:pt x="4513" y="6847"/>
                    <a:pt x="4549" y="6847"/>
                  </a:cubicBezTo>
                  <a:cubicBezTo>
                    <a:pt x="4596" y="6847"/>
                    <a:pt x="4644" y="6835"/>
                    <a:pt x="4668" y="6799"/>
                  </a:cubicBezTo>
                  <a:lnTo>
                    <a:pt x="5418" y="6061"/>
                  </a:lnTo>
                  <a:cubicBezTo>
                    <a:pt x="5549" y="6240"/>
                    <a:pt x="5620" y="6466"/>
                    <a:pt x="5620" y="6680"/>
                  </a:cubicBezTo>
                  <a:cubicBezTo>
                    <a:pt x="5620" y="7275"/>
                    <a:pt x="5144" y="7752"/>
                    <a:pt x="4549" y="7752"/>
                  </a:cubicBezTo>
                  <a:cubicBezTo>
                    <a:pt x="3953" y="7752"/>
                    <a:pt x="3477" y="7275"/>
                    <a:pt x="3477" y="6680"/>
                  </a:cubicBezTo>
                  <a:cubicBezTo>
                    <a:pt x="3477" y="6085"/>
                    <a:pt x="3953" y="5609"/>
                    <a:pt x="4549" y="5609"/>
                  </a:cubicBezTo>
                  <a:cubicBezTo>
                    <a:pt x="4608" y="5609"/>
                    <a:pt x="4680" y="5609"/>
                    <a:pt x="4739" y="5632"/>
                  </a:cubicBezTo>
                  <a:cubicBezTo>
                    <a:pt x="4747" y="5633"/>
                    <a:pt x="4755" y="5634"/>
                    <a:pt x="4763" y="5634"/>
                  </a:cubicBezTo>
                  <a:cubicBezTo>
                    <a:pt x="4848" y="5634"/>
                    <a:pt x="4920" y="5577"/>
                    <a:pt x="4942" y="5490"/>
                  </a:cubicBezTo>
                  <a:cubicBezTo>
                    <a:pt x="4954" y="5406"/>
                    <a:pt x="4894" y="5311"/>
                    <a:pt x="4799" y="5299"/>
                  </a:cubicBezTo>
                  <a:cubicBezTo>
                    <a:pt x="4715" y="5287"/>
                    <a:pt x="4620" y="5275"/>
                    <a:pt x="4549" y="5275"/>
                  </a:cubicBezTo>
                  <a:cubicBezTo>
                    <a:pt x="3775" y="5275"/>
                    <a:pt x="3156" y="5894"/>
                    <a:pt x="3156" y="6668"/>
                  </a:cubicBezTo>
                  <a:cubicBezTo>
                    <a:pt x="3156" y="7442"/>
                    <a:pt x="3775" y="8073"/>
                    <a:pt x="4549" y="8073"/>
                  </a:cubicBezTo>
                  <a:cubicBezTo>
                    <a:pt x="5323" y="8073"/>
                    <a:pt x="5954" y="7442"/>
                    <a:pt x="5954" y="6668"/>
                  </a:cubicBezTo>
                  <a:cubicBezTo>
                    <a:pt x="5954" y="6359"/>
                    <a:pt x="5847" y="6049"/>
                    <a:pt x="5656" y="5811"/>
                  </a:cubicBezTo>
                  <a:lnTo>
                    <a:pt x="6168" y="5287"/>
                  </a:lnTo>
                  <a:cubicBezTo>
                    <a:pt x="6501" y="5668"/>
                    <a:pt x="6680" y="6168"/>
                    <a:pt x="6680" y="6668"/>
                  </a:cubicBezTo>
                  <a:cubicBezTo>
                    <a:pt x="6680" y="7847"/>
                    <a:pt x="5727" y="8799"/>
                    <a:pt x="4549" y="8799"/>
                  </a:cubicBezTo>
                  <a:cubicBezTo>
                    <a:pt x="3370" y="8799"/>
                    <a:pt x="2418" y="7847"/>
                    <a:pt x="2418" y="6668"/>
                  </a:cubicBezTo>
                  <a:cubicBezTo>
                    <a:pt x="2418" y="5490"/>
                    <a:pt x="3370" y="4537"/>
                    <a:pt x="4549" y="4537"/>
                  </a:cubicBezTo>
                  <a:cubicBezTo>
                    <a:pt x="4906" y="4537"/>
                    <a:pt x="5251" y="4632"/>
                    <a:pt x="5561" y="4799"/>
                  </a:cubicBezTo>
                  <a:cubicBezTo>
                    <a:pt x="5583" y="4810"/>
                    <a:pt x="5608" y="4815"/>
                    <a:pt x="5635" y="4815"/>
                  </a:cubicBezTo>
                  <a:cubicBezTo>
                    <a:pt x="5693" y="4815"/>
                    <a:pt x="5754" y="4789"/>
                    <a:pt x="5787" y="4739"/>
                  </a:cubicBezTo>
                  <a:cubicBezTo>
                    <a:pt x="5835" y="4656"/>
                    <a:pt x="5799" y="4561"/>
                    <a:pt x="5727" y="4513"/>
                  </a:cubicBezTo>
                  <a:cubicBezTo>
                    <a:pt x="5370" y="4323"/>
                    <a:pt x="4965" y="4216"/>
                    <a:pt x="4561" y="4216"/>
                  </a:cubicBezTo>
                  <a:cubicBezTo>
                    <a:pt x="3215" y="4216"/>
                    <a:pt x="2108" y="5311"/>
                    <a:pt x="2108" y="6668"/>
                  </a:cubicBezTo>
                  <a:cubicBezTo>
                    <a:pt x="2108" y="8026"/>
                    <a:pt x="3215" y="9121"/>
                    <a:pt x="4561" y="9121"/>
                  </a:cubicBezTo>
                  <a:cubicBezTo>
                    <a:pt x="5918" y="9121"/>
                    <a:pt x="7025" y="8026"/>
                    <a:pt x="7025" y="6668"/>
                  </a:cubicBezTo>
                  <a:cubicBezTo>
                    <a:pt x="7025" y="6073"/>
                    <a:pt x="6811" y="5490"/>
                    <a:pt x="6406" y="5049"/>
                  </a:cubicBezTo>
                  <a:lnTo>
                    <a:pt x="6930" y="4525"/>
                  </a:lnTo>
                  <a:cubicBezTo>
                    <a:pt x="7466" y="5109"/>
                    <a:pt x="7752" y="5871"/>
                    <a:pt x="7752" y="6656"/>
                  </a:cubicBezTo>
                  <a:cubicBezTo>
                    <a:pt x="7752" y="8407"/>
                    <a:pt x="6323" y="9835"/>
                    <a:pt x="4561" y="9835"/>
                  </a:cubicBezTo>
                  <a:cubicBezTo>
                    <a:pt x="2810" y="9835"/>
                    <a:pt x="1382" y="8407"/>
                    <a:pt x="1382" y="6656"/>
                  </a:cubicBezTo>
                  <a:cubicBezTo>
                    <a:pt x="1382" y="4894"/>
                    <a:pt x="2810" y="3465"/>
                    <a:pt x="4561" y="3465"/>
                  </a:cubicBezTo>
                  <a:cubicBezTo>
                    <a:pt x="5180" y="3465"/>
                    <a:pt x="5775" y="3644"/>
                    <a:pt x="6275" y="3977"/>
                  </a:cubicBezTo>
                  <a:cubicBezTo>
                    <a:pt x="6300" y="3994"/>
                    <a:pt x="6330" y="4002"/>
                    <a:pt x="6360" y="4002"/>
                  </a:cubicBezTo>
                  <a:cubicBezTo>
                    <a:pt x="6415" y="4002"/>
                    <a:pt x="6471" y="3976"/>
                    <a:pt x="6501" y="3930"/>
                  </a:cubicBezTo>
                  <a:cubicBezTo>
                    <a:pt x="6549" y="3858"/>
                    <a:pt x="6525" y="3751"/>
                    <a:pt x="6454" y="3704"/>
                  </a:cubicBezTo>
                  <a:cubicBezTo>
                    <a:pt x="5894" y="3346"/>
                    <a:pt x="5239" y="3156"/>
                    <a:pt x="4561" y="3156"/>
                  </a:cubicBezTo>
                  <a:cubicBezTo>
                    <a:pt x="2632" y="3156"/>
                    <a:pt x="1048" y="4739"/>
                    <a:pt x="1048" y="6668"/>
                  </a:cubicBezTo>
                  <a:cubicBezTo>
                    <a:pt x="1048" y="8609"/>
                    <a:pt x="2632" y="10181"/>
                    <a:pt x="4561" y="10181"/>
                  </a:cubicBezTo>
                  <a:cubicBezTo>
                    <a:pt x="6501" y="10181"/>
                    <a:pt x="8073" y="8609"/>
                    <a:pt x="8073" y="6668"/>
                  </a:cubicBezTo>
                  <a:cubicBezTo>
                    <a:pt x="8073" y="5787"/>
                    <a:pt x="7752" y="4954"/>
                    <a:pt x="7156" y="4299"/>
                  </a:cubicBezTo>
                  <a:lnTo>
                    <a:pt x="7680" y="3787"/>
                  </a:lnTo>
                  <a:cubicBezTo>
                    <a:pt x="8383" y="4561"/>
                    <a:pt x="8799" y="5573"/>
                    <a:pt x="8799" y="6680"/>
                  </a:cubicBezTo>
                  <a:cubicBezTo>
                    <a:pt x="8799" y="9026"/>
                    <a:pt x="6894" y="10931"/>
                    <a:pt x="4549" y="10931"/>
                  </a:cubicBezTo>
                  <a:cubicBezTo>
                    <a:pt x="2215" y="10931"/>
                    <a:pt x="310" y="9026"/>
                    <a:pt x="310" y="6680"/>
                  </a:cubicBezTo>
                  <a:cubicBezTo>
                    <a:pt x="310" y="4347"/>
                    <a:pt x="2215" y="2442"/>
                    <a:pt x="4549" y="2442"/>
                  </a:cubicBezTo>
                  <a:close/>
                  <a:moveTo>
                    <a:pt x="10023" y="1"/>
                  </a:moveTo>
                  <a:cubicBezTo>
                    <a:pt x="9981" y="1"/>
                    <a:pt x="9938" y="17"/>
                    <a:pt x="9907" y="48"/>
                  </a:cubicBezTo>
                  <a:lnTo>
                    <a:pt x="8156" y="1799"/>
                  </a:lnTo>
                  <a:cubicBezTo>
                    <a:pt x="8121" y="1834"/>
                    <a:pt x="8109" y="1882"/>
                    <a:pt x="8109" y="1918"/>
                  </a:cubicBezTo>
                  <a:lnTo>
                    <a:pt x="8109" y="2906"/>
                  </a:lnTo>
                  <a:lnTo>
                    <a:pt x="7680" y="3334"/>
                  </a:lnTo>
                  <a:cubicBezTo>
                    <a:pt x="6859" y="2572"/>
                    <a:pt x="5775" y="2120"/>
                    <a:pt x="4573" y="2120"/>
                  </a:cubicBezTo>
                  <a:cubicBezTo>
                    <a:pt x="2048" y="2120"/>
                    <a:pt x="1" y="4168"/>
                    <a:pt x="1" y="6680"/>
                  </a:cubicBezTo>
                  <a:cubicBezTo>
                    <a:pt x="1" y="9204"/>
                    <a:pt x="2048" y="11252"/>
                    <a:pt x="4573" y="11252"/>
                  </a:cubicBezTo>
                  <a:cubicBezTo>
                    <a:pt x="7085" y="11252"/>
                    <a:pt x="9133" y="9204"/>
                    <a:pt x="9133" y="6680"/>
                  </a:cubicBezTo>
                  <a:cubicBezTo>
                    <a:pt x="9133" y="5478"/>
                    <a:pt x="8680" y="4394"/>
                    <a:pt x="7918" y="3573"/>
                  </a:cubicBezTo>
                  <a:lnTo>
                    <a:pt x="8347" y="3144"/>
                  </a:lnTo>
                  <a:lnTo>
                    <a:pt x="9335" y="3144"/>
                  </a:lnTo>
                  <a:cubicBezTo>
                    <a:pt x="9371" y="3144"/>
                    <a:pt x="9418" y="3132"/>
                    <a:pt x="9454" y="3096"/>
                  </a:cubicBezTo>
                  <a:lnTo>
                    <a:pt x="11204" y="1346"/>
                  </a:lnTo>
                  <a:cubicBezTo>
                    <a:pt x="11252" y="1287"/>
                    <a:pt x="11264" y="1227"/>
                    <a:pt x="11240" y="1168"/>
                  </a:cubicBezTo>
                  <a:cubicBezTo>
                    <a:pt x="11204" y="1108"/>
                    <a:pt x="11145" y="1060"/>
                    <a:pt x="11085" y="1060"/>
                  </a:cubicBezTo>
                  <a:lnTo>
                    <a:pt x="10192" y="1060"/>
                  </a:lnTo>
                  <a:lnTo>
                    <a:pt x="10192" y="167"/>
                  </a:lnTo>
                  <a:cubicBezTo>
                    <a:pt x="10192" y="108"/>
                    <a:pt x="10145" y="36"/>
                    <a:pt x="10085" y="13"/>
                  </a:cubicBezTo>
                  <a:cubicBezTo>
                    <a:pt x="10065" y="5"/>
                    <a:pt x="10044" y="1"/>
                    <a:pt x="10023"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29" name="Group 28">
            <a:extLst>
              <a:ext uri="{FF2B5EF4-FFF2-40B4-BE49-F238E27FC236}">
                <a16:creationId xmlns:a16="http://schemas.microsoft.com/office/drawing/2014/main" id="{F8CA48ED-F47E-ECB7-F0DC-F537CE394BFB}"/>
              </a:ext>
            </a:extLst>
          </p:cNvPr>
          <p:cNvGrpSpPr/>
          <p:nvPr/>
        </p:nvGrpSpPr>
        <p:grpSpPr>
          <a:xfrm>
            <a:off x="771197" y="1699350"/>
            <a:ext cx="872400" cy="872400"/>
            <a:chOff x="706768" y="1776294"/>
            <a:chExt cx="872400" cy="872400"/>
          </a:xfrm>
        </p:grpSpPr>
        <p:sp>
          <p:nvSpPr>
            <p:cNvPr id="2012" name="Google Shape;2012;p58"/>
            <p:cNvSpPr/>
            <p:nvPr/>
          </p:nvSpPr>
          <p:spPr>
            <a:xfrm>
              <a:off x="706768" y="1776294"/>
              <a:ext cx="872400" cy="872400"/>
            </a:xfrm>
            <a:prstGeom prst="ellipse">
              <a:avLst/>
            </a:prstGeom>
            <a:solidFill>
              <a:srgbClr val="64B9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2021" name="Google Shape;2021;p58"/>
            <p:cNvGrpSpPr/>
            <p:nvPr/>
          </p:nvGrpSpPr>
          <p:grpSpPr>
            <a:xfrm>
              <a:off x="918941" y="1988873"/>
              <a:ext cx="448077" cy="447242"/>
              <a:chOff x="1421638" y="4125629"/>
              <a:chExt cx="374709" cy="374010"/>
            </a:xfrm>
          </p:grpSpPr>
          <p:sp>
            <p:nvSpPr>
              <p:cNvPr id="2022" name="Google Shape;2022;p58"/>
              <p:cNvSpPr/>
              <p:nvPr/>
            </p:nvSpPr>
            <p:spPr>
              <a:xfrm>
                <a:off x="1421638" y="4265954"/>
                <a:ext cx="374709" cy="233685"/>
              </a:xfrm>
              <a:custGeom>
                <a:avLst/>
                <a:gdLst/>
                <a:ahLst/>
                <a:cxnLst/>
                <a:rect l="l" t="t" r="r" b="b"/>
                <a:pathLst>
                  <a:path w="11800" h="7359" extrusionOk="0">
                    <a:moveTo>
                      <a:pt x="3180" y="3298"/>
                    </a:moveTo>
                    <a:lnTo>
                      <a:pt x="3180" y="7001"/>
                    </a:lnTo>
                    <a:lnTo>
                      <a:pt x="1691" y="7001"/>
                    </a:lnTo>
                    <a:lnTo>
                      <a:pt x="1691" y="3298"/>
                    </a:lnTo>
                    <a:close/>
                    <a:moveTo>
                      <a:pt x="6680" y="2370"/>
                    </a:moveTo>
                    <a:lnTo>
                      <a:pt x="6680" y="7001"/>
                    </a:lnTo>
                    <a:lnTo>
                      <a:pt x="5192" y="7001"/>
                    </a:lnTo>
                    <a:lnTo>
                      <a:pt x="5192" y="2370"/>
                    </a:lnTo>
                    <a:close/>
                    <a:moveTo>
                      <a:pt x="10180" y="345"/>
                    </a:moveTo>
                    <a:lnTo>
                      <a:pt x="10180" y="7001"/>
                    </a:lnTo>
                    <a:lnTo>
                      <a:pt x="8692" y="7001"/>
                    </a:lnTo>
                    <a:lnTo>
                      <a:pt x="8692" y="345"/>
                    </a:lnTo>
                    <a:close/>
                    <a:moveTo>
                      <a:pt x="8502" y="0"/>
                    </a:moveTo>
                    <a:cubicBezTo>
                      <a:pt x="8406" y="0"/>
                      <a:pt x="8323" y="84"/>
                      <a:pt x="8323" y="179"/>
                    </a:cubicBezTo>
                    <a:lnTo>
                      <a:pt x="8323" y="7001"/>
                    </a:lnTo>
                    <a:lnTo>
                      <a:pt x="7013" y="7001"/>
                    </a:lnTo>
                    <a:lnTo>
                      <a:pt x="7013" y="2203"/>
                    </a:lnTo>
                    <a:cubicBezTo>
                      <a:pt x="7013" y="2120"/>
                      <a:pt x="6930" y="2024"/>
                      <a:pt x="6835" y="2024"/>
                    </a:cubicBezTo>
                    <a:lnTo>
                      <a:pt x="4989" y="2024"/>
                    </a:lnTo>
                    <a:cubicBezTo>
                      <a:pt x="4894" y="2024"/>
                      <a:pt x="4811" y="2108"/>
                      <a:pt x="4811" y="2203"/>
                    </a:cubicBezTo>
                    <a:lnTo>
                      <a:pt x="4811" y="7001"/>
                    </a:lnTo>
                    <a:lnTo>
                      <a:pt x="3501" y="7001"/>
                    </a:lnTo>
                    <a:lnTo>
                      <a:pt x="3501" y="3132"/>
                    </a:lnTo>
                    <a:cubicBezTo>
                      <a:pt x="3501" y="3036"/>
                      <a:pt x="3418" y="2953"/>
                      <a:pt x="3322" y="2953"/>
                    </a:cubicBezTo>
                    <a:lnTo>
                      <a:pt x="1477" y="2953"/>
                    </a:lnTo>
                    <a:cubicBezTo>
                      <a:pt x="1382" y="2953"/>
                      <a:pt x="1298" y="3024"/>
                      <a:pt x="1298" y="3132"/>
                    </a:cubicBezTo>
                    <a:lnTo>
                      <a:pt x="1298" y="7001"/>
                    </a:lnTo>
                    <a:lnTo>
                      <a:pt x="179" y="7001"/>
                    </a:lnTo>
                    <a:cubicBezTo>
                      <a:pt x="84" y="7001"/>
                      <a:pt x="1" y="7073"/>
                      <a:pt x="1" y="7180"/>
                    </a:cubicBezTo>
                    <a:cubicBezTo>
                      <a:pt x="1" y="7287"/>
                      <a:pt x="72" y="7358"/>
                      <a:pt x="179" y="7358"/>
                    </a:cubicBezTo>
                    <a:lnTo>
                      <a:pt x="11597" y="7358"/>
                    </a:lnTo>
                    <a:cubicBezTo>
                      <a:pt x="11681" y="7358"/>
                      <a:pt x="11776" y="7287"/>
                      <a:pt x="11776" y="7180"/>
                    </a:cubicBezTo>
                    <a:cubicBezTo>
                      <a:pt x="11800" y="7073"/>
                      <a:pt x="11728" y="7001"/>
                      <a:pt x="11633" y="7001"/>
                    </a:cubicBezTo>
                    <a:lnTo>
                      <a:pt x="10526" y="7001"/>
                    </a:lnTo>
                    <a:lnTo>
                      <a:pt x="10526" y="179"/>
                    </a:lnTo>
                    <a:cubicBezTo>
                      <a:pt x="10526" y="95"/>
                      <a:pt x="10442" y="0"/>
                      <a:pt x="10347"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23" name="Google Shape;2023;p58"/>
              <p:cNvSpPr/>
              <p:nvPr/>
            </p:nvSpPr>
            <p:spPr>
              <a:xfrm>
                <a:off x="1428052" y="4125629"/>
                <a:ext cx="356958" cy="215585"/>
              </a:xfrm>
              <a:custGeom>
                <a:avLst/>
                <a:gdLst/>
                <a:ahLst/>
                <a:cxnLst/>
                <a:rect l="l" t="t" r="r" b="b"/>
                <a:pathLst>
                  <a:path w="11241" h="6789" extrusionOk="0">
                    <a:moveTo>
                      <a:pt x="10668" y="0"/>
                    </a:moveTo>
                    <a:cubicBezTo>
                      <a:pt x="10653" y="0"/>
                      <a:pt x="10637" y="1"/>
                      <a:pt x="10621" y="2"/>
                    </a:cubicBezTo>
                    <a:lnTo>
                      <a:pt x="9145" y="181"/>
                    </a:lnTo>
                    <a:cubicBezTo>
                      <a:pt x="8847" y="216"/>
                      <a:pt x="8633" y="490"/>
                      <a:pt x="8669" y="788"/>
                    </a:cubicBezTo>
                    <a:cubicBezTo>
                      <a:pt x="8691" y="1064"/>
                      <a:pt x="8938" y="1268"/>
                      <a:pt x="9211" y="1268"/>
                    </a:cubicBezTo>
                    <a:cubicBezTo>
                      <a:pt x="9232" y="1268"/>
                      <a:pt x="9254" y="1267"/>
                      <a:pt x="9276" y="1264"/>
                    </a:cubicBezTo>
                    <a:lnTo>
                      <a:pt x="9395" y="1252"/>
                    </a:lnTo>
                    <a:lnTo>
                      <a:pt x="9395" y="1252"/>
                    </a:lnTo>
                    <a:cubicBezTo>
                      <a:pt x="7597" y="3348"/>
                      <a:pt x="5442" y="4443"/>
                      <a:pt x="3918" y="4979"/>
                    </a:cubicBezTo>
                    <a:cubicBezTo>
                      <a:pt x="2025" y="5657"/>
                      <a:pt x="561" y="5717"/>
                      <a:pt x="537" y="5717"/>
                    </a:cubicBezTo>
                    <a:cubicBezTo>
                      <a:pt x="239" y="5729"/>
                      <a:pt x="1" y="5967"/>
                      <a:pt x="25" y="6265"/>
                    </a:cubicBezTo>
                    <a:cubicBezTo>
                      <a:pt x="37" y="6562"/>
                      <a:pt x="275" y="6789"/>
                      <a:pt x="561" y="6789"/>
                    </a:cubicBezTo>
                    <a:lnTo>
                      <a:pt x="572" y="6789"/>
                    </a:lnTo>
                    <a:cubicBezTo>
                      <a:pt x="632" y="6789"/>
                      <a:pt x="2192" y="6729"/>
                      <a:pt x="4263" y="6003"/>
                    </a:cubicBezTo>
                    <a:cubicBezTo>
                      <a:pt x="5418" y="5586"/>
                      <a:pt x="6514" y="5050"/>
                      <a:pt x="7490" y="4383"/>
                    </a:cubicBezTo>
                    <a:cubicBezTo>
                      <a:pt x="7561" y="4324"/>
                      <a:pt x="7597" y="4217"/>
                      <a:pt x="7538" y="4145"/>
                    </a:cubicBezTo>
                    <a:cubicBezTo>
                      <a:pt x="7501" y="4093"/>
                      <a:pt x="7445" y="4065"/>
                      <a:pt x="7391" y="4065"/>
                    </a:cubicBezTo>
                    <a:cubicBezTo>
                      <a:pt x="7358" y="4065"/>
                      <a:pt x="7326" y="4075"/>
                      <a:pt x="7299" y="4098"/>
                    </a:cubicBezTo>
                    <a:cubicBezTo>
                      <a:pt x="6335" y="4753"/>
                      <a:pt x="5275" y="5288"/>
                      <a:pt x="4144" y="5693"/>
                    </a:cubicBezTo>
                    <a:cubicBezTo>
                      <a:pt x="2132" y="6408"/>
                      <a:pt x="632" y="6467"/>
                      <a:pt x="561" y="6467"/>
                    </a:cubicBezTo>
                    <a:cubicBezTo>
                      <a:pt x="453" y="6467"/>
                      <a:pt x="358" y="6372"/>
                      <a:pt x="358" y="6265"/>
                    </a:cubicBezTo>
                    <a:cubicBezTo>
                      <a:pt x="358" y="6169"/>
                      <a:pt x="441" y="6074"/>
                      <a:pt x="561" y="6062"/>
                    </a:cubicBezTo>
                    <a:cubicBezTo>
                      <a:pt x="572" y="6062"/>
                      <a:pt x="2085" y="6003"/>
                      <a:pt x="4037" y="5300"/>
                    </a:cubicBezTo>
                    <a:cubicBezTo>
                      <a:pt x="5680" y="4717"/>
                      <a:pt x="8026" y="3514"/>
                      <a:pt x="9943" y="1133"/>
                    </a:cubicBezTo>
                    <a:cubicBezTo>
                      <a:pt x="10035" y="1018"/>
                      <a:pt x="9949" y="847"/>
                      <a:pt x="9813" y="847"/>
                    </a:cubicBezTo>
                    <a:cubicBezTo>
                      <a:pt x="9809" y="847"/>
                      <a:pt x="9804" y="847"/>
                      <a:pt x="9800" y="847"/>
                    </a:cubicBezTo>
                    <a:lnTo>
                      <a:pt x="9252" y="931"/>
                    </a:lnTo>
                    <a:cubicBezTo>
                      <a:pt x="9244" y="932"/>
                      <a:pt x="9236" y="932"/>
                      <a:pt x="9228" y="932"/>
                    </a:cubicBezTo>
                    <a:cubicBezTo>
                      <a:pt x="9139" y="932"/>
                      <a:pt x="9049" y="874"/>
                      <a:pt x="9038" y="776"/>
                    </a:cubicBezTo>
                    <a:cubicBezTo>
                      <a:pt x="9014" y="657"/>
                      <a:pt x="9085" y="550"/>
                      <a:pt x="9204" y="538"/>
                    </a:cubicBezTo>
                    <a:lnTo>
                      <a:pt x="10681" y="359"/>
                    </a:lnTo>
                    <a:cubicBezTo>
                      <a:pt x="10688" y="358"/>
                      <a:pt x="10696" y="358"/>
                      <a:pt x="10703" y="358"/>
                    </a:cubicBezTo>
                    <a:cubicBezTo>
                      <a:pt x="10812" y="358"/>
                      <a:pt x="10895" y="438"/>
                      <a:pt x="10895" y="550"/>
                    </a:cubicBezTo>
                    <a:lnTo>
                      <a:pt x="10895" y="2026"/>
                    </a:lnTo>
                    <a:cubicBezTo>
                      <a:pt x="10895" y="2133"/>
                      <a:pt x="10812" y="2217"/>
                      <a:pt x="10705" y="2217"/>
                    </a:cubicBezTo>
                    <a:cubicBezTo>
                      <a:pt x="10598" y="2217"/>
                      <a:pt x="10514" y="2133"/>
                      <a:pt x="10514" y="2026"/>
                    </a:cubicBezTo>
                    <a:lnTo>
                      <a:pt x="10514" y="1586"/>
                    </a:lnTo>
                    <a:cubicBezTo>
                      <a:pt x="10514" y="1502"/>
                      <a:pt x="10467" y="1443"/>
                      <a:pt x="10407" y="1419"/>
                    </a:cubicBezTo>
                    <a:cubicBezTo>
                      <a:pt x="10387" y="1409"/>
                      <a:pt x="10368" y="1405"/>
                      <a:pt x="10349" y="1405"/>
                    </a:cubicBezTo>
                    <a:cubicBezTo>
                      <a:pt x="10298" y="1405"/>
                      <a:pt x="10251" y="1435"/>
                      <a:pt x="10217" y="1478"/>
                    </a:cubicBezTo>
                    <a:cubicBezTo>
                      <a:pt x="9574" y="2264"/>
                      <a:pt x="8835" y="2979"/>
                      <a:pt x="8026" y="3610"/>
                    </a:cubicBezTo>
                    <a:cubicBezTo>
                      <a:pt x="7954" y="3669"/>
                      <a:pt x="7942" y="3764"/>
                      <a:pt x="8002" y="3848"/>
                    </a:cubicBezTo>
                    <a:cubicBezTo>
                      <a:pt x="8036" y="3888"/>
                      <a:pt x="8081" y="3910"/>
                      <a:pt x="8129" y="3910"/>
                    </a:cubicBezTo>
                    <a:cubicBezTo>
                      <a:pt x="8166" y="3910"/>
                      <a:pt x="8204" y="3897"/>
                      <a:pt x="8240" y="3872"/>
                    </a:cubicBezTo>
                    <a:cubicBezTo>
                      <a:pt x="8931" y="3336"/>
                      <a:pt x="9585" y="2729"/>
                      <a:pt x="10169" y="2062"/>
                    </a:cubicBezTo>
                    <a:cubicBezTo>
                      <a:pt x="10181" y="2336"/>
                      <a:pt x="10419" y="2574"/>
                      <a:pt x="10705" y="2574"/>
                    </a:cubicBezTo>
                    <a:cubicBezTo>
                      <a:pt x="11002" y="2574"/>
                      <a:pt x="11240" y="2336"/>
                      <a:pt x="11240" y="2038"/>
                    </a:cubicBezTo>
                    <a:lnTo>
                      <a:pt x="11240" y="573"/>
                    </a:lnTo>
                    <a:cubicBezTo>
                      <a:pt x="11240" y="395"/>
                      <a:pt x="11169" y="240"/>
                      <a:pt x="11050" y="133"/>
                    </a:cubicBezTo>
                    <a:cubicBezTo>
                      <a:pt x="10943" y="47"/>
                      <a:pt x="10807" y="0"/>
                      <a:pt x="10668"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grpSp>
      <p:grpSp>
        <p:nvGrpSpPr>
          <p:cNvPr id="31" name="Group 30">
            <a:extLst>
              <a:ext uri="{FF2B5EF4-FFF2-40B4-BE49-F238E27FC236}">
                <a16:creationId xmlns:a16="http://schemas.microsoft.com/office/drawing/2014/main" id="{00819221-F221-B3BD-AE5C-D60365CE1529}"/>
              </a:ext>
            </a:extLst>
          </p:cNvPr>
          <p:cNvGrpSpPr/>
          <p:nvPr/>
        </p:nvGrpSpPr>
        <p:grpSpPr>
          <a:xfrm>
            <a:off x="2417339" y="1699350"/>
            <a:ext cx="872400" cy="872400"/>
            <a:chOff x="3166202" y="2012776"/>
            <a:chExt cx="872400" cy="872400"/>
          </a:xfrm>
        </p:grpSpPr>
        <p:sp>
          <p:nvSpPr>
            <p:cNvPr id="2013" name="Google Shape;2013;p58"/>
            <p:cNvSpPr/>
            <p:nvPr/>
          </p:nvSpPr>
          <p:spPr>
            <a:xfrm>
              <a:off x="3166202" y="2012776"/>
              <a:ext cx="872400" cy="872400"/>
            </a:xfrm>
            <a:prstGeom prst="ellipse">
              <a:avLst/>
            </a:prstGeom>
            <a:solidFill>
              <a:srgbClr val="D3461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2024" name="Google Shape;2024;p58"/>
            <p:cNvGrpSpPr/>
            <p:nvPr/>
          </p:nvGrpSpPr>
          <p:grpSpPr>
            <a:xfrm>
              <a:off x="3420343" y="2252224"/>
              <a:ext cx="411433" cy="440824"/>
              <a:chOff x="4149138" y="4121151"/>
              <a:chExt cx="344065" cy="368644"/>
            </a:xfrm>
          </p:grpSpPr>
          <p:sp>
            <p:nvSpPr>
              <p:cNvPr id="2025" name="Google Shape;2025;p58"/>
              <p:cNvSpPr/>
              <p:nvPr/>
            </p:nvSpPr>
            <p:spPr>
              <a:xfrm>
                <a:off x="4205853" y="4182724"/>
                <a:ext cx="225746" cy="307071"/>
              </a:xfrm>
              <a:custGeom>
                <a:avLst/>
                <a:gdLst/>
                <a:ahLst/>
                <a:cxnLst/>
                <a:rect l="l" t="t" r="r" b="b"/>
                <a:pathLst>
                  <a:path w="7109" h="9670" extrusionOk="0">
                    <a:moveTo>
                      <a:pt x="3643" y="359"/>
                    </a:moveTo>
                    <a:cubicBezTo>
                      <a:pt x="4417" y="359"/>
                      <a:pt x="5132" y="645"/>
                      <a:pt x="5703" y="1157"/>
                    </a:cubicBezTo>
                    <a:cubicBezTo>
                      <a:pt x="6358" y="1752"/>
                      <a:pt x="6751" y="2597"/>
                      <a:pt x="6751" y="3478"/>
                    </a:cubicBezTo>
                    <a:cubicBezTo>
                      <a:pt x="6739" y="4074"/>
                      <a:pt x="6572" y="4669"/>
                      <a:pt x="6251" y="5157"/>
                    </a:cubicBezTo>
                    <a:cubicBezTo>
                      <a:pt x="5929" y="5645"/>
                      <a:pt x="5489" y="6038"/>
                      <a:pt x="4953" y="6288"/>
                    </a:cubicBezTo>
                    <a:cubicBezTo>
                      <a:pt x="4620" y="6431"/>
                      <a:pt x="4417" y="6776"/>
                      <a:pt x="4417" y="7146"/>
                    </a:cubicBezTo>
                    <a:lnTo>
                      <a:pt x="4417" y="7360"/>
                    </a:lnTo>
                    <a:lnTo>
                      <a:pt x="2834" y="7360"/>
                    </a:lnTo>
                    <a:lnTo>
                      <a:pt x="2834" y="7146"/>
                    </a:lnTo>
                    <a:cubicBezTo>
                      <a:pt x="2834" y="6776"/>
                      <a:pt x="2631" y="6455"/>
                      <a:pt x="2298" y="6288"/>
                    </a:cubicBezTo>
                    <a:cubicBezTo>
                      <a:pt x="1084" y="5705"/>
                      <a:pt x="381" y="4407"/>
                      <a:pt x="548" y="3074"/>
                    </a:cubicBezTo>
                    <a:cubicBezTo>
                      <a:pt x="726" y="1669"/>
                      <a:pt x="1869" y="526"/>
                      <a:pt x="3286" y="383"/>
                    </a:cubicBezTo>
                    <a:cubicBezTo>
                      <a:pt x="3405" y="359"/>
                      <a:pt x="3524" y="359"/>
                      <a:pt x="3643" y="359"/>
                    </a:cubicBezTo>
                    <a:close/>
                    <a:moveTo>
                      <a:pt x="4417" y="7729"/>
                    </a:moveTo>
                    <a:lnTo>
                      <a:pt x="4417" y="8324"/>
                    </a:lnTo>
                    <a:cubicBezTo>
                      <a:pt x="4417" y="8443"/>
                      <a:pt x="4322" y="8539"/>
                      <a:pt x="4203" y="8539"/>
                    </a:cubicBezTo>
                    <a:lnTo>
                      <a:pt x="3048" y="8539"/>
                    </a:lnTo>
                    <a:cubicBezTo>
                      <a:pt x="2929" y="8539"/>
                      <a:pt x="2834" y="8443"/>
                      <a:pt x="2834" y="8324"/>
                    </a:cubicBezTo>
                    <a:lnTo>
                      <a:pt x="2834" y="7729"/>
                    </a:lnTo>
                    <a:close/>
                    <a:moveTo>
                      <a:pt x="4024" y="8896"/>
                    </a:moveTo>
                    <a:lnTo>
                      <a:pt x="4024" y="9098"/>
                    </a:lnTo>
                    <a:cubicBezTo>
                      <a:pt x="4024" y="9217"/>
                      <a:pt x="3941" y="9313"/>
                      <a:pt x="3822" y="9313"/>
                    </a:cubicBezTo>
                    <a:lnTo>
                      <a:pt x="3429" y="9313"/>
                    </a:lnTo>
                    <a:cubicBezTo>
                      <a:pt x="3310" y="9313"/>
                      <a:pt x="3227" y="9217"/>
                      <a:pt x="3227" y="9098"/>
                    </a:cubicBezTo>
                    <a:lnTo>
                      <a:pt x="3227" y="8896"/>
                    </a:lnTo>
                    <a:close/>
                    <a:moveTo>
                      <a:pt x="3658" y="1"/>
                    </a:moveTo>
                    <a:cubicBezTo>
                      <a:pt x="3519" y="1"/>
                      <a:pt x="3379" y="9"/>
                      <a:pt x="3239" y="26"/>
                    </a:cubicBezTo>
                    <a:cubicBezTo>
                      <a:pt x="1667" y="204"/>
                      <a:pt x="381" y="1466"/>
                      <a:pt x="191" y="3026"/>
                    </a:cubicBezTo>
                    <a:cubicBezTo>
                      <a:pt x="0" y="4526"/>
                      <a:pt x="786" y="5979"/>
                      <a:pt x="2155" y="6610"/>
                    </a:cubicBezTo>
                    <a:cubicBezTo>
                      <a:pt x="2358" y="6705"/>
                      <a:pt x="2477" y="6931"/>
                      <a:pt x="2477" y="7146"/>
                    </a:cubicBezTo>
                    <a:lnTo>
                      <a:pt x="2477" y="8324"/>
                    </a:lnTo>
                    <a:cubicBezTo>
                      <a:pt x="2477" y="8574"/>
                      <a:pt x="2643" y="8789"/>
                      <a:pt x="2870" y="8860"/>
                    </a:cubicBezTo>
                    <a:lnTo>
                      <a:pt x="2870" y="9098"/>
                    </a:lnTo>
                    <a:cubicBezTo>
                      <a:pt x="2870" y="9408"/>
                      <a:pt x="3120" y="9670"/>
                      <a:pt x="3429" y="9670"/>
                    </a:cubicBezTo>
                    <a:lnTo>
                      <a:pt x="3822" y="9670"/>
                    </a:lnTo>
                    <a:cubicBezTo>
                      <a:pt x="4132" y="9670"/>
                      <a:pt x="4382" y="9408"/>
                      <a:pt x="4382" y="9098"/>
                    </a:cubicBezTo>
                    <a:lnTo>
                      <a:pt x="4382" y="8860"/>
                    </a:lnTo>
                    <a:cubicBezTo>
                      <a:pt x="4608" y="8789"/>
                      <a:pt x="4775" y="8574"/>
                      <a:pt x="4775" y="8324"/>
                    </a:cubicBezTo>
                    <a:lnTo>
                      <a:pt x="4775" y="7146"/>
                    </a:lnTo>
                    <a:cubicBezTo>
                      <a:pt x="4775" y="6931"/>
                      <a:pt x="4906" y="6717"/>
                      <a:pt x="5096" y="6610"/>
                    </a:cubicBezTo>
                    <a:cubicBezTo>
                      <a:pt x="5691" y="6336"/>
                      <a:pt x="6191" y="5895"/>
                      <a:pt x="6549" y="5348"/>
                    </a:cubicBezTo>
                    <a:cubicBezTo>
                      <a:pt x="6906" y="4788"/>
                      <a:pt x="7096" y="4133"/>
                      <a:pt x="7096" y="3455"/>
                    </a:cubicBezTo>
                    <a:cubicBezTo>
                      <a:pt x="7108" y="2490"/>
                      <a:pt x="6680" y="1538"/>
                      <a:pt x="5953" y="883"/>
                    </a:cubicBezTo>
                    <a:cubicBezTo>
                      <a:pt x="5309" y="310"/>
                      <a:pt x="4506" y="1"/>
                      <a:pt x="3658"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26" name="Google Shape;2026;p58"/>
              <p:cNvSpPr/>
              <p:nvPr/>
            </p:nvSpPr>
            <p:spPr>
              <a:xfrm>
                <a:off x="4444777" y="4287484"/>
                <a:ext cx="48426" cy="11400"/>
              </a:xfrm>
              <a:custGeom>
                <a:avLst/>
                <a:gdLst/>
                <a:ahLst/>
                <a:cxnLst/>
                <a:rect l="l" t="t" r="r" b="b"/>
                <a:pathLst>
                  <a:path w="1525" h="359" extrusionOk="0">
                    <a:moveTo>
                      <a:pt x="180" y="1"/>
                    </a:moveTo>
                    <a:cubicBezTo>
                      <a:pt x="72" y="1"/>
                      <a:pt x="1" y="72"/>
                      <a:pt x="1" y="179"/>
                    </a:cubicBezTo>
                    <a:cubicBezTo>
                      <a:pt x="1" y="275"/>
                      <a:pt x="72" y="358"/>
                      <a:pt x="180" y="358"/>
                    </a:cubicBezTo>
                    <a:lnTo>
                      <a:pt x="1346" y="358"/>
                    </a:lnTo>
                    <a:cubicBezTo>
                      <a:pt x="1442" y="358"/>
                      <a:pt x="1525" y="275"/>
                      <a:pt x="1525" y="179"/>
                    </a:cubicBezTo>
                    <a:cubicBezTo>
                      <a:pt x="1525" y="72"/>
                      <a:pt x="1430" y="1"/>
                      <a:pt x="1346"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27" name="Google Shape;2027;p58"/>
              <p:cNvSpPr/>
              <p:nvPr/>
            </p:nvSpPr>
            <p:spPr>
              <a:xfrm>
                <a:off x="4149138" y="4287484"/>
                <a:ext cx="48426" cy="11400"/>
              </a:xfrm>
              <a:custGeom>
                <a:avLst/>
                <a:gdLst/>
                <a:ahLst/>
                <a:cxnLst/>
                <a:rect l="l" t="t" r="r" b="b"/>
                <a:pathLst>
                  <a:path w="1525" h="359" extrusionOk="0">
                    <a:moveTo>
                      <a:pt x="179" y="1"/>
                    </a:moveTo>
                    <a:cubicBezTo>
                      <a:pt x="72" y="1"/>
                      <a:pt x="0" y="72"/>
                      <a:pt x="0" y="179"/>
                    </a:cubicBezTo>
                    <a:cubicBezTo>
                      <a:pt x="0" y="275"/>
                      <a:pt x="72" y="358"/>
                      <a:pt x="179" y="358"/>
                    </a:cubicBezTo>
                    <a:lnTo>
                      <a:pt x="1334" y="358"/>
                    </a:lnTo>
                    <a:cubicBezTo>
                      <a:pt x="1441" y="358"/>
                      <a:pt x="1512" y="275"/>
                      <a:pt x="1512" y="179"/>
                    </a:cubicBezTo>
                    <a:cubicBezTo>
                      <a:pt x="1524" y="72"/>
                      <a:pt x="1441" y="1"/>
                      <a:pt x="1334"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28" name="Google Shape;2028;p58"/>
              <p:cNvSpPr/>
              <p:nvPr/>
            </p:nvSpPr>
            <p:spPr>
              <a:xfrm>
                <a:off x="4315471" y="4121151"/>
                <a:ext cx="11400" cy="48045"/>
              </a:xfrm>
              <a:custGeom>
                <a:avLst/>
                <a:gdLst/>
                <a:ahLst/>
                <a:cxnLst/>
                <a:rect l="l" t="t" r="r" b="b"/>
                <a:pathLst>
                  <a:path w="359" h="1513" extrusionOk="0">
                    <a:moveTo>
                      <a:pt x="180" y="0"/>
                    </a:moveTo>
                    <a:cubicBezTo>
                      <a:pt x="72" y="0"/>
                      <a:pt x="1" y="72"/>
                      <a:pt x="1" y="179"/>
                    </a:cubicBezTo>
                    <a:lnTo>
                      <a:pt x="1" y="1334"/>
                    </a:lnTo>
                    <a:cubicBezTo>
                      <a:pt x="1" y="1441"/>
                      <a:pt x="72" y="1512"/>
                      <a:pt x="180" y="1512"/>
                    </a:cubicBezTo>
                    <a:cubicBezTo>
                      <a:pt x="275" y="1512"/>
                      <a:pt x="358" y="1441"/>
                      <a:pt x="358" y="1334"/>
                    </a:cubicBezTo>
                    <a:lnTo>
                      <a:pt x="358" y="179"/>
                    </a:lnTo>
                    <a:cubicBezTo>
                      <a:pt x="358" y="72"/>
                      <a:pt x="275" y="0"/>
                      <a:pt x="180"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29" name="Google Shape;2029;p58"/>
              <p:cNvSpPr/>
              <p:nvPr/>
            </p:nvSpPr>
            <p:spPr>
              <a:xfrm>
                <a:off x="4378632" y="4159575"/>
                <a:ext cx="22705" cy="27754"/>
              </a:xfrm>
              <a:custGeom>
                <a:avLst/>
                <a:gdLst/>
                <a:ahLst/>
                <a:cxnLst/>
                <a:rect l="l" t="t" r="r" b="b"/>
                <a:pathLst>
                  <a:path w="715" h="874" extrusionOk="0">
                    <a:moveTo>
                      <a:pt x="513" y="0"/>
                    </a:moveTo>
                    <a:cubicBezTo>
                      <a:pt x="451" y="0"/>
                      <a:pt x="387" y="27"/>
                      <a:pt x="346" y="76"/>
                    </a:cubicBezTo>
                    <a:lnTo>
                      <a:pt x="48" y="588"/>
                    </a:lnTo>
                    <a:cubicBezTo>
                      <a:pt x="0" y="671"/>
                      <a:pt x="24" y="778"/>
                      <a:pt x="107" y="838"/>
                    </a:cubicBezTo>
                    <a:cubicBezTo>
                      <a:pt x="131" y="850"/>
                      <a:pt x="167" y="874"/>
                      <a:pt x="191" y="874"/>
                    </a:cubicBezTo>
                    <a:cubicBezTo>
                      <a:pt x="250" y="874"/>
                      <a:pt x="310" y="838"/>
                      <a:pt x="358" y="778"/>
                    </a:cubicBezTo>
                    <a:lnTo>
                      <a:pt x="655" y="278"/>
                    </a:lnTo>
                    <a:cubicBezTo>
                      <a:pt x="715" y="171"/>
                      <a:pt x="691" y="64"/>
                      <a:pt x="596" y="16"/>
                    </a:cubicBezTo>
                    <a:cubicBezTo>
                      <a:pt x="570" y="5"/>
                      <a:pt x="542" y="0"/>
                      <a:pt x="513"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30" name="Google Shape;2030;p58"/>
              <p:cNvSpPr/>
              <p:nvPr/>
            </p:nvSpPr>
            <p:spPr>
              <a:xfrm>
                <a:off x="4240243" y="4399103"/>
                <a:ext cx="22705" cy="27563"/>
              </a:xfrm>
              <a:custGeom>
                <a:avLst/>
                <a:gdLst/>
                <a:ahLst/>
                <a:cxnLst/>
                <a:rect l="l" t="t" r="r" b="b"/>
                <a:pathLst>
                  <a:path w="715" h="868" extrusionOk="0">
                    <a:moveTo>
                      <a:pt x="507" y="0"/>
                    </a:moveTo>
                    <a:cubicBezTo>
                      <a:pt x="444" y="0"/>
                      <a:pt x="387" y="33"/>
                      <a:pt x="346" y="82"/>
                    </a:cubicBezTo>
                    <a:lnTo>
                      <a:pt x="48" y="594"/>
                    </a:lnTo>
                    <a:cubicBezTo>
                      <a:pt x="1" y="677"/>
                      <a:pt x="24" y="784"/>
                      <a:pt x="108" y="844"/>
                    </a:cubicBezTo>
                    <a:cubicBezTo>
                      <a:pt x="132" y="855"/>
                      <a:pt x="155" y="867"/>
                      <a:pt x="191" y="867"/>
                    </a:cubicBezTo>
                    <a:cubicBezTo>
                      <a:pt x="251" y="867"/>
                      <a:pt x="310" y="844"/>
                      <a:pt x="358" y="784"/>
                    </a:cubicBezTo>
                    <a:lnTo>
                      <a:pt x="655" y="272"/>
                    </a:lnTo>
                    <a:cubicBezTo>
                      <a:pt x="715" y="189"/>
                      <a:pt x="679" y="82"/>
                      <a:pt x="596" y="22"/>
                    </a:cubicBezTo>
                    <a:cubicBezTo>
                      <a:pt x="566" y="7"/>
                      <a:pt x="536" y="0"/>
                      <a:pt x="507"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31" name="Google Shape;2031;p58"/>
              <p:cNvSpPr/>
              <p:nvPr/>
            </p:nvSpPr>
            <p:spPr>
              <a:xfrm>
                <a:off x="4240243" y="4159130"/>
                <a:ext cx="22705" cy="28198"/>
              </a:xfrm>
              <a:custGeom>
                <a:avLst/>
                <a:gdLst/>
                <a:ahLst/>
                <a:cxnLst/>
                <a:rect l="l" t="t" r="r" b="b"/>
                <a:pathLst>
                  <a:path w="715" h="888" extrusionOk="0">
                    <a:moveTo>
                      <a:pt x="213" y="1"/>
                    </a:moveTo>
                    <a:cubicBezTo>
                      <a:pt x="181" y="1"/>
                      <a:pt x="148" y="10"/>
                      <a:pt x="120" y="30"/>
                    </a:cubicBezTo>
                    <a:cubicBezTo>
                      <a:pt x="24" y="78"/>
                      <a:pt x="1" y="197"/>
                      <a:pt x="60" y="292"/>
                    </a:cubicBezTo>
                    <a:lnTo>
                      <a:pt x="358" y="792"/>
                    </a:lnTo>
                    <a:cubicBezTo>
                      <a:pt x="382" y="852"/>
                      <a:pt x="441" y="888"/>
                      <a:pt x="525" y="888"/>
                    </a:cubicBezTo>
                    <a:cubicBezTo>
                      <a:pt x="548" y="888"/>
                      <a:pt x="584" y="864"/>
                      <a:pt x="608" y="852"/>
                    </a:cubicBezTo>
                    <a:cubicBezTo>
                      <a:pt x="679" y="792"/>
                      <a:pt x="715" y="685"/>
                      <a:pt x="667" y="602"/>
                    </a:cubicBezTo>
                    <a:lnTo>
                      <a:pt x="370" y="90"/>
                    </a:lnTo>
                    <a:cubicBezTo>
                      <a:pt x="338" y="35"/>
                      <a:pt x="276" y="1"/>
                      <a:pt x="213" y="1"/>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32" name="Google Shape;2032;p58"/>
              <p:cNvSpPr/>
              <p:nvPr/>
            </p:nvSpPr>
            <p:spPr>
              <a:xfrm>
                <a:off x="4378632" y="4399230"/>
                <a:ext cx="22705" cy="28198"/>
              </a:xfrm>
              <a:custGeom>
                <a:avLst/>
                <a:gdLst/>
                <a:ahLst/>
                <a:cxnLst/>
                <a:rect l="l" t="t" r="r" b="b"/>
                <a:pathLst>
                  <a:path w="715" h="888" extrusionOk="0">
                    <a:moveTo>
                      <a:pt x="221" y="0"/>
                    </a:moveTo>
                    <a:cubicBezTo>
                      <a:pt x="187" y="0"/>
                      <a:pt x="152" y="10"/>
                      <a:pt x="119" y="30"/>
                    </a:cubicBezTo>
                    <a:cubicBezTo>
                      <a:pt x="24" y="78"/>
                      <a:pt x="0" y="197"/>
                      <a:pt x="60" y="292"/>
                    </a:cubicBezTo>
                    <a:lnTo>
                      <a:pt x="358" y="792"/>
                    </a:lnTo>
                    <a:cubicBezTo>
                      <a:pt x="393" y="851"/>
                      <a:pt x="453" y="887"/>
                      <a:pt x="524" y="887"/>
                    </a:cubicBezTo>
                    <a:cubicBezTo>
                      <a:pt x="548" y="887"/>
                      <a:pt x="584" y="863"/>
                      <a:pt x="608" y="851"/>
                    </a:cubicBezTo>
                    <a:cubicBezTo>
                      <a:pt x="691" y="792"/>
                      <a:pt x="715" y="673"/>
                      <a:pt x="667" y="601"/>
                    </a:cubicBezTo>
                    <a:lnTo>
                      <a:pt x="369" y="89"/>
                    </a:lnTo>
                    <a:cubicBezTo>
                      <a:pt x="346" y="35"/>
                      <a:pt x="286" y="0"/>
                      <a:pt x="221"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33" name="Google Shape;2033;p58"/>
              <p:cNvSpPr/>
              <p:nvPr/>
            </p:nvSpPr>
            <p:spPr>
              <a:xfrm>
                <a:off x="4426264" y="4351851"/>
                <a:ext cx="29532" cy="21117"/>
              </a:xfrm>
              <a:custGeom>
                <a:avLst/>
                <a:gdLst/>
                <a:ahLst/>
                <a:cxnLst/>
                <a:rect l="l" t="t" r="r" b="b"/>
                <a:pathLst>
                  <a:path w="930" h="665" extrusionOk="0">
                    <a:moveTo>
                      <a:pt x="215" y="0"/>
                    </a:moveTo>
                    <a:cubicBezTo>
                      <a:pt x="152" y="0"/>
                      <a:pt x="89" y="32"/>
                      <a:pt x="48" y="81"/>
                    </a:cubicBezTo>
                    <a:cubicBezTo>
                      <a:pt x="1" y="177"/>
                      <a:pt x="36" y="272"/>
                      <a:pt x="108" y="331"/>
                    </a:cubicBezTo>
                    <a:lnTo>
                      <a:pt x="608" y="629"/>
                    </a:lnTo>
                    <a:cubicBezTo>
                      <a:pt x="643" y="653"/>
                      <a:pt x="667" y="665"/>
                      <a:pt x="703" y="665"/>
                    </a:cubicBezTo>
                    <a:cubicBezTo>
                      <a:pt x="763" y="665"/>
                      <a:pt x="822" y="629"/>
                      <a:pt x="870" y="569"/>
                    </a:cubicBezTo>
                    <a:cubicBezTo>
                      <a:pt x="929" y="486"/>
                      <a:pt x="893" y="367"/>
                      <a:pt x="810" y="319"/>
                    </a:cubicBezTo>
                    <a:lnTo>
                      <a:pt x="298" y="22"/>
                    </a:lnTo>
                    <a:cubicBezTo>
                      <a:pt x="272" y="7"/>
                      <a:pt x="244" y="0"/>
                      <a:pt x="215"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34" name="Google Shape;2034;p58"/>
              <p:cNvSpPr/>
              <p:nvPr/>
            </p:nvSpPr>
            <p:spPr>
              <a:xfrm>
                <a:off x="4186196" y="4213463"/>
                <a:ext cx="29500" cy="21117"/>
              </a:xfrm>
              <a:custGeom>
                <a:avLst/>
                <a:gdLst/>
                <a:ahLst/>
                <a:cxnLst/>
                <a:rect l="l" t="t" r="r" b="b"/>
                <a:pathLst>
                  <a:path w="929" h="665" extrusionOk="0">
                    <a:moveTo>
                      <a:pt x="214" y="0"/>
                    </a:moveTo>
                    <a:cubicBezTo>
                      <a:pt x="152" y="0"/>
                      <a:pt x="89" y="33"/>
                      <a:pt x="48" y="82"/>
                    </a:cubicBezTo>
                    <a:cubicBezTo>
                      <a:pt x="0" y="165"/>
                      <a:pt x="36" y="272"/>
                      <a:pt x="107" y="332"/>
                    </a:cubicBezTo>
                    <a:lnTo>
                      <a:pt x="619" y="629"/>
                    </a:lnTo>
                    <a:cubicBezTo>
                      <a:pt x="643" y="641"/>
                      <a:pt x="667" y="665"/>
                      <a:pt x="703" y="665"/>
                    </a:cubicBezTo>
                    <a:cubicBezTo>
                      <a:pt x="762" y="665"/>
                      <a:pt x="822" y="629"/>
                      <a:pt x="869" y="570"/>
                    </a:cubicBezTo>
                    <a:cubicBezTo>
                      <a:pt x="929" y="463"/>
                      <a:pt x="893" y="367"/>
                      <a:pt x="810" y="320"/>
                    </a:cubicBezTo>
                    <a:lnTo>
                      <a:pt x="298" y="22"/>
                    </a:lnTo>
                    <a:cubicBezTo>
                      <a:pt x="272" y="7"/>
                      <a:pt x="243" y="0"/>
                      <a:pt x="214"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35" name="Google Shape;2035;p58"/>
              <p:cNvSpPr/>
              <p:nvPr/>
            </p:nvSpPr>
            <p:spPr>
              <a:xfrm>
                <a:off x="4425883" y="4213590"/>
                <a:ext cx="29913" cy="21371"/>
              </a:xfrm>
              <a:custGeom>
                <a:avLst/>
                <a:gdLst/>
                <a:ahLst/>
                <a:cxnLst/>
                <a:rect l="l" t="t" r="r" b="b"/>
                <a:pathLst>
                  <a:path w="942" h="673" extrusionOk="0">
                    <a:moveTo>
                      <a:pt x="725" y="0"/>
                    </a:moveTo>
                    <a:cubicBezTo>
                      <a:pt x="693" y="0"/>
                      <a:pt x="660" y="10"/>
                      <a:pt x="632" y="30"/>
                    </a:cubicBezTo>
                    <a:lnTo>
                      <a:pt x="120" y="328"/>
                    </a:lnTo>
                    <a:cubicBezTo>
                      <a:pt x="36" y="375"/>
                      <a:pt x="1" y="494"/>
                      <a:pt x="60" y="578"/>
                    </a:cubicBezTo>
                    <a:cubicBezTo>
                      <a:pt x="96" y="637"/>
                      <a:pt x="155" y="673"/>
                      <a:pt x="227" y="673"/>
                    </a:cubicBezTo>
                    <a:cubicBezTo>
                      <a:pt x="251" y="673"/>
                      <a:pt x="286" y="661"/>
                      <a:pt x="310" y="637"/>
                    </a:cubicBezTo>
                    <a:lnTo>
                      <a:pt x="822" y="340"/>
                    </a:lnTo>
                    <a:cubicBezTo>
                      <a:pt x="905" y="280"/>
                      <a:pt x="941" y="161"/>
                      <a:pt x="882" y="89"/>
                    </a:cubicBezTo>
                    <a:cubicBezTo>
                      <a:pt x="850" y="35"/>
                      <a:pt x="788" y="0"/>
                      <a:pt x="725"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036" name="Google Shape;2036;p58"/>
              <p:cNvSpPr/>
              <p:nvPr/>
            </p:nvSpPr>
            <p:spPr>
              <a:xfrm>
                <a:off x="4186196" y="4351978"/>
                <a:ext cx="29500" cy="21371"/>
              </a:xfrm>
              <a:custGeom>
                <a:avLst/>
                <a:gdLst/>
                <a:ahLst/>
                <a:cxnLst/>
                <a:rect l="l" t="t" r="r" b="b"/>
                <a:pathLst>
                  <a:path w="929" h="673" extrusionOk="0">
                    <a:moveTo>
                      <a:pt x="725" y="0"/>
                    </a:moveTo>
                    <a:cubicBezTo>
                      <a:pt x="692" y="0"/>
                      <a:pt x="660" y="9"/>
                      <a:pt x="631" y="30"/>
                    </a:cubicBezTo>
                    <a:lnTo>
                      <a:pt x="119" y="327"/>
                    </a:lnTo>
                    <a:cubicBezTo>
                      <a:pt x="36" y="375"/>
                      <a:pt x="0" y="494"/>
                      <a:pt x="60" y="589"/>
                    </a:cubicBezTo>
                    <a:cubicBezTo>
                      <a:pt x="95" y="649"/>
                      <a:pt x="155" y="673"/>
                      <a:pt x="226" y="673"/>
                    </a:cubicBezTo>
                    <a:cubicBezTo>
                      <a:pt x="262" y="673"/>
                      <a:pt x="286" y="661"/>
                      <a:pt x="322" y="649"/>
                    </a:cubicBezTo>
                    <a:lnTo>
                      <a:pt x="822" y="351"/>
                    </a:lnTo>
                    <a:cubicBezTo>
                      <a:pt x="893" y="292"/>
                      <a:pt x="929" y="173"/>
                      <a:pt x="881" y="89"/>
                    </a:cubicBezTo>
                    <a:cubicBezTo>
                      <a:pt x="850" y="34"/>
                      <a:pt x="787" y="0"/>
                      <a:pt x="725" y="0"/>
                    </a:cubicBez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grpSp>
      <p:sp>
        <p:nvSpPr>
          <p:cNvPr id="5" name="TextBox 4">
            <a:extLst>
              <a:ext uri="{FF2B5EF4-FFF2-40B4-BE49-F238E27FC236}">
                <a16:creationId xmlns:a16="http://schemas.microsoft.com/office/drawing/2014/main" id="{CCB8CD6F-7399-4D80-1A47-BD765907A4FC}"/>
              </a:ext>
            </a:extLst>
          </p:cNvPr>
          <p:cNvSpPr txBox="1"/>
          <p:nvPr/>
        </p:nvSpPr>
        <p:spPr>
          <a:xfrm>
            <a:off x="409904" y="233947"/>
            <a:ext cx="6700344" cy="923330"/>
          </a:xfrm>
          <a:prstGeom prst="rect">
            <a:avLst/>
          </a:prstGeom>
          <a:noFill/>
        </p:spPr>
        <p:txBody>
          <a:bodyPr wrap="square">
            <a:spAutoFit/>
          </a:bodyPr>
          <a:lstStyle/>
          <a:p>
            <a:br>
              <a:rPr lang="en-US" sz="1400" b="1" dirty="0">
                <a:solidFill>
                  <a:srgbClr val="E56760"/>
                </a:solidFill>
                <a:latin typeface="Commissioner SemiBold" pitchFamily="2" charset="0"/>
                <a:ea typeface="Montserrat"/>
                <a:cs typeface="Montserrat"/>
                <a:sym typeface="Montserrat"/>
              </a:rPr>
            </a:br>
            <a:r>
              <a:rPr lang="en-US" sz="2000" dirty="0">
                <a:solidFill>
                  <a:srgbClr val="64B995"/>
                </a:solidFill>
                <a:latin typeface="Commissioner Medium" pitchFamily="2" charset="0"/>
                <a:ea typeface="Montserrat"/>
                <a:cs typeface="Montserrat"/>
                <a:sym typeface="Montserrat"/>
              </a:rPr>
              <a:t>Questions To Ask About</a:t>
            </a:r>
            <a:br>
              <a:rPr lang="en-US" sz="2000" b="1" dirty="0">
                <a:solidFill>
                  <a:srgbClr val="264557"/>
                </a:solidFill>
                <a:latin typeface="Commissioner ExtraBold" pitchFamily="2" charset="0"/>
                <a:ea typeface="Montserrat"/>
                <a:cs typeface="Montserrat"/>
                <a:sym typeface="Montserrat"/>
              </a:rPr>
            </a:br>
            <a:r>
              <a:rPr lang="en-US" sz="2000" b="1" dirty="0">
                <a:solidFill>
                  <a:schemeClr val="bg1"/>
                </a:solidFill>
                <a:latin typeface="Commissioner ExtraBold" pitchFamily="2" charset="0"/>
                <a:ea typeface="Montserrat"/>
                <a:cs typeface="Montserrat"/>
                <a:sym typeface="Montserrat"/>
              </a:rPr>
              <a:t>ADAPTIVE FIXED INCOME STRATEGIES</a:t>
            </a:r>
            <a:endParaRPr lang="en-US" sz="2000" baseline="30000" dirty="0">
              <a:solidFill>
                <a:schemeClr val="bg1"/>
              </a:solidFill>
              <a:latin typeface="Commissioner ExtraBold" pitchFamily="2" charset="0"/>
            </a:endParaRPr>
          </a:p>
        </p:txBody>
      </p:sp>
      <p:cxnSp>
        <p:nvCxnSpPr>
          <p:cNvPr id="6" name="Straight Connector 5">
            <a:extLst>
              <a:ext uri="{FF2B5EF4-FFF2-40B4-BE49-F238E27FC236}">
                <a16:creationId xmlns:a16="http://schemas.microsoft.com/office/drawing/2014/main" id="{5D8724C4-3960-A70D-67B9-B08834713CE2}"/>
              </a:ext>
            </a:extLst>
          </p:cNvPr>
          <p:cNvCxnSpPr>
            <a:cxnSpLocks/>
          </p:cNvCxnSpPr>
          <p:nvPr/>
        </p:nvCxnSpPr>
        <p:spPr>
          <a:xfrm>
            <a:off x="495300" y="1241418"/>
            <a:ext cx="1363532" cy="0"/>
          </a:xfrm>
          <a:prstGeom prst="line">
            <a:avLst/>
          </a:prstGeom>
          <a:ln w="25400">
            <a:solidFill>
              <a:srgbClr val="D34613"/>
            </a:solidFill>
          </a:ln>
        </p:spPr>
        <p:style>
          <a:lnRef idx="2">
            <a:schemeClr val="accent1"/>
          </a:lnRef>
          <a:fillRef idx="0">
            <a:schemeClr val="accent1"/>
          </a:fillRef>
          <a:effectRef idx="1">
            <a:schemeClr val="accent1"/>
          </a:effectRef>
          <a:fontRef idx="minor">
            <a:schemeClr val="tx1"/>
          </a:fontRef>
        </p:style>
      </p:cxnSp>
      <p:sp>
        <p:nvSpPr>
          <p:cNvPr id="25" name="Google Shape;2005;p58">
            <a:extLst>
              <a:ext uri="{FF2B5EF4-FFF2-40B4-BE49-F238E27FC236}">
                <a16:creationId xmlns:a16="http://schemas.microsoft.com/office/drawing/2014/main" id="{E12913A0-214C-DEF5-7857-B45A0BC0397F}"/>
              </a:ext>
            </a:extLst>
          </p:cNvPr>
          <p:cNvSpPr txBox="1">
            <a:spLocks/>
          </p:cNvSpPr>
          <p:nvPr/>
        </p:nvSpPr>
        <p:spPr>
          <a:xfrm>
            <a:off x="2020366" y="2694361"/>
            <a:ext cx="1671600" cy="1157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lt1"/>
              </a:buClr>
              <a:buSzPts val="1400"/>
              <a:buFont typeface="Montserrat"/>
              <a:buNone/>
              <a:defRPr sz="1400" b="0" i="0" u="none" strike="noStrike" cap="none">
                <a:solidFill>
                  <a:schemeClr val="lt1"/>
                </a:solidFill>
                <a:latin typeface="Montserrat"/>
                <a:ea typeface="Montserrat"/>
                <a:cs typeface="Montserrat"/>
                <a:sym typeface="Montserrat"/>
              </a:defRPr>
            </a:lvl1pPr>
            <a:lvl2pPr marL="914400" marR="0" lvl="1"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2pPr>
            <a:lvl3pPr marL="1371600" marR="0" lvl="2"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3pPr>
            <a:lvl4pPr marL="1828800" marR="0" lvl="3"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4pPr>
            <a:lvl5pPr marL="2286000" marR="0" lvl="4"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5pPr>
            <a:lvl6pPr marL="2743200" marR="0" lvl="5"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6pPr>
            <a:lvl7pPr marL="3200400" marR="0" lvl="6"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7pPr>
            <a:lvl8pPr marL="3657600" marR="0" lvl="7"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8pPr>
            <a:lvl9pPr marL="4114800" marR="0" lvl="8"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9pPr>
          </a:lstStyle>
          <a:p>
            <a:pPr marL="0" indent="0"/>
            <a:r>
              <a:rPr lang="en" sz="1600" cap="all" dirty="0">
                <a:latin typeface="Commissioner ExtraBold" pitchFamily="2" charset="0"/>
              </a:rPr>
              <a:t>2. </a:t>
            </a:r>
            <a:br>
              <a:rPr lang="en" sz="1300" cap="all" dirty="0">
                <a:latin typeface="Commissioner ExtraBold" pitchFamily="2" charset="0"/>
              </a:rPr>
            </a:br>
            <a:r>
              <a:rPr lang="en-US" sz="1200" dirty="0">
                <a:latin typeface="Commissioner" pitchFamily="2" charset="0"/>
              </a:rPr>
              <a:t>How does the strategy respond to rising interest rates?</a:t>
            </a:r>
            <a:br>
              <a:rPr lang="en-US" sz="1200" dirty="0">
                <a:latin typeface="Commissioner" pitchFamily="2" charset="0"/>
              </a:rPr>
            </a:br>
            <a:endParaRPr lang="en-US" sz="1200" dirty="0">
              <a:latin typeface="Commissioner" pitchFamily="2" charset="0"/>
            </a:endParaRPr>
          </a:p>
        </p:txBody>
      </p:sp>
      <p:sp>
        <p:nvSpPr>
          <p:cNvPr id="26" name="Google Shape;2005;p58">
            <a:extLst>
              <a:ext uri="{FF2B5EF4-FFF2-40B4-BE49-F238E27FC236}">
                <a16:creationId xmlns:a16="http://schemas.microsoft.com/office/drawing/2014/main" id="{62C6A62F-26ED-217A-C831-5C7C395D0810}"/>
              </a:ext>
            </a:extLst>
          </p:cNvPr>
          <p:cNvSpPr txBox="1">
            <a:spLocks/>
          </p:cNvSpPr>
          <p:nvPr/>
        </p:nvSpPr>
        <p:spPr>
          <a:xfrm>
            <a:off x="3736200" y="2678595"/>
            <a:ext cx="1671600" cy="1157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lt1"/>
              </a:buClr>
              <a:buSzPts val="1400"/>
              <a:buFont typeface="Montserrat"/>
              <a:buNone/>
              <a:defRPr sz="1400" b="0" i="0" u="none" strike="noStrike" cap="none">
                <a:solidFill>
                  <a:schemeClr val="lt1"/>
                </a:solidFill>
                <a:latin typeface="Montserrat"/>
                <a:ea typeface="Montserrat"/>
                <a:cs typeface="Montserrat"/>
                <a:sym typeface="Montserrat"/>
              </a:defRPr>
            </a:lvl1pPr>
            <a:lvl2pPr marL="914400" marR="0" lvl="1"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2pPr>
            <a:lvl3pPr marL="1371600" marR="0" lvl="2"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3pPr>
            <a:lvl4pPr marL="1828800" marR="0" lvl="3"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4pPr>
            <a:lvl5pPr marL="2286000" marR="0" lvl="4"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5pPr>
            <a:lvl6pPr marL="2743200" marR="0" lvl="5"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6pPr>
            <a:lvl7pPr marL="3200400" marR="0" lvl="6"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7pPr>
            <a:lvl8pPr marL="3657600" marR="0" lvl="7"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8pPr>
            <a:lvl9pPr marL="4114800" marR="0" lvl="8"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9pPr>
          </a:lstStyle>
          <a:p>
            <a:pPr marL="0" indent="0"/>
            <a:r>
              <a:rPr lang="en" sz="1600" cap="all" dirty="0">
                <a:latin typeface="Commissioner ExtraBold" pitchFamily="2" charset="0"/>
              </a:rPr>
              <a:t>3. </a:t>
            </a:r>
            <a:br>
              <a:rPr lang="en" sz="1600" cap="all" dirty="0">
                <a:latin typeface="Commissioner ExtraBold" pitchFamily="2" charset="0"/>
              </a:rPr>
            </a:br>
            <a:r>
              <a:rPr lang="en-US" sz="1200" dirty="0">
                <a:latin typeface="Commissioner" pitchFamily="2" charset="0"/>
              </a:rPr>
              <a:t>What is the strategy’s expectation / response to rising, high, or hyper inflation?</a:t>
            </a:r>
            <a:br>
              <a:rPr lang="en-US" sz="1200" dirty="0">
                <a:latin typeface="Commissioner" pitchFamily="2" charset="0"/>
              </a:rPr>
            </a:br>
            <a:endParaRPr lang="en-US" sz="1200" dirty="0">
              <a:latin typeface="Commissioner" pitchFamily="2" charset="0"/>
            </a:endParaRPr>
          </a:p>
        </p:txBody>
      </p:sp>
      <p:sp>
        <p:nvSpPr>
          <p:cNvPr id="27" name="Google Shape;2005;p58">
            <a:extLst>
              <a:ext uri="{FF2B5EF4-FFF2-40B4-BE49-F238E27FC236}">
                <a16:creationId xmlns:a16="http://schemas.microsoft.com/office/drawing/2014/main" id="{ED593FB0-E869-A598-B402-13DE29602946}"/>
              </a:ext>
            </a:extLst>
          </p:cNvPr>
          <p:cNvSpPr txBox="1">
            <a:spLocks/>
          </p:cNvSpPr>
          <p:nvPr/>
        </p:nvSpPr>
        <p:spPr>
          <a:xfrm>
            <a:off x="6962857" y="2666343"/>
            <a:ext cx="1671600" cy="1157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lt1"/>
              </a:buClr>
              <a:buSzPts val="1400"/>
              <a:buFont typeface="Montserrat"/>
              <a:buNone/>
              <a:defRPr sz="1400" b="0" i="0" u="none" strike="noStrike" cap="none">
                <a:solidFill>
                  <a:schemeClr val="lt1"/>
                </a:solidFill>
                <a:latin typeface="Montserrat"/>
                <a:ea typeface="Montserrat"/>
                <a:cs typeface="Montserrat"/>
                <a:sym typeface="Montserrat"/>
              </a:defRPr>
            </a:lvl1pPr>
            <a:lvl2pPr marL="914400" marR="0" lvl="1"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2pPr>
            <a:lvl3pPr marL="1371600" marR="0" lvl="2"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3pPr>
            <a:lvl4pPr marL="1828800" marR="0" lvl="3"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4pPr>
            <a:lvl5pPr marL="2286000" marR="0" lvl="4"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5pPr>
            <a:lvl6pPr marL="2743200" marR="0" lvl="5"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6pPr>
            <a:lvl7pPr marL="3200400" marR="0" lvl="6"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7pPr>
            <a:lvl8pPr marL="3657600" marR="0" lvl="7"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8pPr>
            <a:lvl9pPr marL="4114800" marR="0" lvl="8"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9pPr>
          </a:lstStyle>
          <a:p>
            <a:pPr marL="0" indent="0"/>
            <a:r>
              <a:rPr lang="en" sz="1600" cap="all" dirty="0">
                <a:latin typeface="Commissioner ExtraBold" pitchFamily="2" charset="0"/>
              </a:rPr>
              <a:t>5.</a:t>
            </a:r>
            <a:r>
              <a:rPr lang="en" sz="1300" cap="all" dirty="0">
                <a:latin typeface="Commissioner ExtraBold" pitchFamily="2" charset="0"/>
              </a:rPr>
              <a:t> </a:t>
            </a:r>
            <a:br>
              <a:rPr lang="en" sz="1300" cap="all" dirty="0">
                <a:latin typeface="Commissioner ExtraBold" pitchFamily="2" charset="0"/>
              </a:rPr>
            </a:br>
            <a:r>
              <a:rPr lang="en-US" sz="1200" dirty="0">
                <a:latin typeface="Commissioner" pitchFamily="2" charset="0"/>
              </a:rPr>
              <a:t>Is the strategy over capacity?</a:t>
            </a:r>
            <a:br>
              <a:rPr lang="en-US" sz="1200" dirty="0">
                <a:latin typeface="Commissioner" pitchFamily="2" charset="0"/>
              </a:rPr>
            </a:br>
            <a:endParaRPr lang="en-US" sz="1200" dirty="0">
              <a:latin typeface="Commissioner" pitchFamily="2" charset="0"/>
            </a:endParaRPr>
          </a:p>
        </p:txBody>
      </p:sp>
      <p:sp>
        <p:nvSpPr>
          <p:cNvPr id="28" name="Google Shape;2005;p58">
            <a:extLst>
              <a:ext uri="{FF2B5EF4-FFF2-40B4-BE49-F238E27FC236}">
                <a16:creationId xmlns:a16="http://schemas.microsoft.com/office/drawing/2014/main" id="{34F258BB-8194-AD13-1531-611FB5102203}"/>
              </a:ext>
            </a:extLst>
          </p:cNvPr>
          <p:cNvSpPr txBox="1">
            <a:spLocks/>
          </p:cNvSpPr>
          <p:nvPr/>
        </p:nvSpPr>
        <p:spPr>
          <a:xfrm>
            <a:off x="5317989" y="2665459"/>
            <a:ext cx="1671600" cy="1157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lt1"/>
              </a:buClr>
              <a:buSzPts val="1400"/>
              <a:buFont typeface="Montserrat"/>
              <a:buNone/>
              <a:defRPr sz="1400" b="0" i="0" u="none" strike="noStrike" cap="none">
                <a:solidFill>
                  <a:schemeClr val="lt1"/>
                </a:solidFill>
                <a:latin typeface="Montserrat"/>
                <a:ea typeface="Montserrat"/>
                <a:cs typeface="Montserrat"/>
                <a:sym typeface="Montserrat"/>
              </a:defRPr>
            </a:lvl1pPr>
            <a:lvl2pPr marL="914400" marR="0" lvl="1"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2pPr>
            <a:lvl3pPr marL="1371600" marR="0" lvl="2"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3pPr>
            <a:lvl4pPr marL="1828800" marR="0" lvl="3"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4pPr>
            <a:lvl5pPr marL="2286000" marR="0" lvl="4"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5pPr>
            <a:lvl6pPr marL="2743200" marR="0" lvl="5"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6pPr>
            <a:lvl7pPr marL="3200400" marR="0" lvl="6"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7pPr>
            <a:lvl8pPr marL="3657600" marR="0" lvl="7"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8pPr>
            <a:lvl9pPr marL="4114800" marR="0" lvl="8"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9pPr>
          </a:lstStyle>
          <a:p>
            <a:pPr marL="0" indent="0"/>
            <a:r>
              <a:rPr lang="en" sz="1600" cap="all" dirty="0">
                <a:latin typeface="Commissioner ExtraBold" pitchFamily="2" charset="0"/>
              </a:rPr>
              <a:t>4. </a:t>
            </a:r>
            <a:br>
              <a:rPr lang="en" sz="1600" cap="all" dirty="0">
                <a:latin typeface="Commissioner ExtraBold" pitchFamily="2" charset="0"/>
              </a:rPr>
            </a:br>
            <a:r>
              <a:rPr lang="en-US" sz="1200" dirty="0">
                <a:latin typeface="Commissioner" pitchFamily="2" charset="0"/>
              </a:rPr>
              <a:t>If the strategy invests in High Yield Bonds, what is the response time to address liquidity issues / sudden events?</a:t>
            </a:r>
          </a:p>
          <a:p>
            <a:pPr marL="0" indent="0" algn="l"/>
            <a:endParaRPr lang="en-US" sz="1300" dirty="0">
              <a:latin typeface="Commissioner" pitchFamily="2" charset="0"/>
            </a:endParaRPr>
          </a:p>
        </p:txBody>
      </p:sp>
      <p:sp>
        <p:nvSpPr>
          <p:cNvPr id="35" name="Google Shape;2015;p58">
            <a:extLst>
              <a:ext uri="{FF2B5EF4-FFF2-40B4-BE49-F238E27FC236}">
                <a16:creationId xmlns:a16="http://schemas.microsoft.com/office/drawing/2014/main" id="{884A866D-7CE7-DD51-7160-55A103B44BE7}"/>
              </a:ext>
            </a:extLst>
          </p:cNvPr>
          <p:cNvSpPr/>
          <p:nvPr/>
        </p:nvSpPr>
        <p:spPr>
          <a:xfrm>
            <a:off x="7296764" y="1699350"/>
            <a:ext cx="872400" cy="872400"/>
          </a:xfrm>
          <a:prstGeom prst="ellipse">
            <a:avLst/>
          </a:prstGeom>
          <a:solidFill>
            <a:srgbClr val="45997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55" name="Group 54">
            <a:extLst>
              <a:ext uri="{FF2B5EF4-FFF2-40B4-BE49-F238E27FC236}">
                <a16:creationId xmlns:a16="http://schemas.microsoft.com/office/drawing/2014/main" id="{E6F3D5E2-A655-84DB-83CB-8F9B5C583E71}"/>
              </a:ext>
            </a:extLst>
          </p:cNvPr>
          <p:cNvGrpSpPr/>
          <p:nvPr/>
        </p:nvGrpSpPr>
        <p:grpSpPr>
          <a:xfrm>
            <a:off x="5641438" y="1699350"/>
            <a:ext cx="872400" cy="872400"/>
            <a:chOff x="5428603" y="1699350"/>
            <a:chExt cx="872400" cy="872400"/>
          </a:xfrm>
        </p:grpSpPr>
        <p:sp>
          <p:nvSpPr>
            <p:cNvPr id="2014" name="Google Shape;2014;p58"/>
            <p:cNvSpPr/>
            <p:nvPr/>
          </p:nvSpPr>
          <p:spPr>
            <a:xfrm>
              <a:off x="5428603" y="1699350"/>
              <a:ext cx="872400" cy="872400"/>
            </a:xfrm>
            <a:prstGeom prst="ellipse">
              <a:avLst/>
            </a:prstGeom>
            <a:solidFill>
              <a:srgbClr val="FBDFD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37" name="Google Shape;11417;p81">
              <a:extLst>
                <a:ext uri="{FF2B5EF4-FFF2-40B4-BE49-F238E27FC236}">
                  <a16:creationId xmlns:a16="http://schemas.microsoft.com/office/drawing/2014/main" id="{99717522-0FF1-A21C-9D66-93F945CAE64A}"/>
                </a:ext>
              </a:extLst>
            </p:cNvPr>
            <p:cNvGrpSpPr/>
            <p:nvPr/>
          </p:nvGrpSpPr>
          <p:grpSpPr>
            <a:xfrm>
              <a:off x="5588928" y="1899743"/>
              <a:ext cx="520214" cy="500555"/>
              <a:chOff x="3979435" y="2006294"/>
              <a:chExt cx="326200" cy="320139"/>
            </a:xfrm>
          </p:grpSpPr>
          <p:sp>
            <p:nvSpPr>
              <p:cNvPr id="38" name="Google Shape;11418;p81">
                <a:extLst>
                  <a:ext uri="{FF2B5EF4-FFF2-40B4-BE49-F238E27FC236}">
                    <a16:creationId xmlns:a16="http://schemas.microsoft.com/office/drawing/2014/main" id="{180E95AF-6810-250E-65BD-84DB1A9C6BD6}"/>
                  </a:ext>
                </a:extLst>
              </p:cNvPr>
              <p:cNvSpPr/>
              <p:nvPr/>
            </p:nvSpPr>
            <p:spPr>
              <a:xfrm>
                <a:off x="3979435" y="2006294"/>
                <a:ext cx="326200" cy="320139"/>
              </a:xfrm>
              <a:custGeom>
                <a:avLst/>
                <a:gdLst/>
                <a:ahLst/>
                <a:cxnLst/>
                <a:rect l="l" t="t" r="r" b="b"/>
                <a:pathLst>
                  <a:path w="10848" h="10992" extrusionOk="0">
                    <a:moveTo>
                      <a:pt x="6632" y="322"/>
                    </a:moveTo>
                    <a:cubicBezTo>
                      <a:pt x="6859" y="322"/>
                      <a:pt x="7013" y="501"/>
                      <a:pt x="7013" y="715"/>
                    </a:cubicBezTo>
                    <a:cubicBezTo>
                      <a:pt x="7013" y="929"/>
                      <a:pt x="6835" y="1096"/>
                      <a:pt x="6632" y="1096"/>
                    </a:cubicBezTo>
                    <a:lnTo>
                      <a:pt x="4906" y="1096"/>
                    </a:lnTo>
                    <a:cubicBezTo>
                      <a:pt x="4680" y="1096"/>
                      <a:pt x="4513" y="918"/>
                      <a:pt x="4513" y="715"/>
                    </a:cubicBezTo>
                    <a:cubicBezTo>
                      <a:pt x="4513" y="489"/>
                      <a:pt x="4692" y="322"/>
                      <a:pt x="4906" y="322"/>
                    </a:cubicBezTo>
                    <a:close/>
                    <a:moveTo>
                      <a:pt x="5966" y="1429"/>
                    </a:moveTo>
                    <a:lnTo>
                      <a:pt x="5966" y="1965"/>
                    </a:lnTo>
                    <a:lnTo>
                      <a:pt x="5561" y="1965"/>
                    </a:lnTo>
                    <a:lnTo>
                      <a:pt x="5561" y="1429"/>
                    </a:lnTo>
                    <a:close/>
                    <a:moveTo>
                      <a:pt x="5775" y="2289"/>
                    </a:moveTo>
                    <a:cubicBezTo>
                      <a:pt x="6988" y="2289"/>
                      <a:pt x="8193" y="2825"/>
                      <a:pt x="9026" y="3835"/>
                    </a:cubicBezTo>
                    <a:cubicBezTo>
                      <a:pt x="10466" y="5620"/>
                      <a:pt x="10204" y="8276"/>
                      <a:pt x="8407" y="9728"/>
                    </a:cubicBezTo>
                    <a:cubicBezTo>
                      <a:pt x="7623" y="10362"/>
                      <a:pt x="6686" y="10670"/>
                      <a:pt x="5757" y="10670"/>
                    </a:cubicBezTo>
                    <a:cubicBezTo>
                      <a:pt x="4540" y="10670"/>
                      <a:pt x="3337" y="10141"/>
                      <a:pt x="2513" y="9121"/>
                    </a:cubicBezTo>
                    <a:cubicBezTo>
                      <a:pt x="429" y="6561"/>
                      <a:pt x="2001" y="2715"/>
                      <a:pt x="5251" y="2322"/>
                    </a:cubicBezTo>
                    <a:cubicBezTo>
                      <a:pt x="5425" y="2300"/>
                      <a:pt x="5601" y="2289"/>
                      <a:pt x="5775" y="2289"/>
                    </a:cubicBezTo>
                    <a:close/>
                    <a:moveTo>
                      <a:pt x="4906" y="1"/>
                    </a:moveTo>
                    <a:cubicBezTo>
                      <a:pt x="4501" y="1"/>
                      <a:pt x="4192" y="322"/>
                      <a:pt x="4192" y="715"/>
                    </a:cubicBezTo>
                    <a:cubicBezTo>
                      <a:pt x="4192" y="1108"/>
                      <a:pt x="4513" y="1429"/>
                      <a:pt x="4906" y="1429"/>
                    </a:cubicBezTo>
                    <a:lnTo>
                      <a:pt x="5239" y="1429"/>
                    </a:lnTo>
                    <a:lnTo>
                      <a:pt x="5239" y="1989"/>
                    </a:lnTo>
                    <a:cubicBezTo>
                      <a:pt x="1727" y="2394"/>
                      <a:pt x="1" y="6561"/>
                      <a:pt x="2263" y="9323"/>
                    </a:cubicBezTo>
                    <a:cubicBezTo>
                      <a:pt x="3160" y="10423"/>
                      <a:pt x="4463" y="10991"/>
                      <a:pt x="5774" y="10991"/>
                    </a:cubicBezTo>
                    <a:cubicBezTo>
                      <a:pt x="6777" y="10991"/>
                      <a:pt x="7785" y="10659"/>
                      <a:pt x="8621" y="9978"/>
                    </a:cubicBezTo>
                    <a:cubicBezTo>
                      <a:pt x="10550" y="8407"/>
                      <a:pt x="10847" y="5549"/>
                      <a:pt x="9264" y="3632"/>
                    </a:cubicBezTo>
                    <a:cubicBezTo>
                      <a:pt x="8490" y="2680"/>
                      <a:pt x="7406" y="2120"/>
                      <a:pt x="6287" y="1989"/>
                    </a:cubicBezTo>
                    <a:lnTo>
                      <a:pt x="6287" y="1429"/>
                    </a:lnTo>
                    <a:lnTo>
                      <a:pt x="6632" y="1429"/>
                    </a:lnTo>
                    <a:cubicBezTo>
                      <a:pt x="7037" y="1429"/>
                      <a:pt x="7347" y="1096"/>
                      <a:pt x="7347" y="715"/>
                    </a:cubicBezTo>
                    <a:cubicBezTo>
                      <a:pt x="7347" y="310"/>
                      <a:pt x="7013" y="1"/>
                      <a:pt x="6632" y="1"/>
                    </a:cubicBezTo>
                    <a:close/>
                  </a:path>
                </a:pathLst>
              </a:custGeom>
              <a:solidFill>
                <a:schemeClr val="tx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9" name="Google Shape;11419;p81">
                <a:extLst>
                  <a:ext uri="{FF2B5EF4-FFF2-40B4-BE49-F238E27FC236}">
                    <a16:creationId xmlns:a16="http://schemas.microsoft.com/office/drawing/2014/main" id="{9B89A075-898E-10E1-F495-928E6870F57F}"/>
                  </a:ext>
                </a:extLst>
              </p:cNvPr>
              <p:cNvSpPr/>
              <p:nvPr/>
            </p:nvSpPr>
            <p:spPr>
              <a:xfrm>
                <a:off x="4044236" y="2176685"/>
                <a:ext cx="144783" cy="123077"/>
              </a:xfrm>
              <a:custGeom>
                <a:avLst/>
                <a:gdLst/>
                <a:ahLst/>
                <a:cxnLst/>
                <a:rect l="l" t="t" r="r" b="b"/>
                <a:pathLst>
                  <a:path w="4549" h="3867" extrusionOk="0">
                    <a:moveTo>
                      <a:pt x="203" y="0"/>
                    </a:moveTo>
                    <a:cubicBezTo>
                      <a:pt x="108" y="0"/>
                      <a:pt x="36" y="84"/>
                      <a:pt x="36" y="167"/>
                    </a:cubicBezTo>
                    <a:cubicBezTo>
                      <a:pt x="36" y="215"/>
                      <a:pt x="1" y="977"/>
                      <a:pt x="405" y="1822"/>
                    </a:cubicBezTo>
                    <a:cubicBezTo>
                      <a:pt x="667" y="2346"/>
                      <a:pt x="1048" y="2798"/>
                      <a:pt x="1525" y="3143"/>
                    </a:cubicBezTo>
                    <a:cubicBezTo>
                      <a:pt x="2186" y="3633"/>
                      <a:pt x="2944" y="3867"/>
                      <a:pt x="3694" y="3867"/>
                    </a:cubicBezTo>
                    <a:cubicBezTo>
                      <a:pt x="3929" y="3867"/>
                      <a:pt x="4164" y="3844"/>
                      <a:pt x="4394" y="3798"/>
                    </a:cubicBezTo>
                    <a:cubicBezTo>
                      <a:pt x="4489" y="3786"/>
                      <a:pt x="4549" y="3691"/>
                      <a:pt x="4537" y="3608"/>
                    </a:cubicBezTo>
                    <a:cubicBezTo>
                      <a:pt x="4526" y="3543"/>
                      <a:pt x="4446" y="3487"/>
                      <a:pt x="4368" y="3487"/>
                    </a:cubicBezTo>
                    <a:cubicBezTo>
                      <a:pt x="4361" y="3487"/>
                      <a:pt x="4354" y="3488"/>
                      <a:pt x="4346" y="3489"/>
                    </a:cubicBezTo>
                    <a:cubicBezTo>
                      <a:pt x="4139" y="3526"/>
                      <a:pt x="3932" y="3545"/>
                      <a:pt x="3725" y="3545"/>
                    </a:cubicBezTo>
                    <a:cubicBezTo>
                      <a:pt x="3018" y="3545"/>
                      <a:pt x="2326" y="3324"/>
                      <a:pt x="1727" y="2882"/>
                    </a:cubicBezTo>
                    <a:cubicBezTo>
                      <a:pt x="275" y="1810"/>
                      <a:pt x="370" y="167"/>
                      <a:pt x="370" y="167"/>
                    </a:cubicBezTo>
                    <a:cubicBezTo>
                      <a:pt x="370" y="84"/>
                      <a:pt x="298" y="0"/>
                      <a:pt x="20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0" name="Google Shape;11420;p81">
                <a:extLst>
                  <a:ext uri="{FF2B5EF4-FFF2-40B4-BE49-F238E27FC236}">
                    <a16:creationId xmlns:a16="http://schemas.microsoft.com/office/drawing/2014/main" id="{F9C677A6-2531-D7EF-9FD1-55AF3D292212}"/>
                  </a:ext>
                </a:extLst>
              </p:cNvPr>
              <p:cNvSpPr/>
              <p:nvPr/>
            </p:nvSpPr>
            <p:spPr>
              <a:xfrm>
                <a:off x="4046910" y="2065957"/>
                <a:ext cx="204269" cy="100893"/>
              </a:xfrm>
              <a:custGeom>
                <a:avLst/>
                <a:gdLst/>
                <a:ahLst/>
                <a:cxnLst/>
                <a:rect l="l" t="t" r="r" b="b"/>
                <a:pathLst>
                  <a:path w="6418" h="3170" extrusionOk="0">
                    <a:moveTo>
                      <a:pt x="3655" y="1"/>
                    </a:moveTo>
                    <a:cubicBezTo>
                      <a:pt x="1971" y="1"/>
                      <a:pt x="367" y="1170"/>
                      <a:pt x="12" y="3003"/>
                    </a:cubicBezTo>
                    <a:cubicBezTo>
                      <a:pt x="0" y="3086"/>
                      <a:pt x="71" y="3170"/>
                      <a:pt x="179" y="3170"/>
                    </a:cubicBezTo>
                    <a:cubicBezTo>
                      <a:pt x="250" y="3170"/>
                      <a:pt x="333" y="3110"/>
                      <a:pt x="345" y="3039"/>
                    </a:cubicBezTo>
                    <a:cubicBezTo>
                      <a:pt x="667" y="1358"/>
                      <a:pt x="2122" y="299"/>
                      <a:pt x="3652" y="299"/>
                    </a:cubicBezTo>
                    <a:cubicBezTo>
                      <a:pt x="4332" y="299"/>
                      <a:pt x="5027" y="509"/>
                      <a:pt x="5644" y="967"/>
                    </a:cubicBezTo>
                    <a:cubicBezTo>
                      <a:pt x="5822" y="1098"/>
                      <a:pt x="5965" y="1241"/>
                      <a:pt x="6120" y="1396"/>
                    </a:cubicBezTo>
                    <a:cubicBezTo>
                      <a:pt x="6155" y="1431"/>
                      <a:pt x="6208" y="1454"/>
                      <a:pt x="6257" y="1454"/>
                    </a:cubicBezTo>
                    <a:cubicBezTo>
                      <a:pt x="6290" y="1454"/>
                      <a:pt x="6322" y="1443"/>
                      <a:pt x="6346" y="1419"/>
                    </a:cubicBezTo>
                    <a:cubicBezTo>
                      <a:pt x="6406" y="1360"/>
                      <a:pt x="6417" y="1253"/>
                      <a:pt x="6358" y="1193"/>
                    </a:cubicBezTo>
                    <a:cubicBezTo>
                      <a:pt x="6191" y="1027"/>
                      <a:pt x="6025" y="860"/>
                      <a:pt x="5834" y="729"/>
                    </a:cubicBezTo>
                    <a:cubicBezTo>
                      <a:pt x="5159" y="229"/>
                      <a:pt x="4399" y="1"/>
                      <a:pt x="365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1" name="Google Shape;11421;p81">
                <a:extLst>
                  <a:ext uri="{FF2B5EF4-FFF2-40B4-BE49-F238E27FC236}">
                    <a16:creationId xmlns:a16="http://schemas.microsoft.com/office/drawing/2014/main" id="{25446432-8BD9-E2E4-C3B4-6157DF416484}"/>
                  </a:ext>
                </a:extLst>
              </p:cNvPr>
              <p:cNvSpPr/>
              <p:nvPr/>
            </p:nvSpPr>
            <p:spPr>
              <a:xfrm>
                <a:off x="4195735" y="2118027"/>
                <a:ext cx="84247" cy="174224"/>
              </a:xfrm>
              <a:custGeom>
                <a:avLst/>
                <a:gdLst/>
                <a:ahLst/>
                <a:cxnLst/>
                <a:rect l="l" t="t" r="r" b="b"/>
                <a:pathLst>
                  <a:path w="2647" h="5474" extrusionOk="0">
                    <a:moveTo>
                      <a:pt x="1952" y="0"/>
                    </a:moveTo>
                    <a:cubicBezTo>
                      <a:pt x="1920" y="0"/>
                      <a:pt x="1888" y="11"/>
                      <a:pt x="1861" y="33"/>
                    </a:cubicBezTo>
                    <a:cubicBezTo>
                      <a:pt x="1789" y="81"/>
                      <a:pt x="1753" y="176"/>
                      <a:pt x="1813" y="260"/>
                    </a:cubicBezTo>
                    <a:cubicBezTo>
                      <a:pt x="2158" y="795"/>
                      <a:pt x="2325" y="1403"/>
                      <a:pt x="2325" y="2046"/>
                    </a:cubicBezTo>
                    <a:cubicBezTo>
                      <a:pt x="2325" y="3451"/>
                      <a:pt x="1432" y="4689"/>
                      <a:pt x="182" y="5165"/>
                    </a:cubicBezTo>
                    <a:cubicBezTo>
                      <a:pt x="1" y="5229"/>
                      <a:pt x="67" y="5474"/>
                      <a:pt x="237" y="5474"/>
                    </a:cubicBezTo>
                    <a:cubicBezTo>
                      <a:pt x="257" y="5474"/>
                      <a:pt x="278" y="5470"/>
                      <a:pt x="301" y="5463"/>
                    </a:cubicBezTo>
                    <a:cubicBezTo>
                      <a:pt x="1682" y="4927"/>
                      <a:pt x="2646" y="3593"/>
                      <a:pt x="2646" y="2022"/>
                    </a:cubicBezTo>
                    <a:cubicBezTo>
                      <a:pt x="2646" y="1343"/>
                      <a:pt x="2456" y="653"/>
                      <a:pt x="2087" y="81"/>
                    </a:cubicBezTo>
                    <a:cubicBezTo>
                      <a:pt x="2057" y="29"/>
                      <a:pt x="2004" y="0"/>
                      <a:pt x="1952"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2" name="Google Shape;11422;p81">
                <a:extLst>
                  <a:ext uri="{FF2B5EF4-FFF2-40B4-BE49-F238E27FC236}">
                    <a16:creationId xmlns:a16="http://schemas.microsoft.com/office/drawing/2014/main" id="{86B5E273-4964-8673-41C4-9F40CBFC81A4}"/>
                  </a:ext>
                </a:extLst>
              </p:cNvPr>
              <p:cNvSpPr/>
              <p:nvPr/>
            </p:nvSpPr>
            <p:spPr>
              <a:xfrm>
                <a:off x="4109037" y="2161153"/>
                <a:ext cx="81510" cy="55348"/>
              </a:xfrm>
              <a:custGeom>
                <a:avLst/>
                <a:gdLst/>
                <a:ahLst/>
                <a:cxnLst/>
                <a:rect l="l" t="t" r="r" b="b"/>
                <a:pathLst>
                  <a:path w="2561" h="1739" extrusionOk="0">
                    <a:moveTo>
                      <a:pt x="1691" y="333"/>
                    </a:moveTo>
                    <a:cubicBezTo>
                      <a:pt x="1965" y="333"/>
                      <a:pt x="2144" y="655"/>
                      <a:pt x="1965" y="881"/>
                    </a:cubicBezTo>
                    <a:cubicBezTo>
                      <a:pt x="1900" y="968"/>
                      <a:pt x="1790" y="1020"/>
                      <a:pt x="1682" y="1020"/>
                    </a:cubicBezTo>
                    <a:cubicBezTo>
                      <a:pt x="1613" y="1020"/>
                      <a:pt x="1545" y="999"/>
                      <a:pt x="1489" y="953"/>
                    </a:cubicBezTo>
                    <a:cubicBezTo>
                      <a:pt x="1215" y="762"/>
                      <a:pt x="1370" y="333"/>
                      <a:pt x="1691" y="333"/>
                    </a:cubicBezTo>
                    <a:close/>
                    <a:moveTo>
                      <a:pt x="1691" y="0"/>
                    </a:moveTo>
                    <a:cubicBezTo>
                      <a:pt x="1584" y="0"/>
                      <a:pt x="1334" y="36"/>
                      <a:pt x="1156" y="274"/>
                    </a:cubicBezTo>
                    <a:cubicBezTo>
                      <a:pt x="1025" y="453"/>
                      <a:pt x="989" y="655"/>
                      <a:pt x="1048" y="845"/>
                    </a:cubicBezTo>
                    <a:lnTo>
                      <a:pt x="132" y="1441"/>
                    </a:lnTo>
                    <a:cubicBezTo>
                      <a:pt x="1" y="1536"/>
                      <a:pt x="60" y="1738"/>
                      <a:pt x="215" y="1738"/>
                    </a:cubicBezTo>
                    <a:cubicBezTo>
                      <a:pt x="310" y="1738"/>
                      <a:pt x="263" y="1726"/>
                      <a:pt x="1215" y="1131"/>
                    </a:cubicBezTo>
                    <a:cubicBezTo>
                      <a:pt x="1347" y="1275"/>
                      <a:pt x="1521" y="1344"/>
                      <a:pt x="1693" y="1344"/>
                    </a:cubicBezTo>
                    <a:cubicBezTo>
                      <a:pt x="1893" y="1344"/>
                      <a:pt x="2093" y="1251"/>
                      <a:pt x="2227" y="1072"/>
                    </a:cubicBezTo>
                    <a:cubicBezTo>
                      <a:pt x="2560" y="631"/>
                      <a:pt x="2251" y="0"/>
                      <a:pt x="169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3" name="Google Shape;11423;p81">
                <a:extLst>
                  <a:ext uri="{FF2B5EF4-FFF2-40B4-BE49-F238E27FC236}">
                    <a16:creationId xmlns:a16="http://schemas.microsoft.com/office/drawing/2014/main" id="{81FEE074-6D04-1BAF-7423-19A2AFEE10B7}"/>
                  </a:ext>
                </a:extLst>
              </p:cNvPr>
              <p:cNvSpPr/>
              <p:nvPr/>
            </p:nvSpPr>
            <p:spPr>
              <a:xfrm>
                <a:off x="4157160" y="2083080"/>
                <a:ext cx="10662" cy="29218"/>
              </a:xfrm>
              <a:custGeom>
                <a:avLst/>
                <a:gdLst/>
                <a:ahLst/>
                <a:cxnLst/>
                <a:rect l="l" t="t" r="r" b="b"/>
                <a:pathLst>
                  <a:path w="335" h="918" extrusionOk="0">
                    <a:moveTo>
                      <a:pt x="167" y="0"/>
                    </a:moveTo>
                    <a:cubicBezTo>
                      <a:pt x="72" y="0"/>
                      <a:pt x="1" y="72"/>
                      <a:pt x="1" y="167"/>
                    </a:cubicBezTo>
                    <a:lnTo>
                      <a:pt x="1" y="762"/>
                    </a:lnTo>
                    <a:cubicBezTo>
                      <a:pt x="1" y="846"/>
                      <a:pt x="72" y="917"/>
                      <a:pt x="167" y="917"/>
                    </a:cubicBezTo>
                    <a:cubicBezTo>
                      <a:pt x="275" y="917"/>
                      <a:pt x="334" y="846"/>
                      <a:pt x="334" y="762"/>
                    </a:cubicBezTo>
                    <a:lnTo>
                      <a:pt x="334" y="167"/>
                    </a:lnTo>
                    <a:cubicBezTo>
                      <a:pt x="334"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4" name="Google Shape;11424;p81">
                <a:extLst>
                  <a:ext uri="{FF2B5EF4-FFF2-40B4-BE49-F238E27FC236}">
                    <a16:creationId xmlns:a16="http://schemas.microsoft.com/office/drawing/2014/main" id="{39362EC0-4BC0-2D48-33A4-24194D75F21C}"/>
                  </a:ext>
                </a:extLst>
              </p:cNvPr>
              <p:cNvSpPr/>
              <p:nvPr/>
            </p:nvSpPr>
            <p:spPr>
              <a:xfrm>
                <a:off x="4109419" y="2096034"/>
                <a:ext cx="21261" cy="26862"/>
              </a:xfrm>
              <a:custGeom>
                <a:avLst/>
                <a:gdLst/>
                <a:ahLst/>
                <a:cxnLst/>
                <a:rect l="l" t="t" r="r" b="b"/>
                <a:pathLst>
                  <a:path w="668" h="844" extrusionOk="0">
                    <a:moveTo>
                      <a:pt x="183" y="0"/>
                    </a:moveTo>
                    <a:cubicBezTo>
                      <a:pt x="156" y="0"/>
                      <a:pt x="130" y="7"/>
                      <a:pt x="108" y="22"/>
                    </a:cubicBezTo>
                    <a:cubicBezTo>
                      <a:pt x="36" y="70"/>
                      <a:pt x="1" y="177"/>
                      <a:pt x="48" y="248"/>
                    </a:cubicBezTo>
                    <a:lnTo>
                      <a:pt x="346" y="772"/>
                    </a:lnTo>
                    <a:cubicBezTo>
                      <a:pt x="393" y="808"/>
                      <a:pt x="429" y="844"/>
                      <a:pt x="489" y="844"/>
                    </a:cubicBezTo>
                    <a:cubicBezTo>
                      <a:pt x="524" y="844"/>
                      <a:pt x="548" y="844"/>
                      <a:pt x="572" y="832"/>
                    </a:cubicBezTo>
                    <a:cubicBezTo>
                      <a:pt x="643" y="784"/>
                      <a:pt x="667" y="677"/>
                      <a:pt x="632" y="605"/>
                    </a:cubicBezTo>
                    <a:lnTo>
                      <a:pt x="334" y="82"/>
                    </a:lnTo>
                    <a:cubicBezTo>
                      <a:pt x="301" y="33"/>
                      <a:pt x="241" y="0"/>
                      <a:pt x="18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5" name="Google Shape;11425;p81">
                <a:extLst>
                  <a:ext uri="{FF2B5EF4-FFF2-40B4-BE49-F238E27FC236}">
                    <a16:creationId xmlns:a16="http://schemas.microsoft.com/office/drawing/2014/main" id="{5510DCB4-464F-33D8-DFAA-0FAA639774C8}"/>
                  </a:ext>
                </a:extLst>
              </p:cNvPr>
              <p:cNvSpPr/>
              <p:nvPr/>
            </p:nvSpPr>
            <p:spPr>
              <a:xfrm>
                <a:off x="4074950" y="2130121"/>
                <a:ext cx="28454" cy="19669"/>
              </a:xfrm>
              <a:custGeom>
                <a:avLst/>
                <a:gdLst/>
                <a:ahLst/>
                <a:cxnLst/>
                <a:rect l="l" t="t" r="r" b="b"/>
                <a:pathLst>
                  <a:path w="894" h="618" extrusionOk="0">
                    <a:moveTo>
                      <a:pt x="188" y="1"/>
                    </a:moveTo>
                    <a:cubicBezTo>
                      <a:pt x="130" y="1"/>
                      <a:pt x="72" y="33"/>
                      <a:pt x="48" y="82"/>
                    </a:cubicBezTo>
                    <a:cubicBezTo>
                      <a:pt x="0" y="154"/>
                      <a:pt x="24" y="261"/>
                      <a:pt x="107" y="308"/>
                    </a:cubicBezTo>
                    <a:lnTo>
                      <a:pt x="619" y="606"/>
                    </a:lnTo>
                    <a:cubicBezTo>
                      <a:pt x="655" y="618"/>
                      <a:pt x="679" y="618"/>
                      <a:pt x="703" y="618"/>
                    </a:cubicBezTo>
                    <a:cubicBezTo>
                      <a:pt x="762" y="618"/>
                      <a:pt x="798" y="594"/>
                      <a:pt x="834" y="546"/>
                    </a:cubicBezTo>
                    <a:cubicBezTo>
                      <a:pt x="893" y="475"/>
                      <a:pt x="881" y="368"/>
                      <a:pt x="786" y="320"/>
                    </a:cubicBezTo>
                    <a:lnTo>
                      <a:pt x="262" y="23"/>
                    </a:lnTo>
                    <a:cubicBezTo>
                      <a:pt x="240" y="8"/>
                      <a:pt x="214" y="1"/>
                      <a:pt x="188"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6" name="Google Shape;11426;p81">
                <a:extLst>
                  <a:ext uri="{FF2B5EF4-FFF2-40B4-BE49-F238E27FC236}">
                    <a16:creationId xmlns:a16="http://schemas.microsoft.com/office/drawing/2014/main" id="{26B077CF-F612-E67A-CEDA-86CD325AEEC4}"/>
                  </a:ext>
                </a:extLst>
              </p:cNvPr>
              <p:cNvSpPr/>
              <p:nvPr/>
            </p:nvSpPr>
            <p:spPr>
              <a:xfrm>
                <a:off x="4063555" y="2177067"/>
                <a:ext cx="29218" cy="10630"/>
              </a:xfrm>
              <a:custGeom>
                <a:avLst/>
                <a:gdLst/>
                <a:ahLst/>
                <a:cxnLst/>
                <a:rect l="l" t="t" r="r" b="b"/>
                <a:pathLst>
                  <a:path w="918" h="334" extrusionOk="0">
                    <a:moveTo>
                      <a:pt x="168" y="0"/>
                    </a:moveTo>
                    <a:cubicBezTo>
                      <a:pt x="72" y="0"/>
                      <a:pt x="1" y="83"/>
                      <a:pt x="1" y="167"/>
                    </a:cubicBezTo>
                    <a:cubicBezTo>
                      <a:pt x="1" y="262"/>
                      <a:pt x="72" y="334"/>
                      <a:pt x="168" y="334"/>
                    </a:cubicBezTo>
                    <a:lnTo>
                      <a:pt x="763" y="334"/>
                    </a:lnTo>
                    <a:cubicBezTo>
                      <a:pt x="846" y="334"/>
                      <a:pt x="918" y="262"/>
                      <a:pt x="918" y="167"/>
                    </a:cubicBezTo>
                    <a:cubicBezTo>
                      <a:pt x="918" y="83"/>
                      <a:pt x="846" y="0"/>
                      <a:pt x="76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7" name="Google Shape;11427;p81">
                <a:extLst>
                  <a:ext uri="{FF2B5EF4-FFF2-40B4-BE49-F238E27FC236}">
                    <a16:creationId xmlns:a16="http://schemas.microsoft.com/office/drawing/2014/main" id="{7F059473-8F64-638C-94FB-446B7493E140}"/>
                  </a:ext>
                </a:extLst>
              </p:cNvPr>
              <p:cNvSpPr/>
              <p:nvPr/>
            </p:nvSpPr>
            <p:spPr>
              <a:xfrm>
                <a:off x="4073804" y="2215005"/>
                <a:ext cx="29600" cy="20051"/>
              </a:xfrm>
              <a:custGeom>
                <a:avLst/>
                <a:gdLst/>
                <a:ahLst/>
                <a:cxnLst/>
                <a:rect l="l" t="t" r="r" b="b"/>
                <a:pathLst>
                  <a:path w="930" h="630" extrusionOk="0">
                    <a:moveTo>
                      <a:pt x="735" y="1"/>
                    </a:moveTo>
                    <a:cubicBezTo>
                      <a:pt x="709" y="1"/>
                      <a:pt x="681" y="8"/>
                      <a:pt x="655" y="23"/>
                    </a:cubicBezTo>
                    <a:lnTo>
                      <a:pt x="143" y="320"/>
                    </a:lnTo>
                    <a:cubicBezTo>
                      <a:pt x="0" y="404"/>
                      <a:pt x="60" y="630"/>
                      <a:pt x="227" y="630"/>
                    </a:cubicBezTo>
                    <a:cubicBezTo>
                      <a:pt x="298" y="630"/>
                      <a:pt x="298" y="606"/>
                      <a:pt x="822" y="308"/>
                    </a:cubicBezTo>
                    <a:cubicBezTo>
                      <a:pt x="893" y="261"/>
                      <a:pt x="929" y="154"/>
                      <a:pt x="881" y="82"/>
                    </a:cubicBezTo>
                    <a:cubicBezTo>
                      <a:pt x="849" y="33"/>
                      <a:pt x="794" y="1"/>
                      <a:pt x="735"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8" name="Google Shape;11428;p81">
                <a:extLst>
                  <a:ext uri="{FF2B5EF4-FFF2-40B4-BE49-F238E27FC236}">
                    <a16:creationId xmlns:a16="http://schemas.microsoft.com/office/drawing/2014/main" id="{3A16469F-3004-E01B-EB5E-1AABFC3CF64E}"/>
                  </a:ext>
                </a:extLst>
              </p:cNvPr>
              <p:cNvSpPr/>
              <p:nvPr/>
            </p:nvSpPr>
            <p:spPr>
              <a:xfrm>
                <a:off x="4109419" y="2242472"/>
                <a:ext cx="21261" cy="26703"/>
              </a:xfrm>
              <a:custGeom>
                <a:avLst/>
                <a:gdLst/>
                <a:ahLst/>
                <a:cxnLst/>
                <a:rect l="l" t="t" r="r" b="b"/>
                <a:pathLst>
                  <a:path w="668" h="839" extrusionOk="0">
                    <a:moveTo>
                      <a:pt x="496" y="0"/>
                    </a:moveTo>
                    <a:cubicBezTo>
                      <a:pt x="441" y="0"/>
                      <a:pt x="391" y="27"/>
                      <a:pt x="358" y="76"/>
                    </a:cubicBezTo>
                    <a:lnTo>
                      <a:pt x="60" y="600"/>
                    </a:lnTo>
                    <a:cubicBezTo>
                      <a:pt x="1" y="707"/>
                      <a:pt x="72" y="838"/>
                      <a:pt x="191" y="838"/>
                    </a:cubicBezTo>
                    <a:cubicBezTo>
                      <a:pt x="251" y="838"/>
                      <a:pt x="298" y="815"/>
                      <a:pt x="334" y="767"/>
                    </a:cubicBezTo>
                    <a:lnTo>
                      <a:pt x="632" y="243"/>
                    </a:lnTo>
                    <a:cubicBezTo>
                      <a:pt x="667" y="172"/>
                      <a:pt x="643" y="64"/>
                      <a:pt x="572" y="17"/>
                    </a:cubicBezTo>
                    <a:cubicBezTo>
                      <a:pt x="546" y="6"/>
                      <a:pt x="520" y="0"/>
                      <a:pt x="49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9" name="Google Shape;11429;p81">
                <a:extLst>
                  <a:ext uri="{FF2B5EF4-FFF2-40B4-BE49-F238E27FC236}">
                    <a16:creationId xmlns:a16="http://schemas.microsoft.com/office/drawing/2014/main" id="{61A355F4-8AA5-899A-9644-9A7ED14BE884}"/>
                  </a:ext>
                </a:extLst>
              </p:cNvPr>
              <p:cNvSpPr/>
              <p:nvPr/>
            </p:nvSpPr>
            <p:spPr>
              <a:xfrm>
                <a:off x="4157924" y="2252466"/>
                <a:ext cx="10248" cy="29600"/>
              </a:xfrm>
              <a:custGeom>
                <a:avLst/>
                <a:gdLst/>
                <a:ahLst/>
                <a:cxnLst/>
                <a:rect l="l" t="t" r="r" b="b"/>
                <a:pathLst>
                  <a:path w="322" h="930" extrusionOk="0">
                    <a:moveTo>
                      <a:pt x="155" y="0"/>
                    </a:moveTo>
                    <a:cubicBezTo>
                      <a:pt x="72" y="0"/>
                      <a:pt x="1" y="84"/>
                      <a:pt x="1" y="167"/>
                    </a:cubicBezTo>
                    <a:lnTo>
                      <a:pt x="1" y="762"/>
                    </a:lnTo>
                    <a:cubicBezTo>
                      <a:pt x="1" y="858"/>
                      <a:pt x="72" y="929"/>
                      <a:pt x="155" y="929"/>
                    </a:cubicBezTo>
                    <a:cubicBezTo>
                      <a:pt x="251" y="929"/>
                      <a:pt x="322" y="858"/>
                      <a:pt x="322" y="762"/>
                    </a:cubicBezTo>
                    <a:lnTo>
                      <a:pt x="322" y="167"/>
                    </a:lnTo>
                    <a:cubicBezTo>
                      <a:pt x="322" y="84"/>
                      <a:pt x="251" y="0"/>
                      <a:pt x="155"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0" name="Google Shape;11430;p81">
                <a:extLst>
                  <a:ext uri="{FF2B5EF4-FFF2-40B4-BE49-F238E27FC236}">
                    <a16:creationId xmlns:a16="http://schemas.microsoft.com/office/drawing/2014/main" id="{C74ED5A1-9C5A-F58C-A06E-3114BA8C3304}"/>
                  </a:ext>
                </a:extLst>
              </p:cNvPr>
              <p:cNvSpPr/>
              <p:nvPr/>
            </p:nvSpPr>
            <p:spPr>
              <a:xfrm>
                <a:off x="4194685" y="2242472"/>
                <a:ext cx="21261" cy="27022"/>
              </a:xfrm>
              <a:custGeom>
                <a:avLst/>
                <a:gdLst/>
                <a:ahLst/>
                <a:cxnLst/>
                <a:rect l="l" t="t" r="r" b="b"/>
                <a:pathLst>
                  <a:path w="668" h="849" extrusionOk="0">
                    <a:moveTo>
                      <a:pt x="181" y="0"/>
                    </a:moveTo>
                    <a:cubicBezTo>
                      <a:pt x="155" y="0"/>
                      <a:pt x="130" y="6"/>
                      <a:pt x="108" y="17"/>
                    </a:cubicBezTo>
                    <a:cubicBezTo>
                      <a:pt x="36" y="64"/>
                      <a:pt x="0" y="172"/>
                      <a:pt x="48" y="243"/>
                    </a:cubicBezTo>
                    <a:lnTo>
                      <a:pt x="346" y="767"/>
                    </a:lnTo>
                    <a:cubicBezTo>
                      <a:pt x="378" y="816"/>
                      <a:pt x="428" y="848"/>
                      <a:pt x="487" y="848"/>
                    </a:cubicBezTo>
                    <a:cubicBezTo>
                      <a:pt x="513" y="848"/>
                      <a:pt x="542" y="841"/>
                      <a:pt x="572" y="826"/>
                    </a:cubicBezTo>
                    <a:cubicBezTo>
                      <a:pt x="643" y="779"/>
                      <a:pt x="667" y="672"/>
                      <a:pt x="631" y="600"/>
                    </a:cubicBezTo>
                    <a:lnTo>
                      <a:pt x="334" y="76"/>
                    </a:lnTo>
                    <a:cubicBezTo>
                      <a:pt x="301" y="27"/>
                      <a:pt x="240" y="0"/>
                      <a:pt x="181"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1" name="Google Shape;11431;p81">
                <a:extLst>
                  <a:ext uri="{FF2B5EF4-FFF2-40B4-BE49-F238E27FC236}">
                    <a16:creationId xmlns:a16="http://schemas.microsoft.com/office/drawing/2014/main" id="{C89BEBE2-EBAB-7880-371D-D32B560E4538}"/>
                  </a:ext>
                </a:extLst>
              </p:cNvPr>
              <p:cNvSpPr/>
              <p:nvPr/>
            </p:nvSpPr>
            <p:spPr>
              <a:xfrm>
                <a:off x="4222343" y="2215387"/>
                <a:ext cx="27690" cy="19669"/>
              </a:xfrm>
              <a:custGeom>
                <a:avLst/>
                <a:gdLst/>
                <a:ahLst/>
                <a:cxnLst/>
                <a:rect l="l" t="t" r="r" b="b"/>
                <a:pathLst>
                  <a:path w="870" h="618" extrusionOk="0">
                    <a:moveTo>
                      <a:pt x="176" y="1"/>
                    </a:moveTo>
                    <a:cubicBezTo>
                      <a:pt x="118" y="1"/>
                      <a:pt x="57" y="33"/>
                      <a:pt x="24" y="82"/>
                    </a:cubicBezTo>
                    <a:cubicBezTo>
                      <a:pt x="1" y="142"/>
                      <a:pt x="13" y="249"/>
                      <a:pt x="96" y="296"/>
                    </a:cubicBezTo>
                    <a:cubicBezTo>
                      <a:pt x="632" y="594"/>
                      <a:pt x="620" y="618"/>
                      <a:pt x="691" y="618"/>
                    </a:cubicBezTo>
                    <a:cubicBezTo>
                      <a:pt x="751" y="618"/>
                      <a:pt x="798" y="594"/>
                      <a:pt x="834" y="546"/>
                    </a:cubicBezTo>
                    <a:cubicBezTo>
                      <a:pt x="870" y="475"/>
                      <a:pt x="846" y="368"/>
                      <a:pt x="775" y="320"/>
                    </a:cubicBezTo>
                    <a:lnTo>
                      <a:pt x="251" y="22"/>
                    </a:lnTo>
                    <a:cubicBezTo>
                      <a:pt x="228" y="8"/>
                      <a:pt x="202" y="1"/>
                      <a:pt x="176" y="1"/>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n>
                    <a:solidFill>
                      <a:schemeClr val="tx1"/>
                    </a:solidFill>
                  </a:ln>
                </a:endParaRPr>
              </a:p>
            </p:txBody>
          </p:sp>
          <p:sp>
            <p:nvSpPr>
              <p:cNvPr id="52" name="Google Shape;11432;p81">
                <a:extLst>
                  <a:ext uri="{FF2B5EF4-FFF2-40B4-BE49-F238E27FC236}">
                    <a16:creationId xmlns:a16="http://schemas.microsoft.com/office/drawing/2014/main" id="{F2343239-6453-BD46-F3CB-79FD55663F1A}"/>
                  </a:ext>
                </a:extLst>
              </p:cNvPr>
              <p:cNvSpPr/>
              <p:nvPr/>
            </p:nvSpPr>
            <p:spPr>
              <a:xfrm>
                <a:off x="4232941" y="2177067"/>
                <a:ext cx="29600" cy="10630"/>
              </a:xfrm>
              <a:custGeom>
                <a:avLst/>
                <a:gdLst/>
                <a:ahLst/>
                <a:cxnLst/>
                <a:rect l="l" t="t" r="r" b="b"/>
                <a:pathLst>
                  <a:path w="930" h="334" extrusionOk="0">
                    <a:moveTo>
                      <a:pt x="168" y="0"/>
                    </a:moveTo>
                    <a:cubicBezTo>
                      <a:pt x="72" y="0"/>
                      <a:pt x="1" y="83"/>
                      <a:pt x="1" y="167"/>
                    </a:cubicBezTo>
                    <a:cubicBezTo>
                      <a:pt x="1" y="262"/>
                      <a:pt x="72" y="334"/>
                      <a:pt x="168" y="334"/>
                    </a:cubicBezTo>
                    <a:lnTo>
                      <a:pt x="763" y="334"/>
                    </a:lnTo>
                    <a:cubicBezTo>
                      <a:pt x="858" y="334"/>
                      <a:pt x="930" y="262"/>
                      <a:pt x="930" y="167"/>
                    </a:cubicBezTo>
                    <a:cubicBezTo>
                      <a:pt x="930" y="83"/>
                      <a:pt x="858" y="0"/>
                      <a:pt x="763"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3" name="Google Shape;11433;p81">
                <a:extLst>
                  <a:ext uri="{FF2B5EF4-FFF2-40B4-BE49-F238E27FC236}">
                    <a16:creationId xmlns:a16="http://schemas.microsoft.com/office/drawing/2014/main" id="{10E661A0-1740-834F-7ECB-2168DC18F308}"/>
                  </a:ext>
                </a:extLst>
              </p:cNvPr>
              <p:cNvSpPr/>
              <p:nvPr/>
            </p:nvSpPr>
            <p:spPr>
              <a:xfrm>
                <a:off x="4221579" y="2130694"/>
                <a:ext cx="28454" cy="19478"/>
              </a:xfrm>
              <a:custGeom>
                <a:avLst/>
                <a:gdLst/>
                <a:ahLst/>
                <a:cxnLst/>
                <a:rect l="l" t="t" r="r" b="b"/>
                <a:pathLst>
                  <a:path w="894" h="612" extrusionOk="0">
                    <a:moveTo>
                      <a:pt x="706" y="0"/>
                    </a:moveTo>
                    <a:cubicBezTo>
                      <a:pt x="679" y="0"/>
                      <a:pt x="654" y="5"/>
                      <a:pt x="632" y="16"/>
                    </a:cubicBezTo>
                    <a:lnTo>
                      <a:pt x="108" y="314"/>
                    </a:lnTo>
                    <a:cubicBezTo>
                      <a:pt x="37" y="362"/>
                      <a:pt x="1" y="469"/>
                      <a:pt x="48" y="540"/>
                    </a:cubicBezTo>
                    <a:cubicBezTo>
                      <a:pt x="96" y="588"/>
                      <a:pt x="144" y="612"/>
                      <a:pt x="203" y="612"/>
                    </a:cubicBezTo>
                    <a:cubicBezTo>
                      <a:pt x="227" y="612"/>
                      <a:pt x="263" y="612"/>
                      <a:pt x="275" y="600"/>
                    </a:cubicBezTo>
                    <a:lnTo>
                      <a:pt x="799" y="302"/>
                    </a:lnTo>
                    <a:cubicBezTo>
                      <a:pt x="870" y="255"/>
                      <a:pt x="894" y="159"/>
                      <a:pt x="858" y="76"/>
                    </a:cubicBezTo>
                    <a:cubicBezTo>
                      <a:pt x="825" y="27"/>
                      <a:pt x="764" y="0"/>
                      <a:pt x="706"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4" name="Google Shape;11434;p81">
                <a:extLst>
                  <a:ext uri="{FF2B5EF4-FFF2-40B4-BE49-F238E27FC236}">
                    <a16:creationId xmlns:a16="http://schemas.microsoft.com/office/drawing/2014/main" id="{3855196D-622F-26DC-FE61-F9E380536A9A}"/>
                  </a:ext>
                </a:extLst>
              </p:cNvPr>
              <p:cNvSpPr/>
              <p:nvPr/>
            </p:nvSpPr>
            <p:spPr>
              <a:xfrm>
                <a:off x="4194685" y="2095652"/>
                <a:ext cx="20879" cy="26862"/>
              </a:xfrm>
              <a:custGeom>
                <a:avLst/>
                <a:gdLst/>
                <a:ahLst/>
                <a:cxnLst/>
                <a:rect l="l" t="t" r="r" b="b"/>
                <a:pathLst>
                  <a:path w="656" h="844" extrusionOk="0">
                    <a:moveTo>
                      <a:pt x="479" y="0"/>
                    </a:moveTo>
                    <a:cubicBezTo>
                      <a:pt x="428" y="0"/>
                      <a:pt x="378" y="33"/>
                      <a:pt x="346" y="82"/>
                    </a:cubicBezTo>
                    <a:lnTo>
                      <a:pt x="48" y="606"/>
                    </a:lnTo>
                    <a:cubicBezTo>
                      <a:pt x="0" y="677"/>
                      <a:pt x="36" y="784"/>
                      <a:pt x="108" y="820"/>
                    </a:cubicBezTo>
                    <a:cubicBezTo>
                      <a:pt x="131" y="844"/>
                      <a:pt x="167" y="844"/>
                      <a:pt x="179" y="844"/>
                    </a:cubicBezTo>
                    <a:cubicBezTo>
                      <a:pt x="239" y="844"/>
                      <a:pt x="286" y="808"/>
                      <a:pt x="310" y="760"/>
                    </a:cubicBezTo>
                    <a:lnTo>
                      <a:pt x="608" y="248"/>
                    </a:lnTo>
                    <a:cubicBezTo>
                      <a:pt x="655" y="165"/>
                      <a:pt x="631" y="70"/>
                      <a:pt x="548" y="22"/>
                    </a:cubicBezTo>
                    <a:cubicBezTo>
                      <a:pt x="526" y="7"/>
                      <a:pt x="502" y="0"/>
                      <a:pt x="479" y="0"/>
                    </a:cubicBezTo>
                    <a:close/>
                  </a:path>
                </a:pathLst>
              </a:cu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grpSp>
      <p:grpSp>
        <p:nvGrpSpPr>
          <p:cNvPr id="7" name="Google Shape;11082;p80">
            <a:extLst>
              <a:ext uri="{FF2B5EF4-FFF2-40B4-BE49-F238E27FC236}">
                <a16:creationId xmlns:a16="http://schemas.microsoft.com/office/drawing/2014/main" id="{AB84F51B-772C-757A-C02A-80000266BDA1}"/>
              </a:ext>
            </a:extLst>
          </p:cNvPr>
          <p:cNvGrpSpPr/>
          <p:nvPr/>
        </p:nvGrpSpPr>
        <p:grpSpPr>
          <a:xfrm>
            <a:off x="7528037" y="1915509"/>
            <a:ext cx="441433" cy="457200"/>
            <a:chOff x="852385" y="1510916"/>
            <a:chExt cx="353145" cy="351998"/>
          </a:xfrm>
          <a:solidFill>
            <a:schemeClr val="tx1"/>
          </a:solidFill>
        </p:grpSpPr>
        <p:sp>
          <p:nvSpPr>
            <p:cNvPr id="8" name="Google Shape;11083;p80">
              <a:extLst>
                <a:ext uri="{FF2B5EF4-FFF2-40B4-BE49-F238E27FC236}">
                  <a16:creationId xmlns:a16="http://schemas.microsoft.com/office/drawing/2014/main" id="{387CD921-3E1C-FFD4-719F-701A43FCDA5E}"/>
                </a:ext>
              </a:extLst>
            </p:cNvPr>
            <p:cNvSpPr/>
            <p:nvPr/>
          </p:nvSpPr>
          <p:spPr>
            <a:xfrm>
              <a:off x="852385" y="1510916"/>
              <a:ext cx="353145" cy="187785"/>
            </a:xfrm>
            <a:custGeom>
              <a:avLst/>
              <a:gdLst/>
              <a:ahLst/>
              <a:cxnLst/>
              <a:rect l="l" t="t" r="r" b="b"/>
              <a:pathLst>
                <a:path w="11086" h="5895" extrusionOk="0">
                  <a:moveTo>
                    <a:pt x="6145" y="334"/>
                  </a:moveTo>
                  <a:lnTo>
                    <a:pt x="6145" y="703"/>
                  </a:lnTo>
                  <a:lnTo>
                    <a:pt x="4942" y="703"/>
                  </a:lnTo>
                  <a:lnTo>
                    <a:pt x="4942" y="334"/>
                  </a:lnTo>
                  <a:close/>
                  <a:moveTo>
                    <a:pt x="10764" y="1025"/>
                  </a:moveTo>
                  <a:lnTo>
                    <a:pt x="10764" y="1596"/>
                  </a:lnTo>
                  <a:lnTo>
                    <a:pt x="346" y="1596"/>
                  </a:lnTo>
                  <a:lnTo>
                    <a:pt x="346" y="1025"/>
                  </a:lnTo>
                  <a:close/>
                  <a:moveTo>
                    <a:pt x="4775" y="1"/>
                  </a:moveTo>
                  <a:cubicBezTo>
                    <a:pt x="4692" y="1"/>
                    <a:pt x="4621" y="84"/>
                    <a:pt x="4621" y="167"/>
                  </a:cubicBezTo>
                  <a:lnTo>
                    <a:pt x="4621" y="703"/>
                  </a:lnTo>
                  <a:lnTo>
                    <a:pt x="168" y="703"/>
                  </a:lnTo>
                  <a:cubicBezTo>
                    <a:pt x="72" y="703"/>
                    <a:pt x="1" y="775"/>
                    <a:pt x="1" y="870"/>
                  </a:cubicBezTo>
                  <a:lnTo>
                    <a:pt x="1" y="1751"/>
                  </a:lnTo>
                  <a:cubicBezTo>
                    <a:pt x="1" y="1834"/>
                    <a:pt x="72" y="1906"/>
                    <a:pt x="168" y="1906"/>
                  </a:cubicBezTo>
                  <a:lnTo>
                    <a:pt x="656" y="1906"/>
                  </a:lnTo>
                  <a:lnTo>
                    <a:pt x="656" y="2620"/>
                  </a:lnTo>
                  <a:cubicBezTo>
                    <a:pt x="656" y="2715"/>
                    <a:pt x="727" y="2787"/>
                    <a:pt x="822" y="2787"/>
                  </a:cubicBezTo>
                  <a:cubicBezTo>
                    <a:pt x="906" y="2787"/>
                    <a:pt x="989" y="2715"/>
                    <a:pt x="989" y="2620"/>
                  </a:cubicBezTo>
                  <a:lnTo>
                    <a:pt x="989" y="1906"/>
                  </a:lnTo>
                  <a:lnTo>
                    <a:pt x="10109" y="1906"/>
                  </a:lnTo>
                  <a:lnTo>
                    <a:pt x="10109" y="5740"/>
                  </a:lnTo>
                  <a:cubicBezTo>
                    <a:pt x="10109" y="5823"/>
                    <a:pt x="10181" y="5894"/>
                    <a:pt x="10276" y="5894"/>
                  </a:cubicBezTo>
                  <a:cubicBezTo>
                    <a:pt x="10359" y="5894"/>
                    <a:pt x="10431" y="5823"/>
                    <a:pt x="10431" y="5740"/>
                  </a:cubicBezTo>
                  <a:lnTo>
                    <a:pt x="10431" y="1918"/>
                  </a:lnTo>
                  <a:lnTo>
                    <a:pt x="10931" y="1918"/>
                  </a:lnTo>
                  <a:cubicBezTo>
                    <a:pt x="11014" y="1918"/>
                    <a:pt x="11086" y="1846"/>
                    <a:pt x="11086" y="1763"/>
                  </a:cubicBezTo>
                  <a:lnTo>
                    <a:pt x="11086" y="882"/>
                  </a:lnTo>
                  <a:cubicBezTo>
                    <a:pt x="11086" y="775"/>
                    <a:pt x="11014" y="703"/>
                    <a:pt x="10931" y="703"/>
                  </a:cubicBezTo>
                  <a:lnTo>
                    <a:pt x="6478" y="703"/>
                  </a:lnTo>
                  <a:lnTo>
                    <a:pt x="6478" y="167"/>
                  </a:lnTo>
                  <a:cubicBezTo>
                    <a:pt x="6478" y="84"/>
                    <a:pt x="6406" y="1"/>
                    <a:pt x="63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 name="Google Shape;11084;p80">
              <a:extLst>
                <a:ext uri="{FF2B5EF4-FFF2-40B4-BE49-F238E27FC236}">
                  <a16:creationId xmlns:a16="http://schemas.microsoft.com/office/drawing/2014/main" id="{72BAD96C-BE4B-DEBE-F5EF-5C9320E00226}"/>
                </a:ext>
              </a:extLst>
            </p:cNvPr>
            <p:cNvSpPr/>
            <p:nvPr/>
          </p:nvSpPr>
          <p:spPr>
            <a:xfrm>
              <a:off x="852385" y="1609921"/>
              <a:ext cx="353145" cy="252992"/>
            </a:xfrm>
            <a:custGeom>
              <a:avLst/>
              <a:gdLst/>
              <a:ahLst/>
              <a:cxnLst/>
              <a:rect l="l" t="t" r="r" b="b"/>
              <a:pathLst>
                <a:path w="11086" h="7942" extrusionOk="0">
                  <a:moveTo>
                    <a:pt x="10764" y="4382"/>
                  </a:moveTo>
                  <a:lnTo>
                    <a:pt x="10764" y="4953"/>
                  </a:lnTo>
                  <a:lnTo>
                    <a:pt x="346" y="4953"/>
                  </a:lnTo>
                  <a:lnTo>
                    <a:pt x="346" y="4382"/>
                  </a:lnTo>
                  <a:close/>
                  <a:moveTo>
                    <a:pt x="6406" y="5275"/>
                  </a:moveTo>
                  <a:lnTo>
                    <a:pt x="6895" y="6168"/>
                  </a:lnTo>
                  <a:lnTo>
                    <a:pt x="4228" y="6168"/>
                  </a:lnTo>
                  <a:lnTo>
                    <a:pt x="4716" y="5275"/>
                  </a:lnTo>
                  <a:close/>
                  <a:moveTo>
                    <a:pt x="4335" y="5275"/>
                  </a:moveTo>
                  <a:lnTo>
                    <a:pt x="3049" y="7608"/>
                  </a:lnTo>
                  <a:lnTo>
                    <a:pt x="2573" y="7608"/>
                  </a:lnTo>
                  <a:lnTo>
                    <a:pt x="3859" y="5275"/>
                  </a:lnTo>
                  <a:close/>
                  <a:moveTo>
                    <a:pt x="7240" y="5275"/>
                  </a:moveTo>
                  <a:lnTo>
                    <a:pt x="8514" y="7608"/>
                  </a:lnTo>
                  <a:lnTo>
                    <a:pt x="8038" y="7608"/>
                  </a:lnTo>
                  <a:lnTo>
                    <a:pt x="6764" y="5275"/>
                  </a:lnTo>
                  <a:close/>
                  <a:moveTo>
                    <a:pt x="822" y="0"/>
                  </a:moveTo>
                  <a:cubicBezTo>
                    <a:pt x="727" y="0"/>
                    <a:pt x="656" y="84"/>
                    <a:pt x="656" y="167"/>
                  </a:cubicBezTo>
                  <a:lnTo>
                    <a:pt x="656" y="4072"/>
                  </a:lnTo>
                  <a:lnTo>
                    <a:pt x="168" y="4072"/>
                  </a:lnTo>
                  <a:cubicBezTo>
                    <a:pt x="72" y="4072"/>
                    <a:pt x="1" y="4144"/>
                    <a:pt x="1" y="4239"/>
                  </a:cubicBezTo>
                  <a:lnTo>
                    <a:pt x="1" y="5108"/>
                  </a:lnTo>
                  <a:cubicBezTo>
                    <a:pt x="1" y="5203"/>
                    <a:pt x="72" y="5275"/>
                    <a:pt x="168" y="5275"/>
                  </a:cubicBezTo>
                  <a:lnTo>
                    <a:pt x="3489" y="5275"/>
                  </a:lnTo>
                  <a:lnTo>
                    <a:pt x="2144" y="7704"/>
                  </a:lnTo>
                  <a:cubicBezTo>
                    <a:pt x="2120" y="7751"/>
                    <a:pt x="2120" y="7811"/>
                    <a:pt x="2144" y="7870"/>
                  </a:cubicBezTo>
                  <a:cubicBezTo>
                    <a:pt x="2180" y="7906"/>
                    <a:pt x="2239" y="7942"/>
                    <a:pt x="2275" y="7942"/>
                  </a:cubicBezTo>
                  <a:lnTo>
                    <a:pt x="3132" y="7942"/>
                  </a:lnTo>
                  <a:cubicBezTo>
                    <a:pt x="3192" y="7942"/>
                    <a:pt x="3251" y="7906"/>
                    <a:pt x="3275" y="7846"/>
                  </a:cubicBezTo>
                  <a:lnTo>
                    <a:pt x="3644" y="7168"/>
                  </a:lnTo>
                  <a:lnTo>
                    <a:pt x="4644" y="7168"/>
                  </a:lnTo>
                  <a:cubicBezTo>
                    <a:pt x="4728" y="7168"/>
                    <a:pt x="4811" y="7096"/>
                    <a:pt x="4811" y="7001"/>
                  </a:cubicBezTo>
                  <a:cubicBezTo>
                    <a:pt x="4811" y="6906"/>
                    <a:pt x="4728" y="6834"/>
                    <a:pt x="4644" y="6834"/>
                  </a:cubicBezTo>
                  <a:lnTo>
                    <a:pt x="3823" y="6834"/>
                  </a:lnTo>
                  <a:lnTo>
                    <a:pt x="4037" y="6465"/>
                  </a:lnTo>
                  <a:lnTo>
                    <a:pt x="7061" y="6465"/>
                  </a:lnTo>
                  <a:lnTo>
                    <a:pt x="7252" y="6834"/>
                  </a:lnTo>
                  <a:lnTo>
                    <a:pt x="5299" y="6834"/>
                  </a:lnTo>
                  <a:cubicBezTo>
                    <a:pt x="5216" y="6834"/>
                    <a:pt x="5133" y="6906"/>
                    <a:pt x="5133" y="7001"/>
                  </a:cubicBezTo>
                  <a:cubicBezTo>
                    <a:pt x="5133" y="7096"/>
                    <a:pt x="5216" y="7168"/>
                    <a:pt x="5299" y="7168"/>
                  </a:cubicBezTo>
                  <a:lnTo>
                    <a:pt x="7430" y="7168"/>
                  </a:lnTo>
                  <a:lnTo>
                    <a:pt x="7800" y="7846"/>
                  </a:lnTo>
                  <a:cubicBezTo>
                    <a:pt x="7835" y="7894"/>
                    <a:pt x="7895" y="7942"/>
                    <a:pt x="7954" y="7942"/>
                  </a:cubicBezTo>
                  <a:lnTo>
                    <a:pt x="8800" y="7942"/>
                  </a:lnTo>
                  <a:cubicBezTo>
                    <a:pt x="8859" y="7942"/>
                    <a:pt x="8907" y="7906"/>
                    <a:pt x="8931" y="7870"/>
                  </a:cubicBezTo>
                  <a:cubicBezTo>
                    <a:pt x="8966" y="7823"/>
                    <a:pt x="8966" y="7763"/>
                    <a:pt x="8931" y="7704"/>
                  </a:cubicBezTo>
                  <a:lnTo>
                    <a:pt x="7597" y="5275"/>
                  </a:lnTo>
                  <a:lnTo>
                    <a:pt x="10931" y="5275"/>
                  </a:lnTo>
                  <a:cubicBezTo>
                    <a:pt x="11014" y="5275"/>
                    <a:pt x="11086" y="5203"/>
                    <a:pt x="11086" y="5108"/>
                  </a:cubicBezTo>
                  <a:lnTo>
                    <a:pt x="11086" y="4239"/>
                  </a:lnTo>
                  <a:cubicBezTo>
                    <a:pt x="11086" y="4144"/>
                    <a:pt x="11014" y="4072"/>
                    <a:pt x="10931" y="4072"/>
                  </a:cubicBezTo>
                  <a:lnTo>
                    <a:pt x="10431" y="4072"/>
                  </a:lnTo>
                  <a:lnTo>
                    <a:pt x="10431" y="3263"/>
                  </a:lnTo>
                  <a:cubicBezTo>
                    <a:pt x="10431" y="3179"/>
                    <a:pt x="10359" y="3108"/>
                    <a:pt x="10276" y="3108"/>
                  </a:cubicBezTo>
                  <a:cubicBezTo>
                    <a:pt x="10181" y="3108"/>
                    <a:pt x="10109" y="3179"/>
                    <a:pt x="10109" y="3263"/>
                  </a:cubicBezTo>
                  <a:lnTo>
                    <a:pt x="10109" y="4072"/>
                  </a:lnTo>
                  <a:lnTo>
                    <a:pt x="989" y="4072"/>
                  </a:lnTo>
                  <a:lnTo>
                    <a:pt x="989" y="167"/>
                  </a:lnTo>
                  <a:cubicBezTo>
                    <a:pt x="989" y="84"/>
                    <a:pt x="906" y="0"/>
                    <a:pt x="8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0" name="Google Shape;11085;p80">
              <a:extLst>
                <a:ext uri="{FF2B5EF4-FFF2-40B4-BE49-F238E27FC236}">
                  <a16:creationId xmlns:a16="http://schemas.microsoft.com/office/drawing/2014/main" id="{C976421A-FA00-DBA0-7F68-CACC1E876365}"/>
                </a:ext>
              </a:extLst>
            </p:cNvPr>
            <p:cNvSpPr/>
            <p:nvPr/>
          </p:nvSpPr>
          <p:spPr>
            <a:xfrm>
              <a:off x="928264" y="1584501"/>
              <a:ext cx="198775" cy="140735"/>
            </a:xfrm>
            <a:custGeom>
              <a:avLst/>
              <a:gdLst/>
              <a:ahLst/>
              <a:cxnLst/>
              <a:rect l="l" t="t" r="r" b="b"/>
              <a:pathLst>
                <a:path w="6240" h="4418" extrusionOk="0">
                  <a:moveTo>
                    <a:pt x="5608" y="322"/>
                  </a:moveTo>
                  <a:cubicBezTo>
                    <a:pt x="5787" y="322"/>
                    <a:pt x="5929" y="465"/>
                    <a:pt x="5929" y="643"/>
                  </a:cubicBezTo>
                  <a:cubicBezTo>
                    <a:pt x="5929" y="798"/>
                    <a:pt x="5775" y="953"/>
                    <a:pt x="5608" y="953"/>
                  </a:cubicBezTo>
                  <a:cubicBezTo>
                    <a:pt x="5453" y="953"/>
                    <a:pt x="5298" y="822"/>
                    <a:pt x="5298" y="643"/>
                  </a:cubicBezTo>
                  <a:cubicBezTo>
                    <a:pt x="5298" y="477"/>
                    <a:pt x="5429" y="322"/>
                    <a:pt x="5608" y="322"/>
                  </a:cubicBezTo>
                  <a:close/>
                  <a:moveTo>
                    <a:pt x="2131" y="1334"/>
                  </a:moveTo>
                  <a:cubicBezTo>
                    <a:pt x="2310" y="1334"/>
                    <a:pt x="2441" y="1477"/>
                    <a:pt x="2441" y="1656"/>
                  </a:cubicBezTo>
                  <a:cubicBezTo>
                    <a:pt x="2441" y="1834"/>
                    <a:pt x="2310" y="1965"/>
                    <a:pt x="2131" y="1965"/>
                  </a:cubicBezTo>
                  <a:cubicBezTo>
                    <a:pt x="1965" y="1965"/>
                    <a:pt x="1822" y="1834"/>
                    <a:pt x="1822" y="1656"/>
                  </a:cubicBezTo>
                  <a:cubicBezTo>
                    <a:pt x="1822" y="1489"/>
                    <a:pt x="1953" y="1334"/>
                    <a:pt x="2131" y="1334"/>
                  </a:cubicBezTo>
                  <a:close/>
                  <a:moveTo>
                    <a:pt x="4036" y="2429"/>
                  </a:moveTo>
                  <a:cubicBezTo>
                    <a:pt x="4215" y="2429"/>
                    <a:pt x="4346" y="2560"/>
                    <a:pt x="4346" y="2739"/>
                  </a:cubicBezTo>
                  <a:cubicBezTo>
                    <a:pt x="4346" y="2918"/>
                    <a:pt x="4203" y="3049"/>
                    <a:pt x="4036" y="3049"/>
                  </a:cubicBezTo>
                  <a:cubicBezTo>
                    <a:pt x="3870" y="3049"/>
                    <a:pt x="3727" y="2918"/>
                    <a:pt x="3727" y="2739"/>
                  </a:cubicBezTo>
                  <a:cubicBezTo>
                    <a:pt x="3727" y="2572"/>
                    <a:pt x="3858" y="2429"/>
                    <a:pt x="4036" y="2429"/>
                  </a:cubicBezTo>
                  <a:close/>
                  <a:moveTo>
                    <a:pt x="595" y="3501"/>
                  </a:moveTo>
                  <a:cubicBezTo>
                    <a:pt x="774" y="3501"/>
                    <a:pt x="905" y="3632"/>
                    <a:pt x="905" y="3811"/>
                  </a:cubicBezTo>
                  <a:cubicBezTo>
                    <a:pt x="905" y="3989"/>
                    <a:pt x="762" y="4120"/>
                    <a:pt x="595" y="4120"/>
                  </a:cubicBezTo>
                  <a:cubicBezTo>
                    <a:pt x="429" y="4120"/>
                    <a:pt x="286" y="3989"/>
                    <a:pt x="286" y="3811"/>
                  </a:cubicBezTo>
                  <a:cubicBezTo>
                    <a:pt x="286" y="3644"/>
                    <a:pt x="417" y="3501"/>
                    <a:pt x="595" y="3501"/>
                  </a:cubicBezTo>
                  <a:close/>
                  <a:moveTo>
                    <a:pt x="5608" y="1"/>
                  </a:moveTo>
                  <a:cubicBezTo>
                    <a:pt x="5275" y="1"/>
                    <a:pt x="4989" y="286"/>
                    <a:pt x="4989" y="632"/>
                  </a:cubicBezTo>
                  <a:cubicBezTo>
                    <a:pt x="4989" y="786"/>
                    <a:pt x="5048" y="941"/>
                    <a:pt x="5156" y="1048"/>
                  </a:cubicBezTo>
                  <a:lnTo>
                    <a:pt x="4239" y="2132"/>
                  </a:lnTo>
                  <a:cubicBezTo>
                    <a:pt x="4179" y="2120"/>
                    <a:pt x="4108" y="2096"/>
                    <a:pt x="4048" y="2096"/>
                  </a:cubicBezTo>
                  <a:cubicBezTo>
                    <a:pt x="3858" y="2096"/>
                    <a:pt x="3679" y="2191"/>
                    <a:pt x="3560" y="2334"/>
                  </a:cubicBezTo>
                  <a:lnTo>
                    <a:pt x="2739" y="1882"/>
                  </a:lnTo>
                  <a:cubicBezTo>
                    <a:pt x="2774" y="1798"/>
                    <a:pt x="2786" y="1727"/>
                    <a:pt x="2786" y="1656"/>
                  </a:cubicBezTo>
                  <a:cubicBezTo>
                    <a:pt x="2786" y="1310"/>
                    <a:pt x="2500" y="1024"/>
                    <a:pt x="2155" y="1024"/>
                  </a:cubicBezTo>
                  <a:cubicBezTo>
                    <a:pt x="1822" y="1024"/>
                    <a:pt x="1536" y="1310"/>
                    <a:pt x="1536" y="1656"/>
                  </a:cubicBezTo>
                  <a:cubicBezTo>
                    <a:pt x="1536" y="1822"/>
                    <a:pt x="1596" y="1953"/>
                    <a:pt x="1703" y="2072"/>
                  </a:cubicBezTo>
                  <a:lnTo>
                    <a:pt x="834" y="3203"/>
                  </a:lnTo>
                  <a:cubicBezTo>
                    <a:pt x="774" y="3191"/>
                    <a:pt x="703" y="3168"/>
                    <a:pt x="631" y="3168"/>
                  </a:cubicBezTo>
                  <a:cubicBezTo>
                    <a:pt x="286" y="3168"/>
                    <a:pt x="0" y="3453"/>
                    <a:pt x="0" y="3799"/>
                  </a:cubicBezTo>
                  <a:cubicBezTo>
                    <a:pt x="0" y="4144"/>
                    <a:pt x="286" y="4418"/>
                    <a:pt x="631" y="4418"/>
                  </a:cubicBezTo>
                  <a:cubicBezTo>
                    <a:pt x="965" y="4418"/>
                    <a:pt x="1250" y="4144"/>
                    <a:pt x="1250" y="3799"/>
                  </a:cubicBezTo>
                  <a:cubicBezTo>
                    <a:pt x="1250" y="3632"/>
                    <a:pt x="1191" y="3501"/>
                    <a:pt x="1084" y="3382"/>
                  </a:cubicBezTo>
                  <a:lnTo>
                    <a:pt x="1953" y="2251"/>
                  </a:lnTo>
                  <a:cubicBezTo>
                    <a:pt x="2012" y="2263"/>
                    <a:pt x="2084" y="2275"/>
                    <a:pt x="2155" y="2275"/>
                  </a:cubicBezTo>
                  <a:cubicBezTo>
                    <a:pt x="2310" y="2275"/>
                    <a:pt x="2441" y="2215"/>
                    <a:pt x="2560" y="2144"/>
                  </a:cubicBezTo>
                  <a:lnTo>
                    <a:pt x="3441" y="2632"/>
                  </a:lnTo>
                  <a:cubicBezTo>
                    <a:pt x="3441" y="2668"/>
                    <a:pt x="3429" y="2691"/>
                    <a:pt x="3429" y="2739"/>
                  </a:cubicBezTo>
                  <a:cubicBezTo>
                    <a:pt x="3429" y="3084"/>
                    <a:pt x="3703" y="3370"/>
                    <a:pt x="4048" y="3370"/>
                  </a:cubicBezTo>
                  <a:cubicBezTo>
                    <a:pt x="4394" y="3370"/>
                    <a:pt x="4679" y="3084"/>
                    <a:pt x="4679" y="2739"/>
                  </a:cubicBezTo>
                  <a:cubicBezTo>
                    <a:pt x="4679" y="2572"/>
                    <a:pt x="4620" y="2429"/>
                    <a:pt x="4513" y="2322"/>
                  </a:cubicBezTo>
                  <a:lnTo>
                    <a:pt x="5418" y="1239"/>
                  </a:lnTo>
                  <a:cubicBezTo>
                    <a:pt x="5477" y="1251"/>
                    <a:pt x="5548" y="1263"/>
                    <a:pt x="5608" y="1263"/>
                  </a:cubicBezTo>
                  <a:cubicBezTo>
                    <a:pt x="5953" y="1263"/>
                    <a:pt x="6239" y="989"/>
                    <a:pt x="6239" y="643"/>
                  </a:cubicBezTo>
                  <a:cubicBezTo>
                    <a:pt x="6239" y="286"/>
                    <a:pt x="5953" y="1"/>
                    <a:pt x="56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60" name="TextBox 59">
            <a:extLst>
              <a:ext uri="{FF2B5EF4-FFF2-40B4-BE49-F238E27FC236}">
                <a16:creationId xmlns:a16="http://schemas.microsoft.com/office/drawing/2014/main" id="{B8EEB897-65C7-BD35-B032-17225FC52815}"/>
              </a:ext>
            </a:extLst>
          </p:cNvPr>
          <p:cNvSpPr txBox="1"/>
          <p:nvPr/>
        </p:nvSpPr>
        <p:spPr>
          <a:xfrm>
            <a:off x="428412" y="4631613"/>
            <a:ext cx="6946652" cy="230832"/>
          </a:xfrm>
          <a:prstGeom prst="rect">
            <a:avLst/>
          </a:prstGeom>
          <a:noFill/>
        </p:spPr>
        <p:txBody>
          <a:bodyPr wrap="square">
            <a:spAutoFit/>
          </a:bodyPr>
          <a:lstStyle/>
          <a:p>
            <a:pPr defTabSz="685800">
              <a:buClrTx/>
              <a:defRPr/>
            </a:pPr>
            <a:r>
              <a:rPr lang="en-US" sz="900" kern="1200" dirty="0">
                <a:solidFill>
                  <a:schemeClr val="bg1"/>
                </a:solidFill>
                <a:latin typeface="Commissioner SemiBold" pitchFamily="2" charset="0"/>
                <a:ea typeface="+mn-ea"/>
                <a:cs typeface="+mn-cs"/>
              </a:rPr>
              <a:t>There is no guarantee that any investment strategy will achieve its objectives, generate profits or avoid losses.</a:t>
            </a:r>
          </a:p>
        </p:txBody>
      </p:sp>
      <p:pic>
        <p:nvPicPr>
          <p:cNvPr id="1985" name="Picture 1984" descr="A black and white sign with white text&#10;&#10;Description automatically generated">
            <a:extLst>
              <a:ext uri="{FF2B5EF4-FFF2-40B4-BE49-F238E27FC236}">
                <a16:creationId xmlns:a16="http://schemas.microsoft.com/office/drawing/2014/main" id="{39940032-8999-0685-66E7-3D71DDC872F8}"/>
              </a:ext>
            </a:extLst>
          </p:cNvPr>
          <p:cNvPicPr>
            <a:picLocks noChangeAspect="1"/>
          </p:cNvPicPr>
          <p:nvPr/>
        </p:nvPicPr>
        <p:blipFill>
          <a:blip r:embed="rId3"/>
          <a:srcRect b="34983"/>
          <a:stretch/>
        </p:blipFill>
        <p:spPr>
          <a:xfrm>
            <a:off x="7586095" y="186687"/>
            <a:ext cx="1470913" cy="39776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139"/>
        <p:cNvGrpSpPr/>
        <p:nvPr/>
      </p:nvGrpSpPr>
      <p:grpSpPr>
        <a:xfrm>
          <a:off x="0" y="0"/>
          <a:ext cx="0" cy="0"/>
          <a:chOff x="0" y="0"/>
          <a:chExt cx="0" cy="0"/>
        </a:xfrm>
      </p:grpSpPr>
      <p:sp>
        <p:nvSpPr>
          <p:cNvPr id="140" name="Google Shape;140;gdf541e317f_1_0"/>
          <p:cNvSpPr txBox="1"/>
          <p:nvPr/>
        </p:nvSpPr>
        <p:spPr>
          <a:xfrm>
            <a:off x="558300" y="144518"/>
            <a:ext cx="8585700" cy="5595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None/>
            </a:pPr>
            <a:r>
              <a:rPr lang="en-US" sz="1800" b="1" cap="all" dirty="0">
                <a:solidFill>
                  <a:srgbClr val="0D4157"/>
                </a:solidFill>
                <a:latin typeface="Commissioner ExtraBold" pitchFamily="2" charset="0"/>
                <a:ea typeface="Montserrat"/>
                <a:cs typeface="Montserrat"/>
                <a:sym typeface="Montserrat"/>
              </a:rPr>
              <a:t>The Behavioral Portfolio</a:t>
            </a:r>
            <a:r>
              <a:rPr lang="en-US" sz="1800" b="1" cap="all" baseline="30000" dirty="0">
                <a:solidFill>
                  <a:srgbClr val="0D4157"/>
                </a:solidFill>
                <a:latin typeface="Commissioner ExtraBold" pitchFamily="2" charset="0"/>
                <a:ea typeface="Montserrat"/>
                <a:cs typeface="Montserrat"/>
                <a:sym typeface="Montserrat"/>
              </a:rPr>
              <a:t>®</a:t>
            </a:r>
            <a:r>
              <a:rPr lang="en-US" sz="1800" b="1" cap="all" dirty="0">
                <a:solidFill>
                  <a:srgbClr val="0D4157"/>
                </a:solidFill>
                <a:latin typeface="Commissioner ExtraBold" pitchFamily="2" charset="0"/>
                <a:ea typeface="Montserrat"/>
                <a:cs typeface="Montserrat"/>
                <a:sym typeface="Montserrat"/>
              </a:rPr>
              <a:t> – Structuring For Accumulation</a:t>
            </a:r>
            <a:endParaRPr sz="1800" b="1" cap="all" dirty="0">
              <a:solidFill>
                <a:srgbClr val="0D4157"/>
              </a:solidFill>
              <a:latin typeface="Commissioner ExtraBold" pitchFamily="2" charset="0"/>
              <a:ea typeface="Montserrat"/>
              <a:cs typeface="Montserrat"/>
              <a:sym typeface="Montserrat"/>
            </a:endParaRPr>
          </a:p>
        </p:txBody>
      </p:sp>
      <p:sp>
        <p:nvSpPr>
          <p:cNvPr id="141" name="Google Shape;141;gdf541e317f_1_0"/>
          <p:cNvSpPr txBox="1"/>
          <p:nvPr/>
        </p:nvSpPr>
        <p:spPr>
          <a:xfrm>
            <a:off x="579805" y="428160"/>
            <a:ext cx="6778500" cy="46163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dirty="0">
                <a:solidFill>
                  <a:srgbClr val="459975"/>
                </a:solidFill>
                <a:latin typeface="Commissioner Medium" pitchFamily="2" charset="0"/>
                <a:ea typeface="Montserrat"/>
                <a:cs typeface="Montserrat"/>
                <a:sym typeface="Montserrat"/>
              </a:rPr>
              <a:t>Adjusting Max Drawdown to Ease the Glidepath</a:t>
            </a:r>
            <a:endParaRPr sz="1800" dirty="0">
              <a:solidFill>
                <a:srgbClr val="459975"/>
              </a:solidFill>
              <a:latin typeface="Commissioner Medium" pitchFamily="2" charset="0"/>
              <a:ea typeface="Montserrat"/>
              <a:cs typeface="Montserrat"/>
              <a:sym typeface="Montserrat"/>
            </a:endParaRPr>
          </a:p>
        </p:txBody>
      </p:sp>
      <p:sp>
        <p:nvSpPr>
          <p:cNvPr id="142" name="Google Shape;142;gdf541e317f_1_0"/>
          <p:cNvSpPr/>
          <p:nvPr/>
        </p:nvSpPr>
        <p:spPr>
          <a:xfrm>
            <a:off x="978853" y="1032771"/>
            <a:ext cx="7413300" cy="2941200"/>
          </a:xfrm>
          <a:prstGeom prst="triangle">
            <a:avLst>
              <a:gd name="adj" fmla="val 100000"/>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entury Schoolbook"/>
              <a:ea typeface="Century Schoolbook"/>
              <a:cs typeface="Century Schoolbook"/>
              <a:sym typeface="Century Schoolbook"/>
            </a:endParaRPr>
          </a:p>
        </p:txBody>
      </p:sp>
      <p:sp>
        <p:nvSpPr>
          <p:cNvPr id="143" name="Google Shape;143;gdf541e317f_1_0"/>
          <p:cNvSpPr txBox="1"/>
          <p:nvPr/>
        </p:nvSpPr>
        <p:spPr>
          <a:xfrm>
            <a:off x="2472272" y="4031211"/>
            <a:ext cx="39075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rgbClr val="264557"/>
                </a:solidFill>
                <a:latin typeface="Commissioner Medium" pitchFamily="2" charset="0"/>
                <a:ea typeface="Montserrat"/>
                <a:cs typeface="Montserrat"/>
                <a:sym typeface="Montserrat"/>
              </a:rPr>
              <a:t>Time Remaining To Fund Goal</a:t>
            </a:r>
            <a:endParaRPr dirty="0">
              <a:solidFill>
                <a:srgbClr val="264557"/>
              </a:solidFill>
              <a:latin typeface="Commissioner Medium" pitchFamily="2" charset="0"/>
              <a:ea typeface="Montserrat"/>
              <a:cs typeface="Montserrat"/>
              <a:sym typeface="Montserrat"/>
            </a:endParaRPr>
          </a:p>
        </p:txBody>
      </p:sp>
      <p:cxnSp>
        <p:nvCxnSpPr>
          <p:cNvPr id="144" name="Google Shape;144;gdf541e317f_1_0"/>
          <p:cNvCxnSpPr/>
          <p:nvPr/>
        </p:nvCxnSpPr>
        <p:spPr>
          <a:xfrm>
            <a:off x="885847" y="3957887"/>
            <a:ext cx="7465800" cy="15900"/>
          </a:xfrm>
          <a:prstGeom prst="straightConnector1">
            <a:avLst/>
          </a:prstGeom>
          <a:noFill/>
          <a:ln w="19050" cap="flat" cmpd="sng">
            <a:solidFill>
              <a:schemeClr val="tx1"/>
            </a:solidFill>
            <a:prstDash val="solid"/>
            <a:miter lim="800000"/>
            <a:headEnd type="oval" w="med" len="med"/>
            <a:tailEnd type="oval" w="med" len="med"/>
          </a:ln>
        </p:spPr>
      </p:cxnSp>
      <p:cxnSp>
        <p:nvCxnSpPr>
          <p:cNvPr id="145" name="Google Shape;145;gdf541e317f_1_0"/>
          <p:cNvCxnSpPr/>
          <p:nvPr/>
        </p:nvCxnSpPr>
        <p:spPr>
          <a:xfrm>
            <a:off x="875161" y="976985"/>
            <a:ext cx="0" cy="2977800"/>
          </a:xfrm>
          <a:prstGeom prst="straightConnector1">
            <a:avLst/>
          </a:prstGeom>
          <a:noFill/>
          <a:ln w="19050" cap="flat" cmpd="sng">
            <a:solidFill>
              <a:schemeClr val="tx1"/>
            </a:solidFill>
            <a:prstDash val="solid"/>
            <a:miter lim="800000"/>
            <a:headEnd type="oval" w="med" len="med"/>
            <a:tailEnd type="oval" w="med" len="med"/>
          </a:ln>
        </p:spPr>
      </p:cxnSp>
      <p:sp>
        <p:nvSpPr>
          <p:cNvPr id="146" name="Google Shape;146;gdf541e317f_1_0"/>
          <p:cNvSpPr txBox="1"/>
          <p:nvPr/>
        </p:nvSpPr>
        <p:spPr>
          <a:xfrm rot="-5400000">
            <a:off x="-367175" y="2262236"/>
            <a:ext cx="19215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b="1" dirty="0">
                <a:solidFill>
                  <a:srgbClr val="434343"/>
                </a:solidFill>
                <a:latin typeface="Montserrat"/>
                <a:ea typeface="Montserrat"/>
                <a:cs typeface="Montserrat"/>
                <a:sym typeface="Montserrat"/>
              </a:rPr>
              <a:t>Max Drawdown</a:t>
            </a:r>
            <a:endParaRPr b="1" dirty="0">
              <a:solidFill>
                <a:srgbClr val="434343"/>
              </a:solidFill>
              <a:latin typeface="Montserrat"/>
              <a:ea typeface="Montserrat"/>
              <a:cs typeface="Montserrat"/>
              <a:sym typeface="Montserrat"/>
            </a:endParaRPr>
          </a:p>
        </p:txBody>
      </p:sp>
      <p:sp>
        <p:nvSpPr>
          <p:cNvPr id="147" name="Google Shape;147;gdf541e317f_1_0"/>
          <p:cNvSpPr txBox="1"/>
          <p:nvPr/>
        </p:nvSpPr>
        <p:spPr>
          <a:xfrm>
            <a:off x="192325" y="983785"/>
            <a:ext cx="685500" cy="2307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dirty="0">
                <a:solidFill>
                  <a:srgbClr val="434343"/>
                </a:solidFill>
                <a:latin typeface="Montserrat SemiBold"/>
                <a:ea typeface="Montserrat SemiBold"/>
                <a:cs typeface="Montserrat SemiBold"/>
                <a:sym typeface="Montserrat SemiBold"/>
              </a:rPr>
              <a:t>High</a:t>
            </a:r>
            <a:endParaRPr sz="900" dirty="0">
              <a:solidFill>
                <a:srgbClr val="434343"/>
              </a:solidFill>
              <a:latin typeface="Montserrat SemiBold"/>
              <a:ea typeface="Montserrat SemiBold"/>
              <a:cs typeface="Montserrat SemiBold"/>
              <a:sym typeface="Montserrat SemiBold"/>
            </a:endParaRPr>
          </a:p>
        </p:txBody>
      </p:sp>
      <p:sp>
        <p:nvSpPr>
          <p:cNvPr id="148" name="Google Shape;148;gdf541e317f_1_0"/>
          <p:cNvSpPr txBox="1"/>
          <p:nvPr/>
        </p:nvSpPr>
        <p:spPr>
          <a:xfrm>
            <a:off x="192475" y="3742635"/>
            <a:ext cx="685500" cy="2307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dirty="0">
                <a:solidFill>
                  <a:srgbClr val="434343"/>
                </a:solidFill>
                <a:latin typeface="Montserrat SemiBold"/>
                <a:ea typeface="Montserrat SemiBold"/>
                <a:cs typeface="Montserrat SemiBold"/>
                <a:sym typeface="Montserrat SemiBold"/>
              </a:rPr>
              <a:t>Low</a:t>
            </a:r>
            <a:endParaRPr sz="900" dirty="0">
              <a:solidFill>
                <a:srgbClr val="434343"/>
              </a:solidFill>
              <a:latin typeface="Montserrat SemiBold"/>
              <a:ea typeface="Montserrat SemiBold"/>
              <a:cs typeface="Montserrat SemiBold"/>
              <a:sym typeface="Montserrat SemiBold"/>
            </a:endParaRPr>
          </a:p>
        </p:txBody>
      </p:sp>
      <p:sp>
        <p:nvSpPr>
          <p:cNvPr id="149" name="Google Shape;149;gdf541e317f_1_0"/>
          <p:cNvSpPr txBox="1"/>
          <p:nvPr/>
        </p:nvSpPr>
        <p:spPr>
          <a:xfrm>
            <a:off x="536036" y="4056685"/>
            <a:ext cx="1366800" cy="2307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dirty="0">
                <a:solidFill>
                  <a:srgbClr val="434343"/>
                </a:solidFill>
                <a:latin typeface="Montserrat SemiBold"/>
                <a:ea typeface="Montserrat SemiBold"/>
                <a:cs typeface="Montserrat SemiBold"/>
                <a:sym typeface="Montserrat SemiBold"/>
              </a:rPr>
              <a:t>More Time</a:t>
            </a:r>
            <a:endParaRPr sz="900" dirty="0">
              <a:solidFill>
                <a:srgbClr val="434343"/>
              </a:solidFill>
              <a:latin typeface="Montserrat SemiBold"/>
              <a:ea typeface="Montserrat SemiBold"/>
              <a:cs typeface="Montserrat SemiBold"/>
              <a:sym typeface="Montserrat SemiBold"/>
            </a:endParaRPr>
          </a:p>
        </p:txBody>
      </p:sp>
      <p:sp>
        <p:nvSpPr>
          <p:cNvPr id="150" name="Google Shape;150;gdf541e317f_1_0"/>
          <p:cNvSpPr txBox="1"/>
          <p:nvPr/>
        </p:nvSpPr>
        <p:spPr>
          <a:xfrm>
            <a:off x="7040421" y="4056685"/>
            <a:ext cx="1675500" cy="2307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900" dirty="0">
                <a:solidFill>
                  <a:srgbClr val="434343"/>
                </a:solidFill>
                <a:latin typeface="Montserrat SemiBold"/>
                <a:ea typeface="Montserrat SemiBold"/>
                <a:cs typeface="Montserrat SemiBold"/>
                <a:sym typeface="Montserrat SemiBold"/>
              </a:rPr>
              <a:t>Less Time</a:t>
            </a:r>
            <a:endParaRPr sz="900" dirty="0">
              <a:solidFill>
                <a:srgbClr val="434343"/>
              </a:solidFill>
              <a:latin typeface="Montserrat SemiBold"/>
              <a:ea typeface="Montserrat SemiBold"/>
              <a:cs typeface="Montserrat SemiBold"/>
              <a:sym typeface="Montserrat SemiBold"/>
            </a:endParaRPr>
          </a:p>
        </p:txBody>
      </p:sp>
      <p:sp>
        <p:nvSpPr>
          <p:cNvPr id="151" name="Google Shape;151;gdf541e317f_1_0"/>
          <p:cNvSpPr txBox="1"/>
          <p:nvPr/>
        </p:nvSpPr>
        <p:spPr>
          <a:xfrm rot="-5400000">
            <a:off x="7816026" y="2262229"/>
            <a:ext cx="1427400" cy="3078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dirty="0">
                <a:solidFill>
                  <a:srgbClr val="434343"/>
                </a:solidFill>
                <a:latin typeface="Montserrat SemiBold"/>
                <a:ea typeface="Montserrat SemiBold"/>
                <a:cs typeface="Montserrat SemiBold"/>
                <a:sym typeface="Montserrat SemiBold"/>
              </a:rPr>
              <a:t>Asset Growth</a:t>
            </a:r>
            <a:endParaRPr dirty="0">
              <a:solidFill>
                <a:srgbClr val="434343"/>
              </a:solidFill>
              <a:latin typeface="Montserrat SemiBold"/>
              <a:ea typeface="Montserrat SemiBold"/>
              <a:cs typeface="Montserrat SemiBold"/>
              <a:sym typeface="Montserrat SemiBold"/>
            </a:endParaRPr>
          </a:p>
        </p:txBody>
      </p:sp>
      <p:pic>
        <p:nvPicPr>
          <p:cNvPr id="153" name="Google Shape;153;gdf541e317f_1_0"/>
          <p:cNvPicPr preferRelativeResize="0"/>
          <p:nvPr/>
        </p:nvPicPr>
        <p:blipFill>
          <a:blip r:embed="rId3">
            <a:alphaModFix/>
          </a:blip>
          <a:stretch>
            <a:fillRect/>
          </a:stretch>
        </p:blipFill>
        <p:spPr>
          <a:xfrm>
            <a:off x="1074850" y="866648"/>
            <a:ext cx="1204025" cy="1204025"/>
          </a:xfrm>
          <a:prstGeom prst="rect">
            <a:avLst/>
          </a:prstGeom>
          <a:noFill/>
          <a:ln>
            <a:noFill/>
          </a:ln>
        </p:spPr>
      </p:pic>
      <p:sp>
        <p:nvSpPr>
          <p:cNvPr id="154" name="Google Shape;154;gdf541e317f_1_0"/>
          <p:cNvSpPr txBox="1"/>
          <p:nvPr/>
        </p:nvSpPr>
        <p:spPr>
          <a:xfrm>
            <a:off x="1227025" y="990223"/>
            <a:ext cx="810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20%</a:t>
            </a:r>
            <a:endParaRPr sz="1800" dirty="0">
              <a:solidFill>
                <a:srgbClr val="FFFFFF"/>
              </a:solidFill>
            </a:endParaRPr>
          </a:p>
        </p:txBody>
      </p:sp>
      <p:sp>
        <p:nvSpPr>
          <p:cNvPr id="155" name="Google Shape;155;gdf541e317f_1_0"/>
          <p:cNvSpPr txBox="1"/>
          <p:nvPr/>
        </p:nvSpPr>
        <p:spPr>
          <a:xfrm>
            <a:off x="1227013" y="1544185"/>
            <a:ext cx="810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40% </a:t>
            </a:r>
            <a:endParaRPr sz="1800" dirty="0">
              <a:solidFill>
                <a:srgbClr val="FFFFFF"/>
              </a:solidFill>
            </a:endParaRPr>
          </a:p>
        </p:txBody>
      </p:sp>
      <p:sp>
        <p:nvSpPr>
          <p:cNvPr id="156" name="Google Shape;156;gdf541e317f_1_0"/>
          <p:cNvSpPr txBox="1"/>
          <p:nvPr/>
        </p:nvSpPr>
        <p:spPr>
          <a:xfrm>
            <a:off x="1777425" y="1223185"/>
            <a:ext cx="810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40%</a:t>
            </a:r>
            <a:endParaRPr sz="1800" dirty="0">
              <a:solidFill>
                <a:srgbClr val="FFFFFF"/>
              </a:solidFill>
            </a:endParaRPr>
          </a:p>
        </p:txBody>
      </p:sp>
      <p:grpSp>
        <p:nvGrpSpPr>
          <p:cNvPr id="157" name="Google Shape;157;gdf541e317f_1_0"/>
          <p:cNvGrpSpPr/>
          <p:nvPr/>
        </p:nvGrpSpPr>
        <p:grpSpPr>
          <a:xfrm>
            <a:off x="2455349" y="1397971"/>
            <a:ext cx="1475651" cy="1171200"/>
            <a:chOff x="1596824" y="2478486"/>
            <a:chExt cx="1475651" cy="1171200"/>
          </a:xfrm>
        </p:grpSpPr>
        <p:pic>
          <p:nvPicPr>
            <p:cNvPr id="158" name="Google Shape;158;gdf541e317f_1_0"/>
            <p:cNvPicPr preferRelativeResize="0"/>
            <p:nvPr/>
          </p:nvPicPr>
          <p:blipFill>
            <a:blip r:embed="rId4">
              <a:alphaModFix/>
            </a:blip>
            <a:stretch>
              <a:fillRect/>
            </a:stretch>
          </p:blipFill>
          <p:spPr>
            <a:xfrm>
              <a:off x="1596824" y="2478486"/>
              <a:ext cx="1171200" cy="1171200"/>
            </a:xfrm>
            <a:prstGeom prst="rect">
              <a:avLst/>
            </a:prstGeom>
            <a:noFill/>
            <a:ln>
              <a:noFill/>
            </a:ln>
          </p:spPr>
        </p:pic>
        <p:sp>
          <p:nvSpPr>
            <p:cNvPr id="159" name="Google Shape;159;gdf541e317f_1_0"/>
            <p:cNvSpPr txBox="1"/>
            <p:nvPr/>
          </p:nvSpPr>
          <p:spPr>
            <a:xfrm>
              <a:off x="1687525" y="2713025"/>
              <a:ext cx="474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33%</a:t>
              </a:r>
              <a:endParaRPr sz="1800" dirty="0">
                <a:solidFill>
                  <a:srgbClr val="FFFFFF"/>
                </a:solidFill>
              </a:endParaRPr>
            </a:p>
          </p:txBody>
        </p:sp>
        <p:sp>
          <p:nvSpPr>
            <p:cNvPr id="160" name="Google Shape;160;gdf541e317f_1_0"/>
            <p:cNvSpPr txBox="1"/>
            <p:nvPr/>
          </p:nvSpPr>
          <p:spPr>
            <a:xfrm>
              <a:off x="1847175" y="3232621"/>
              <a:ext cx="5379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33% </a:t>
              </a:r>
              <a:endParaRPr sz="1800" dirty="0">
                <a:solidFill>
                  <a:srgbClr val="FFFFFF"/>
                </a:solidFill>
              </a:endParaRPr>
            </a:p>
          </p:txBody>
        </p:sp>
        <p:sp>
          <p:nvSpPr>
            <p:cNvPr id="161" name="Google Shape;161;gdf541e317f_1_0"/>
            <p:cNvSpPr txBox="1"/>
            <p:nvPr/>
          </p:nvSpPr>
          <p:spPr>
            <a:xfrm>
              <a:off x="2262475" y="2736400"/>
              <a:ext cx="810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33%</a:t>
              </a:r>
              <a:endParaRPr sz="1800" dirty="0">
                <a:solidFill>
                  <a:srgbClr val="FFFFFF"/>
                </a:solidFill>
              </a:endParaRPr>
            </a:p>
          </p:txBody>
        </p:sp>
      </p:grpSp>
      <p:pic>
        <p:nvPicPr>
          <p:cNvPr id="162" name="Google Shape;162;gdf541e317f_1_0"/>
          <p:cNvPicPr preferRelativeResize="0"/>
          <p:nvPr/>
        </p:nvPicPr>
        <p:blipFill>
          <a:blip r:embed="rId5">
            <a:alphaModFix/>
          </a:blip>
          <a:stretch>
            <a:fillRect/>
          </a:stretch>
        </p:blipFill>
        <p:spPr>
          <a:xfrm rot="10800000">
            <a:off x="3976050" y="1880273"/>
            <a:ext cx="1171200" cy="1171200"/>
          </a:xfrm>
          <a:prstGeom prst="rect">
            <a:avLst/>
          </a:prstGeom>
          <a:noFill/>
          <a:ln>
            <a:noFill/>
          </a:ln>
        </p:spPr>
      </p:pic>
      <p:grpSp>
        <p:nvGrpSpPr>
          <p:cNvPr id="163" name="Google Shape;163;gdf541e317f_1_0"/>
          <p:cNvGrpSpPr/>
          <p:nvPr/>
        </p:nvGrpSpPr>
        <p:grpSpPr>
          <a:xfrm>
            <a:off x="4061113" y="2120548"/>
            <a:ext cx="1358238" cy="717350"/>
            <a:chOff x="1756725" y="2713225"/>
            <a:chExt cx="1358238" cy="717350"/>
          </a:xfrm>
        </p:grpSpPr>
        <p:sp>
          <p:nvSpPr>
            <p:cNvPr id="164" name="Google Shape;164;gdf541e317f_1_0"/>
            <p:cNvSpPr txBox="1"/>
            <p:nvPr/>
          </p:nvSpPr>
          <p:spPr>
            <a:xfrm>
              <a:off x="1756725" y="2902525"/>
              <a:ext cx="5379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50%</a:t>
              </a:r>
              <a:endParaRPr sz="1800" dirty="0">
                <a:solidFill>
                  <a:srgbClr val="FFFFFF"/>
                </a:solidFill>
              </a:endParaRPr>
            </a:p>
          </p:txBody>
        </p:sp>
        <p:sp>
          <p:nvSpPr>
            <p:cNvPr id="165" name="Google Shape;165;gdf541e317f_1_0"/>
            <p:cNvSpPr txBox="1"/>
            <p:nvPr/>
          </p:nvSpPr>
          <p:spPr>
            <a:xfrm>
              <a:off x="2304962" y="3076575"/>
              <a:ext cx="5379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25% </a:t>
              </a:r>
              <a:endParaRPr sz="1800" dirty="0">
                <a:solidFill>
                  <a:srgbClr val="FFFFFF"/>
                </a:solidFill>
              </a:endParaRPr>
            </a:p>
          </p:txBody>
        </p:sp>
        <p:sp>
          <p:nvSpPr>
            <p:cNvPr id="166" name="Google Shape;166;gdf541e317f_1_0"/>
            <p:cNvSpPr txBox="1"/>
            <p:nvPr/>
          </p:nvSpPr>
          <p:spPr>
            <a:xfrm>
              <a:off x="2304963" y="2713225"/>
              <a:ext cx="810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25%</a:t>
              </a:r>
              <a:endParaRPr sz="1800" dirty="0">
                <a:solidFill>
                  <a:srgbClr val="FFFFFF"/>
                </a:solidFill>
              </a:endParaRPr>
            </a:p>
          </p:txBody>
        </p:sp>
      </p:grpSp>
      <p:grpSp>
        <p:nvGrpSpPr>
          <p:cNvPr id="167" name="Google Shape;167;gdf541e317f_1_0"/>
          <p:cNvGrpSpPr/>
          <p:nvPr/>
        </p:nvGrpSpPr>
        <p:grpSpPr>
          <a:xfrm>
            <a:off x="5524674" y="2324610"/>
            <a:ext cx="1345663" cy="1171200"/>
            <a:chOff x="5624687" y="2115913"/>
            <a:chExt cx="1345663" cy="1171200"/>
          </a:xfrm>
        </p:grpSpPr>
        <p:pic>
          <p:nvPicPr>
            <p:cNvPr id="168" name="Google Shape;168;gdf541e317f_1_0"/>
            <p:cNvPicPr preferRelativeResize="0"/>
            <p:nvPr/>
          </p:nvPicPr>
          <p:blipFill>
            <a:blip r:embed="rId6">
              <a:alphaModFix/>
            </a:blip>
            <a:stretch>
              <a:fillRect/>
            </a:stretch>
          </p:blipFill>
          <p:spPr>
            <a:xfrm rot="10800000">
              <a:off x="5624687" y="2115913"/>
              <a:ext cx="1171200" cy="1171200"/>
            </a:xfrm>
            <a:prstGeom prst="rect">
              <a:avLst/>
            </a:prstGeom>
            <a:noFill/>
            <a:ln>
              <a:noFill/>
            </a:ln>
          </p:spPr>
        </p:pic>
        <p:grpSp>
          <p:nvGrpSpPr>
            <p:cNvPr id="169" name="Google Shape;169;gdf541e317f_1_0"/>
            <p:cNvGrpSpPr/>
            <p:nvPr/>
          </p:nvGrpSpPr>
          <p:grpSpPr>
            <a:xfrm>
              <a:off x="5771487" y="2360450"/>
              <a:ext cx="1198863" cy="836338"/>
              <a:chOff x="1905375" y="2738450"/>
              <a:chExt cx="1198863" cy="836338"/>
            </a:xfrm>
          </p:grpSpPr>
          <p:sp>
            <p:nvSpPr>
              <p:cNvPr id="170" name="Google Shape;170;gdf541e317f_1_0"/>
              <p:cNvSpPr txBox="1"/>
              <p:nvPr/>
            </p:nvSpPr>
            <p:spPr>
              <a:xfrm>
                <a:off x="2494250" y="2945138"/>
                <a:ext cx="5379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15%</a:t>
                </a:r>
                <a:endParaRPr sz="1800" dirty="0">
                  <a:solidFill>
                    <a:srgbClr val="FFFFFF"/>
                  </a:solidFill>
                </a:endParaRPr>
              </a:p>
            </p:txBody>
          </p:sp>
          <p:sp>
            <p:nvSpPr>
              <p:cNvPr id="171" name="Google Shape;171;gdf541e317f_1_0"/>
              <p:cNvSpPr txBox="1"/>
              <p:nvPr/>
            </p:nvSpPr>
            <p:spPr>
              <a:xfrm>
                <a:off x="1905375" y="2738450"/>
                <a:ext cx="5379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70% </a:t>
                </a:r>
                <a:endParaRPr sz="1800" dirty="0">
                  <a:solidFill>
                    <a:srgbClr val="FFFFFF"/>
                  </a:solidFill>
                </a:endParaRPr>
              </a:p>
            </p:txBody>
          </p:sp>
          <p:sp>
            <p:nvSpPr>
              <p:cNvPr id="172" name="Google Shape;172;gdf541e317f_1_0"/>
              <p:cNvSpPr txBox="1"/>
              <p:nvPr/>
            </p:nvSpPr>
            <p:spPr>
              <a:xfrm>
                <a:off x="2294238" y="3220788"/>
                <a:ext cx="810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15%</a:t>
                </a:r>
                <a:endParaRPr sz="1800" dirty="0">
                  <a:solidFill>
                    <a:srgbClr val="FFFFFF"/>
                  </a:solidFill>
                </a:endParaRPr>
              </a:p>
            </p:txBody>
          </p:sp>
        </p:grpSp>
      </p:grpSp>
      <p:pic>
        <p:nvPicPr>
          <p:cNvPr id="173" name="Google Shape;173;gdf541e317f_1_0"/>
          <p:cNvPicPr preferRelativeResize="0"/>
          <p:nvPr/>
        </p:nvPicPr>
        <p:blipFill>
          <a:blip r:embed="rId7">
            <a:alphaModFix/>
          </a:blip>
          <a:stretch>
            <a:fillRect/>
          </a:stretch>
        </p:blipFill>
        <p:spPr>
          <a:xfrm rot="9537946">
            <a:off x="7059825" y="2701535"/>
            <a:ext cx="1223450" cy="1223450"/>
          </a:xfrm>
          <a:prstGeom prst="rect">
            <a:avLst/>
          </a:prstGeom>
          <a:noFill/>
          <a:ln>
            <a:noFill/>
          </a:ln>
        </p:spPr>
      </p:pic>
      <p:grpSp>
        <p:nvGrpSpPr>
          <p:cNvPr id="174" name="Google Shape;174;gdf541e317f_1_0"/>
          <p:cNvGrpSpPr/>
          <p:nvPr/>
        </p:nvGrpSpPr>
        <p:grpSpPr>
          <a:xfrm>
            <a:off x="7207725" y="2974810"/>
            <a:ext cx="1508188" cy="858663"/>
            <a:chOff x="1838050" y="2705950"/>
            <a:chExt cx="1508188" cy="858663"/>
          </a:xfrm>
        </p:grpSpPr>
        <p:sp>
          <p:nvSpPr>
            <p:cNvPr id="175" name="Google Shape;175;gdf541e317f_1_0"/>
            <p:cNvSpPr txBox="1"/>
            <p:nvPr/>
          </p:nvSpPr>
          <p:spPr>
            <a:xfrm>
              <a:off x="2416000" y="3225913"/>
              <a:ext cx="5379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000" b="1" dirty="0">
                  <a:solidFill>
                    <a:srgbClr val="FFFFFF"/>
                  </a:solidFill>
                  <a:latin typeface="Montserrat"/>
                  <a:ea typeface="Montserrat"/>
                  <a:cs typeface="Montserrat"/>
                  <a:sym typeface="Montserrat"/>
                </a:rPr>
                <a:t>10%</a:t>
              </a:r>
              <a:endParaRPr sz="1700" dirty="0">
                <a:solidFill>
                  <a:srgbClr val="FFFFFF"/>
                </a:solidFill>
              </a:endParaRPr>
            </a:p>
          </p:txBody>
        </p:sp>
        <p:sp>
          <p:nvSpPr>
            <p:cNvPr id="176" name="Google Shape;176;gdf541e317f_1_0"/>
            <p:cNvSpPr txBox="1"/>
            <p:nvPr/>
          </p:nvSpPr>
          <p:spPr>
            <a:xfrm>
              <a:off x="1838050" y="2705950"/>
              <a:ext cx="5379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dirty="0">
                  <a:solidFill>
                    <a:srgbClr val="FFFFFF"/>
                  </a:solidFill>
                  <a:latin typeface="Montserrat"/>
                  <a:ea typeface="Montserrat"/>
                  <a:cs typeface="Montserrat"/>
                  <a:sym typeface="Montserrat"/>
                </a:rPr>
                <a:t>80% </a:t>
              </a:r>
              <a:endParaRPr sz="1800" dirty="0">
                <a:solidFill>
                  <a:srgbClr val="FFFFFF"/>
                </a:solidFill>
              </a:endParaRPr>
            </a:p>
          </p:txBody>
        </p:sp>
        <p:sp>
          <p:nvSpPr>
            <p:cNvPr id="177" name="Google Shape;177;gdf541e317f_1_0"/>
            <p:cNvSpPr txBox="1"/>
            <p:nvPr/>
          </p:nvSpPr>
          <p:spPr>
            <a:xfrm>
              <a:off x="2536238" y="2984663"/>
              <a:ext cx="8100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000" b="1" dirty="0">
                  <a:solidFill>
                    <a:srgbClr val="FFFFFF"/>
                  </a:solidFill>
                  <a:latin typeface="Montserrat"/>
                  <a:ea typeface="Montserrat"/>
                  <a:cs typeface="Montserrat"/>
                  <a:sym typeface="Montserrat"/>
                </a:rPr>
                <a:t>10%</a:t>
              </a:r>
              <a:endParaRPr sz="1700" dirty="0">
                <a:solidFill>
                  <a:srgbClr val="FFFFFF"/>
                </a:solidFill>
              </a:endParaRPr>
            </a:p>
          </p:txBody>
        </p:sp>
      </p:grpSp>
      <p:grpSp>
        <p:nvGrpSpPr>
          <p:cNvPr id="178" name="Google Shape;178;gdf541e317f_1_0"/>
          <p:cNvGrpSpPr/>
          <p:nvPr/>
        </p:nvGrpSpPr>
        <p:grpSpPr>
          <a:xfrm>
            <a:off x="962279" y="2485049"/>
            <a:ext cx="1929604" cy="744607"/>
            <a:chOff x="5627500" y="871222"/>
            <a:chExt cx="2198391" cy="888553"/>
          </a:xfrm>
        </p:grpSpPr>
        <p:sp>
          <p:nvSpPr>
            <p:cNvPr id="179" name="Google Shape;179;gdf541e317f_1_0"/>
            <p:cNvSpPr/>
            <p:nvPr/>
          </p:nvSpPr>
          <p:spPr>
            <a:xfrm>
              <a:off x="5627500" y="890075"/>
              <a:ext cx="2035780" cy="869700"/>
            </a:xfrm>
            <a:prstGeom prst="rect">
              <a:avLst/>
            </a:prstGeom>
            <a:solidFill>
              <a:srgbClr val="FFFFFF"/>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0" name="Google Shape;180;gdf541e317f_1_0"/>
            <p:cNvSpPr txBox="1"/>
            <p:nvPr/>
          </p:nvSpPr>
          <p:spPr>
            <a:xfrm>
              <a:off x="5949075" y="871222"/>
              <a:ext cx="1876816" cy="881424"/>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US" sz="800" b="1" dirty="0">
                  <a:solidFill>
                    <a:srgbClr val="E56760"/>
                  </a:solidFill>
                  <a:latin typeface="Montserrat"/>
                  <a:ea typeface="Montserrat"/>
                  <a:cs typeface="Montserrat"/>
                  <a:sym typeface="Montserrat"/>
                </a:rPr>
                <a:t>Adaptive Fixed Income </a:t>
              </a:r>
              <a:endParaRPr sz="800" b="1" dirty="0">
                <a:solidFill>
                  <a:srgbClr val="E56760"/>
                </a:solidFill>
                <a:latin typeface="Montserrat"/>
                <a:ea typeface="Montserrat"/>
                <a:cs typeface="Montserrat"/>
                <a:sym typeface="Montserrat"/>
              </a:endParaRPr>
            </a:p>
            <a:p>
              <a:pPr marL="0" lvl="0" indent="0" algn="l" rtl="0">
                <a:lnSpc>
                  <a:spcPct val="150000"/>
                </a:lnSpc>
                <a:spcBef>
                  <a:spcPts val="0"/>
                </a:spcBef>
                <a:spcAft>
                  <a:spcPts val="0"/>
                </a:spcAft>
                <a:buNone/>
              </a:pPr>
              <a:r>
                <a:rPr lang="en-US" sz="800" b="1" dirty="0">
                  <a:solidFill>
                    <a:srgbClr val="2CACA6"/>
                  </a:solidFill>
                  <a:latin typeface="Montserrat"/>
                  <a:ea typeface="Montserrat"/>
                  <a:cs typeface="Montserrat"/>
                  <a:sym typeface="Montserrat"/>
                </a:rPr>
                <a:t>Hedged Equity</a:t>
              </a:r>
              <a:endParaRPr sz="800" b="1" dirty="0">
                <a:solidFill>
                  <a:srgbClr val="2CACA6"/>
                </a:solidFill>
                <a:latin typeface="Montserrat"/>
                <a:ea typeface="Montserrat"/>
                <a:cs typeface="Montserrat"/>
                <a:sym typeface="Montserrat"/>
              </a:endParaRPr>
            </a:p>
            <a:p>
              <a:pPr marL="0" lvl="0" indent="0" algn="l" rtl="0">
                <a:lnSpc>
                  <a:spcPct val="150000"/>
                </a:lnSpc>
                <a:spcBef>
                  <a:spcPts val="0"/>
                </a:spcBef>
                <a:spcAft>
                  <a:spcPts val="0"/>
                </a:spcAft>
                <a:buNone/>
              </a:pPr>
              <a:r>
                <a:rPr lang="en-US" sz="800" b="1" dirty="0">
                  <a:solidFill>
                    <a:srgbClr val="203341"/>
                  </a:solidFill>
                  <a:latin typeface="Montserrat"/>
                  <a:ea typeface="Montserrat"/>
                  <a:cs typeface="Montserrat"/>
                  <a:sym typeface="Montserrat"/>
                </a:rPr>
                <a:t>Always Invested Equity</a:t>
              </a:r>
              <a:endParaRPr sz="700" b="1" dirty="0">
                <a:solidFill>
                  <a:srgbClr val="203341"/>
                </a:solidFill>
                <a:latin typeface="Montserrat"/>
                <a:ea typeface="Montserrat"/>
                <a:cs typeface="Montserrat"/>
                <a:sym typeface="Montserrat"/>
              </a:endParaRPr>
            </a:p>
          </p:txBody>
        </p:sp>
        <p:sp>
          <p:nvSpPr>
            <p:cNvPr id="181" name="Google Shape;181;gdf541e317f_1_0"/>
            <p:cNvSpPr/>
            <p:nvPr/>
          </p:nvSpPr>
          <p:spPr>
            <a:xfrm>
              <a:off x="5853651" y="1016167"/>
              <a:ext cx="109534" cy="141852"/>
            </a:xfrm>
            <a:prstGeom prst="ellipse">
              <a:avLst/>
            </a:prstGeom>
            <a:solidFill>
              <a:srgbClr val="E567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E56760"/>
                </a:solidFill>
                <a:highlight>
                  <a:srgbClr val="FF0000"/>
                </a:highlight>
              </a:endParaRPr>
            </a:p>
          </p:txBody>
        </p:sp>
        <p:sp>
          <p:nvSpPr>
            <p:cNvPr id="182" name="Google Shape;182;gdf541e317f_1_0"/>
            <p:cNvSpPr/>
            <p:nvPr/>
          </p:nvSpPr>
          <p:spPr>
            <a:xfrm>
              <a:off x="5853651" y="1241782"/>
              <a:ext cx="109534" cy="139800"/>
            </a:xfrm>
            <a:prstGeom prst="ellipse">
              <a:avLst/>
            </a:prstGeom>
            <a:solidFill>
              <a:srgbClr val="2CAC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3" name="Google Shape;183;gdf541e317f_1_0"/>
            <p:cNvSpPr/>
            <p:nvPr/>
          </p:nvSpPr>
          <p:spPr>
            <a:xfrm>
              <a:off x="5853651" y="1444918"/>
              <a:ext cx="109534" cy="139800"/>
            </a:xfrm>
            <a:prstGeom prst="ellipse">
              <a:avLst/>
            </a:prstGeom>
            <a:solidFill>
              <a:srgbClr val="20334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sp>
        <p:nvSpPr>
          <p:cNvPr id="2" name="TextBox 1">
            <a:extLst>
              <a:ext uri="{FF2B5EF4-FFF2-40B4-BE49-F238E27FC236}">
                <a16:creationId xmlns:a16="http://schemas.microsoft.com/office/drawing/2014/main" id="{1483D9EF-055B-92EA-501A-7AF4C31F25A6}"/>
              </a:ext>
            </a:extLst>
          </p:cNvPr>
          <p:cNvSpPr txBox="1"/>
          <p:nvPr/>
        </p:nvSpPr>
        <p:spPr>
          <a:xfrm>
            <a:off x="4163866" y="972682"/>
            <a:ext cx="3352800" cy="553998"/>
          </a:xfrm>
          <a:prstGeom prst="rect">
            <a:avLst/>
          </a:prstGeom>
          <a:noFill/>
        </p:spPr>
        <p:txBody>
          <a:bodyPr wrap="square" rtlCol="0">
            <a:spAutoFit/>
          </a:bodyPr>
          <a:lstStyle/>
          <a:p>
            <a:r>
              <a:rPr lang="en-US" sz="1000" dirty="0">
                <a:solidFill>
                  <a:srgbClr val="264557"/>
                </a:solidFill>
                <a:latin typeface="Commissioner" pitchFamily="2" charset="0"/>
              </a:rPr>
              <a:t>Depending on the investor’s risk profile, </a:t>
            </a:r>
            <a:br>
              <a:rPr lang="en-US" sz="1000" dirty="0">
                <a:solidFill>
                  <a:srgbClr val="264557"/>
                </a:solidFill>
                <a:latin typeface="Commissioner" pitchFamily="2" charset="0"/>
              </a:rPr>
            </a:br>
            <a:r>
              <a:rPr lang="en-US" sz="1000" dirty="0">
                <a:solidFill>
                  <a:srgbClr val="264557"/>
                </a:solidFill>
                <a:latin typeface="Commissioner" pitchFamily="2" charset="0"/>
              </a:rPr>
              <a:t>we dial the stock allocation up or down, </a:t>
            </a:r>
            <a:br>
              <a:rPr lang="en-US" sz="1000" dirty="0">
                <a:solidFill>
                  <a:srgbClr val="264557"/>
                </a:solidFill>
                <a:latin typeface="Commissioner" pitchFamily="2" charset="0"/>
              </a:rPr>
            </a:br>
            <a:r>
              <a:rPr lang="en-US" sz="1000" dirty="0">
                <a:solidFill>
                  <a:srgbClr val="264557"/>
                </a:solidFill>
                <a:latin typeface="Commissioner" pitchFamily="2" charset="0"/>
              </a:rPr>
              <a:t>with the behavioral portfolio approach.</a:t>
            </a:r>
          </a:p>
        </p:txBody>
      </p:sp>
      <p:sp>
        <p:nvSpPr>
          <p:cNvPr id="3" name="TextBox 2">
            <a:extLst>
              <a:ext uri="{FF2B5EF4-FFF2-40B4-BE49-F238E27FC236}">
                <a16:creationId xmlns:a16="http://schemas.microsoft.com/office/drawing/2014/main" id="{2FDDD785-EDC8-A30A-BAC7-DD76232D9259}"/>
              </a:ext>
            </a:extLst>
          </p:cNvPr>
          <p:cNvSpPr txBox="1"/>
          <p:nvPr/>
        </p:nvSpPr>
        <p:spPr>
          <a:xfrm>
            <a:off x="812213" y="4540782"/>
            <a:ext cx="7743039" cy="230832"/>
          </a:xfrm>
          <a:prstGeom prst="rect">
            <a:avLst/>
          </a:prstGeom>
          <a:noFill/>
        </p:spPr>
        <p:txBody>
          <a:bodyPr wrap="square" rtlCol="0">
            <a:spAutoFit/>
          </a:bodyPr>
          <a:lstStyle/>
          <a:p>
            <a:r>
              <a:rPr lang="en-US" sz="900" dirty="0">
                <a:solidFill>
                  <a:srgbClr val="034059"/>
                </a:solidFill>
                <a:latin typeface="Commissioner SemiBold" pitchFamily="2" charset="0"/>
              </a:rPr>
              <a:t>THE BEHAVIORAL PORTFOLIO® is a registered trademark of Toews Asset Management. </a:t>
            </a:r>
          </a:p>
        </p:txBody>
      </p:sp>
      <p:sp>
        <p:nvSpPr>
          <p:cNvPr id="4" name="TextBox 3">
            <a:extLst>
              <a:ext uri="{FF2B5EF4-FFF2-40B4-BE49-F238E27FC236}">
                <a16:creationId xmlns:a16="http://schemas.microsoft.com/office/drawing/2014/main" id="{E2642DE2-D68E-F0FD-B796-811A61A2A38C}"/>
              </a:ext>
            </a:extLst>
          </p:cNvPr>
          <p:cNvSpPr txBox="1"/>
          <p:nvPr/>
        </p:nvSpPr>
        <p:spPr>
          <a:xfrm>
            <a:off x="804331" y="4374208"/>
            <a:ext cx="6674584" cy="230832"/>
          </a:xfrm>
          <a:prstGeom prst="rect">
            <a:avLst/>
          </a:prstGeom>
          <a:noFill/>
        </p:spPr>
        <p:txBody>
          <a:bodyPr wrap="square">
            <a:spAutoFit/>
          </a:bodyPr>
          <a:lstStyle/>
          <a:p>
            <a:pPr defTabSz="685800">
              <a:buClrTx/>
              <a:defRPr/>
            </a:pPr>
            <a:r>
              <a:rPr lang="en-US" sz="900" kern="1200" dirty="0">
                <a:solidFill>
                  <a:srgbClr val="034059"/>
                </a:solidFill>
                <a:latin typeface="Commissioner SemiBold" pitchFamily="2" charset="0"/>
                <a:ea typeface="+mn-ea"/>
                <a:cs typeface="+mn-cs"/>
              </a:rPr>
              <a:t>There is no guarantee that any investment strategy will achieve its objectives, generate profits or avoid losses.</a:t>
            </a:r>
          </a:p>
        </p:txBody>
      </p:sp>
      <p:cxnSp>
        <p:nvCxnSpPr>
          <p:cNvPr id="5" name="Straight Connector 4">
            <a:extLst>
              <a:ext uri="{FF2B5EF4-FFF2-40B4-BE49-F238E27FC236}">
                <a16:creationId xmlns:a16="http://schemas.microsoft.com/office/drawing/2014/main" id="{070E5355-094A-A25E-BA01-62213FE78547}"/>
              </a:ext>
            </a:extLst>
          </p:cNvPr>
          <p:cNvCxnSpPr>
            <a:cxnSpLocks/>
          </p:cNvCxnSpPr>
          <p:nvPr/>
        </p:nvCxnSpPr>
        <p:spPr>
          <a:xfrm>
            <a:off x="314572" y="0"/>
            <a:ext cx="0" cy="695259"/>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9D0603D3-9637-F14B-E3B9-65674BD45243}"/>
              </a:ext>
            </a:extLst>
          </p:cNvPr>
          <p:cNvSpPr/>
          <p:nvPr/>
        </p:nvSpPr>
        <p:spPr>
          <a:xfrm>
            <a:off x="217208" y="36844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10" descr="Geometric Background Images – Browse 19,675,307 Stock Photos ...">
            <a:extLst>
              <a:ext uri="{FF2B5EF4-FFF2-40B4-BE49-F238E27FC236}">
                <a16:creationId xmlns:a16="http://schemas.microsoft.com/office/drawing/2014/main" id="{BAB56ABA-72AB-43BB-8287-CB54103247C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9501" r="-2" b="-2"/>
          <a:stretch/>
        </p:blipFill>
        <p:spPr bwMode="auto">
          <a:xfrm>
            <a:off x="1891768" y="10"/>
            <a:ext cx="7252232" cy="514349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300233" cy="51435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40028D7-E44D-13AF-0F60-BC2DF502DE31}"/>
              </a:ext>
            </a:extLst>
          </p:cNvPr>
          <p:cNvSpPr>
            <a:spLocks noGrp="1"/>
          </p:cNvSpPr>
          <p:nvPr>
            <p:ph type="title"/>
          </p:nvPr>
        </p:nvSpPr>
        <p:spPr>
          <a:xfrm>
            <a:off x="714170" y="-143981"/>
            <a:ext cx="7543565" cy="2769021"/>
          </a:xfrm>
          <a:noFill/>
        </p:spPr>
        <p:txBody>
          <a:bodyPr vert="horz" lIns="91440" tIns="45720" rIns="91440" bIns="45720" rtlCol="0" anchor="b">
            <a:normAutofit/>
          </a:bodyPr>
          <a:lstStyle/>
          <a:p>
            <a:pPr>
              <a:lnSpc>
                <a:spcPct val="90000"/>
              </a:lnSpc>
              <a:spcBef>
                <a:spcPct val="0"/>
              </a:spcBef>
            </a:pPr>
            <a:r>
              <a:rPr lang="en-US" sz="2400" b="1" kern="1200" cap="all" dirty="0">
                <a:solidFill>
                  <a:srgbClr val="0D4157"/>
                </a:solidFill>
                <a:latin typeface="Commissioner ExtraBold" pitchFamily="2" charset="0"/>
                <a:ea typeface="+mj-ea"/>
                <a:cs typeface="+mj-cs"/>
              </a:rPr>
              <a:t>BUILDING A PROCESS </a:t>
            </a:r>
            <a:br>
              <a:rPr lang="en-US" sz="2400" b="1" kern="1200" cap="all" dirty="0">
                <a:solidFill>
                  <a:srgbClr val="0D4157"/>
                </a:solidFill>
                <a:latin typeface="Commissioner ExtraBold" pitchFamily="2" charset="0"/>
                <a:ea typeface="+mj-ea"/>
                <a:cs typeface="+mj-cs"/>
              </a:rPr>
            </a:br>
            <a:r>
              <a:rPr lang="en-US" sz="2400" b="1" kern="1200" cap="all" dirty="0">
                <a:solidFill>
                  <a:srgbClr val="0D4157"/>
                </a:solidFill>
                <a:latin typeface="Commissioner ExtraBold" pitchFamily="2" charset="0"/>
                <a:ea typeface="+mj-ea"/>
                <a:cs typeface="+mj-cs"/>
              </a:rPr>
              <a:t>To Help INVESTORS Avoid </a:t>
            </a:r>
            <a:br>
              <a:rPr lang="en-US" sz="2400" b="1" kern="1200" cap="all" dirty="0">
                <a:solidFill>
                  <a:srgbClr val="0D4157"/>
                </a:solidFill>
                <a:latin typeface="Commissioner ExtraBold" pitchFamily="2" charset="0"/>
                <a:ea typeface="+mj-ea"/>
                <a:cs typeface="+mj-cs"/>
              </a:rPr>
            </a:br>
            <a:r>
              <a:rPr lang="en-US" sz="2400" b="1" kern="1200" cap="all" dirty="0">
                <a:solidFill>
                  <a:srgbClr val="0D4157"/>
                </a:solidFill>
                <a:latin typeface="Commissioner ExtraBold" pitchFamily="2" charset="0"/>
                <a:ea typeface="+mj-ea"/>
                <a:cs typeface="+mj-cs"/>
              </a:rPr>
              <a:t>emotional / REACTIVE DECISION MAKING</a:t>
            </a:r>
          </a:p>
        </p:txBody>
      </p:sp>
      <p:cxnSp>
        <p:nvCxnSpPr>
          <p:cNvPr id="4" name="Straight Connector 3">
            <a:extLst>
              <a:ext uri="{FF2B5EF4-FFF2-40B4-BE49-F238E27FC236}">
                <a16:creationId xmlns:a16="http://schemas.microsoft.com/office/drawing/2014/main" id="{B3D6D8B7-18BC-6290-093E-B49ABFC90A3F}"/>
              </a:ext>
            </a:extLst>
          </p:cNvPr>
          <p:cNvCxnSpPr>
            <a:cxnSpLocks/>
          </p:cNvCxnSpPr>
          <p:nvPr/>
        </p:nvCxnSpPr>
        <p:spPr>
          <a:xfrm>
            <a:off x="314572" y="0"/>
            <a:ext cx="0" cy="695259"/>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5" name="Oval 4">
            <a:extLst>
              <a:ext uri="{FF2B5EF4-FFF2-40B4-BE49-F238E27FC236}">
                <a16:creationId xmlns:a16="http://schemas.microsoft.com/office/drawing/2014/main" id="{694EF885-71A1-B4B4-BA29-1253D8D67F54}"/>
              </a:ext>
            </a:extLst>
          </p:cNvPr>
          <p:cNvSpPr/>
          <p:nvPr/>
        </p:nvSpPr>
        <p:spPr>
          <a:xfrm>
            <a:off x="217208" y="36844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pic>
        <p:nvPicPr>
          <p:cNvPr id="6" name="Picture 5" descr="A black background with blue letters&#10;&#10;Description automatically generated">
            <a:extLst>
              <a:ext uri="{FF2B5EF4-FFF2-40B4-BE49-F238E27FC236}">
                <a16:creationId xmlns:a16="http://schemas.microsoft.com/office/drawing/2014/main" id="{784545A9-6872-8CC0-0BB6-D65ED1734EE8}"/>
              </a:ext>
            </a:extLst>
          </p:cNvPr>
          <p:cNvPicPr>
            <a:picLocks noChangeAspect="1"/>
          </p:cNvPicPr>
          <p:nvPr/>
        </p:nvPicPr>
        <p:blipFill>
          <a:blip r:embed="rId3">
            <a:extLst>
              <a:ext uri="{28A0092B-C50C-407E-A947-70E740481C1C}">
                <a14:useLocalDpi xmlns:a14="http://schemas.microsoft.com/office/drawing/2010/main" val="0"/>
              </a:ext>
            </a:extLst>
          </a:blip>
          <a:srcRect b="37639"/>
          <a:stretch/>
        </p:blipFill>
        <p:spPr>
          <a:xfrm>
            <a:off x="651340" y="518985"/>
            <a:ext cx="1333941" cy="345988"/>
          </a:xfrm>
          <a:prstGeom prst="rect">
            <a:avLst/>
          </a:prstGeom>
        </p:spPr>
      </p:pic>
    </p:spTree>
    <p:extLst>
      <p:ext uri="{BB962C8B-B14F-4D97-AF65-F5344CB8AC3E}">
        <p14:creationId xmlns:p14="http://schemas.microsoft.com/office/powerpoint/2010/main" val="2204525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Geometric Background Images – Browse 19,675,307 Stock Photos ...">
            <a:extLst>
              <a:ext uri="{FF2B5EF4-FFF2-40B4-BE49-F238E27FC236}">
                <a16:creationId xmlns:a16="http://schemas.microsoft.com/office/drawing/2014/main" id="{C447FA44-6B17-D374-DDB8-03D950CCF04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9501" r="-2" b="-2"/>
          <a:stretch/>
        </p:blipFill>
        <p:spPr bwMode="auto">
          <a:xfrm>
            <a:off x="1891768" y="0"/>
            <a:ext cx="7252232" cy="51434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8B327AF-45E1-47CC-9836-BFC2744C5C96}"/>
              </a:ext>
            </a:extLst>
          </p:cNvPr>
          <p:cNvSpPr txBox="1">
            <a:spLocks/>
          </p:cNvSpPr>
          <p:nvPr/>
        </p:nvSpPr>
        <p:spPr>
          <a:xfrm>
            <a:off x="393032" y="492052"/>
            <a:ext cx="8750968" cy="728252"/>
          </a:xfrm>
          <a:prstGeom prst="rect">
            <a:avLst/>
          </a:prstGeom>
        </p:spPr>
        <p:txBody>
          <a:bodyPr vert="horz" lIns="68580" tIns="34290" rIns="68580" bIns="34290" rtlCol="0" anchor="ctr" anchorCtr="0">
            <a:noAutofit/>
          </a:bodyPr>
          <a:lstStyle>
            <a:lvl1pPr algn="l" defTabSz="914400" rtl="0" eaLnBrk="1" latinLnBrk="0" hangingPunct="1">
              <a:lnSpc>
                <a:spcPct val="85000"/>
              </a:lnSpc>
              <a:spcBef>
                <a:spcPct val="0"/>
              </a:spcBef>
              <a:buNone/>
              <a:defRPr sz="4800" kern="1200" spc="-50" baseline="0">
                <a:solidFill>
                  <a:schemeClr val="bg2">
                    <a:lumMod val="10000"/>
                  </a:schemeClr>
                </a:solidFill>
                <a:latin typeface="+mj-lt"/>
                <a:ea typeface="+mj-ea"/>
                <a:cs typeface="+mj-cs"/>
              </a:defRPr>
            </a:lvl1pPr>
          </a:lstStyle>
          <a:p>
            <a:pPr marL="0" marR="0" lvl="0" indent="0" algn="l" defTabSz="914400" rtl="0" eaLnBrk="1" fontAlgn="auto" latinLnBrk="0" hangingPunct="1">
              <a:lnSpc>
                <a:spcPct val="85000"/>
              </a:lnSpc>
              <a:spcBef>
                <a:spcPct val="0"/>
              </a:spcBef>
              <a:spcAft>
                <a:spcPts val="450"/>
              </a:spcAft>
              <a:buClr>
                <a:srgbClr val="000000"/>
              </a:buClr>
              <a:buSzTx/>
              <a:buFont typeface="Arial"/>
              <a:buNone/>
              <a:tabLst/>
              <a:defRPr/>
            </a:pPr>
            <a:endParaRPr kumimoji="0" lang="en-US" sz="2000" b="0" i="0" u="none" strike="noStrike" kern="1200" cap="none" spc="-38" normalizeH="0" baseline="0" noProof="0" dirty="0">
              <a:ln>
                <a:noFill/>
              </a:ln>
              <a:solidFill>
                <a:srgbClr val="000000"/>
              </a:solidFill>
              <a:effectLst/>
              <a:uLnTx/>
              <a:uFillTx/>
              <a:latin typeface="Proxima Nova"/>
              <a:ea typeface="+mj-ea"/>
              <a:cs typeface="+mj-cs"/>
              <a:sym typeface="Arial"/>
            </a:endParaRPr>
          </a:p>
        </p:txBody>
      </p:sp>
      <p:sp>
        <p:nvSpPr>
          <p:cNvPr id="5" name="Arrow: Left 4">
            <a:extLst>
              <a:ext uri="{FF2B5EF4-FFF2-40B4-BE49-F238E27FC236}">
                <a16:creationId xmlns:a16="http://schemas.microsoft.com/office/drawing/2014/main" id="{34A7D949-27BE-4659-974F-F4C1C2A68114}"/>
              </a:ext>
            </a:extLst>
          </p:cNvPr>
          <p:cNvSpPr/>
          <p:nvPr/>
        </p:nvSpPr>
        <p:spPr>
          <a:xfrm>
            <a:off x="485775" y="1405927"/>
            <a:ext cx="3886200" cy="3184646"/>
          </a:xfrm>
          <a:prstGeom prst="leftArrow">
            <a:avLst/>
          </a:prstGeom>
          <a:gradFill flip="none" rotWithShape="1">
            <a:gsLst>
              <a:gs pos="0">
                <a:srgbClr val="002060"/>
              </a:gs>
              <a:gs pos="74000">
                <a:schemeClr val="accent1">
                  <a:lumMod val="45000"/>
                  <a:lumOff val="55000"/>
                </a:schemeClr>
              </a:gs>
              <a:gs pos="83000">
                <a:schemeClr val="accent1">
                  <a:lumMod val="45000"/>
                  <a:lumOff val="55000"/>
                </a:schemeClr>
              </a:gs>
              <a:gs pos="100000">
                <a:schemeClr val="accent1">
                  <a:lumMod val="30000"/>
                  <a:lumOff val="7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100" b="1"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rPr>
              <a:t>Lack Knowledge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450" b="0"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214313" marR="0" lvl="0" indent="-214313" algn="l" defTabSz="914400" rtl="0" eaLnBrk="1" fontAlgn="auto" latinLnBrk="0" hangingPunct="1">
              <a:lnSpc>
                <a:spcPct val="100000"/>
              </a:lnSpc>
              <a:spcBef>
                <a:spcPts val="0"/>
              </a:spcBef>
              <a:spcAft>
                <a:spcPts val="0"/>
              </a:spcAft>
              <a:buClr>
                <a:srgbClr val="FFFFFF"/>
              </a:buClr>
              <a:buSzTx/>
              <a:buFont typeface="Arial" panose="020B0604020202020204" pitchFamily="34" charset="0"/>
              <a:buChar char="•"/>
              <a:tabLst/>
              <a:defRPr/>
            </a:pPr>
            <a:r>
              <a:rPr kumimoji="0" lang="en-US" sz="1050" b="0"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rPr>
              <a:t>Severity of Market Declines</a:t>
            </a:r>
          </a:p>
          <a:p>
            <a:pPr marL="214313" marR="0" lvl="0" indent="-214313" algn="l" defTabSz="914400" rtl="0" eaLnBrk="1" fontAlgn="auto" latinLnBrk="0" hangingPunct="1">
              <a:lnSpc>
                <a:spcPct val="100000"/>
              </a:lnSpc>
              <a:spcBef>
                <a:spcPts val="0"/>
              </a:spcBef>
              <a:spcAft>
                <a:spcPts val="0"/>
              </a:spcAft>
              <a:buClr>
                <a:srgbClr val="FFFFFF"/>
              </a:buClr>
              <a:buSzTx/>
              <a:buFont typeface="Arial" panose="020B0604020202020204" pitchFamily="34" charset="0"/>
              <a:buChar char="•"/>
              <a:tabLst/>
              <a:defRPr/>
            </a:pPr>
            <a:r>
              <a:rPr kumimoji="0" lang="en-US" sz="1050" b="0"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rPr>
              <a:t>How Portfolios are Prepared </a:t>
            </a:r>
          </a:p>
          <a:p>
            <a:pPr marL="214313" marR="0" lvl="0" indent="-214313" algn="l" defTabSz="914400" rtl="0" eaLnBrk="1" fontAlgn="auto" latinLnBrk="0" hangingPunct="1">
              <a:lnSpc>
                <a:spcPct val="100000"/>
              </a:lnSpc>
              <a:spcBef>
                <a:spcPts val="0"/>
              </a:spcBef>
              <a:spcAft>
                <a:spcPts val="0"/>
              </a:spcAft>
              <a:buClr>
                <a:srgbClr val="FFFFFF"/>
              </a:buClr>
              <a:buSzTx/>
              <a:buFont typeface="Arial" panose="020B0604020202020204" pitchFamily="34" charset="0"/>
              <a:buChar char="•"/>
              <a:tabLst/>
              <a:defRPr/>
            </a:pPr>
            <a:r>
              <a:rPr kumimoji="0" lang="en-US" sz="1050" b="0"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rPr>
              <a:t>Clear plan about course of action they will be taking during the crisis</a:t>
            </a:r>
            <a:endParaRPr kumimoji="0" lang="en-US" sz="1050" b="0" i="0" u="none" strike="noStrike" kern="0" cap="none" spc="0" normalizeH="0" baseline="0" noProof="0" dirty="0">
              <a:ln>
                <a:noFill/>
              </a:ln>
              <a:solidFill>
                <a:srgbClr val="FFFFFF"/>
              </a:solidFill>
              <a:effectLst/>
              <a:uLnTx/>
              <a:uFillTx/>
              <a:latin typeface="Proxima Nova"/>
              <a:ea typeface="+mn-ea"/>
              <a:cs typeface="+mn-cs"/>
              <a:sym typeface="Arial"/>
            </a:endParaRPr>
          </a:p>
        </p:txBody>
      </p:sp>
      <p:sp>
        <p:nvSpPr>
          <p:cNvPr id="6" name="Arrow: Right 5">
            <a:extLst>
              <a:ext uri="{FF2B5EF4-FFF2-40B4-BE49-F238E27FC236}">
                <a16:creationId xmlns:a16="http://schemas.microsoft.com/office/drawing/2014/main" id="{B8A18A21-DEEB-44BA-A21D-572CABB64ED4}"/>
              </a:ext>
            </a:extLst>
          </p:cNvPr>
          <p:cNvSpPr/>
          <p:nvPr/>
        </p:nvSpPr>
        <p:spPr>
          <a:xfrm>
            <a:off x="4814888" y="1434374"/>
            <a:ext cx="3886200" cy="3127752"/>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100" b="1"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rPr>
              <a:t>Clear Understanding</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450" b="0"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214313" marR="0" lvl="0" indent="-214313" algn="l" defTabSz="914400" rtl="0" eaLnBrk="1" fontAlgn="auto" latinLnBrk="0" hangingPunct="1">
              <a:lnSpc>
                <a:spcPct val="100000"/>
              </a:lnSpc>
              <a:spcBef>
                <a:spcPts val="0"/>
              </a:spcBef>
              <a:spcAft>
                <a:spcPts val="0"/>
              </a:spcAft>
              <a:buClr>
                <a:srgbClr val="FFFFFF"/>
              </a:buClr>
              <a:buSzTx/>
              <a:buFont typeface="Arial" panose="020B0604020202020204" pitchFamily="34" charset="0"/>
              <a:buChar char="•"/>
              <a:tabLst/>
              <a:defRPr/>
            </a:pPr>
            <a:r>
              <a:rPr kumimoji="0" lang="en-US" sz="1050" b="0"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rPr>
              <a:t>Severity of Market Declines</a:t>
            </a:r>
          </a:p>
          <a:p>
            <a:pPr marL="214313" marR="0" lvl="0" indent="-214313" algn="l" defTabSz="914400" rtl="0" eaLnBrk="1" fontAlgn="auto" latinLnBrk="0" hangingPunct="1">
              <a:lnSpc>
                <a:spcPct val="100000"/>
              </a:lnSpc>
              <a:spcBef>
                <a:spcPts val="0"/>
              </a:spcBef>
              <a:spcAft>
                <a:spcPts val="0"/>
              </a:spcAft>
              <a:buClr>
                <a:srgbClr val="FFFFFF"/>
              </a:buClr>
              <a:buSzTx/>
              <a:buFont typeface="Arial" panose="020B0604020202020204" pitchFamily="34" charset="0"/>
              <a:buChar char="•"/>
              <a:tabLst/>
              <a:defRPr/>
            </a:pPr>
            <a:r>
              <a:rPr kumimoji="0" lang="en-US" sz="1050" b="0"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rPr>
              <a:t>How Portfolios are Prepared </a:t>
            </a:r>
          </a:p>
          <a:p>
            <a:pPr marL="214313" marR="0" lvl="0" indent="-214313" algn="l" defTabSz="914400" rtl="0" eaLnBrk="1" fontAlgn="auto" latinLnBrk="0" hangingPunct="1">
              <a:lnSpc>
                <a:spcPct val="100000"/>
              </a:lnSpc>
              <a:spcBef>
                <a:spcPts val="0"/>
              </a:spcBef>
              <a:spcAft>
                <a:spcPts val="0"/>
              </a:spcAft>
              <a:buClr>
                <a:srgbClr val="FFFFFF"/>
              </a:buClr>
              <a:buSzTx/>
              <a:buFont typeface="Arial" panose="020B0604020202020204" pitchFamily="34" charset="0"/>
              <a:buChar char="•"/>
              <a:tabLst/>
              <a:defRPr/>
            </a:pPr>
            <a:r>
              <a:rPr kumimoji="0" lang="en-US" sz="1050" b="0"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rPr>
              <a:t>Clear plan about course of action they will be taking during the crisis</a:t>
            </a:r>
            <a:endParaRPr kumimoji="0" lang="en-US" sz="1050" b="0" i="0" u="none" strike="noStrike" kern="0" cap="none" spc="0" normalizeH="0" baseline="0" noProof="0" dirty="0">
              <a:ln>
                <a:noFill/>
              </a:ln>
              <a:solidFill>
                <a:srgbClr val="FFFFFF"/>
              </a:solidFill>
              <a:effectLst/>
              <a:uLnTx/>
              <a:uFillTx/>
              <a:latin typeface="Proxima Nova"/>
              <a:ea typeface="+mn-ea"/>
              <a:cs typeface="+mn-cs"/>
              <a:sym typeface="Arial"/>
            </a:endParaRPr>
          </a:p>
        </p:txBody>
      </p:sp>
      <p:sp>
        <p:nvSpPr>
          <p:cNvPr id="7" name="Title 1">
            <a:extLst>
              <a:ext uri="{FF2B5EF4-FFF2-40B4-BE49-F238E27FC236}">
                <a16:creationId xmlns:a16="http://schemas.microsoft.com/office/drawing/2014/main" id="{6C432668-C4FF-39B5-3D0D-2678F61351E4}"/>
              </a:ext>
            </a:extLst>
          </p:cNvPr>
          <p:cNvSpPr txBox="1">
            <a:spLocks/>
          </p:cNvSpPr>
          <p:nvPr/>
        </p:nvSpPr>
        <p:spPr>
          <a:xfrm>
            <a:off x="1620404" y="-1517834"/>
            <a:ext cx="7097644" cy="2769021"/>
          </a:xfrm>
          <a:prstGeom prst="rect">
            <a:avLst/>
          </a:prstGeom>
          <a:noFill/>
        </p:spPr>
        <p:txBody>
          <a:bodyPr vert="horz" lIns="91440" tIns="45720" rIns="91440" bIns="45720" rtlCol="0" anchor="b">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pPr>
              <a:lnSpc>
                <a:spcPct val="90000"/>
              </a:lnSpc>
              <a:spcBef>
                <a:spcPct val="0"/>
              </a:spcBef>
            </a:pPr>
            <a:r>
              <a:rPr lang="en-US" sz="2400" b="1" kern="1200" cap="all" dirty="0">
                <a:solidFill>
                  <a:srgbClr val="0D4157"/>
                </a:solidFill>
                <a:latin typeface="Commissioner ExtraBold" pitchFamily="2" charset="0"/>
                <a:ea typeface="+mj-ea"/>
                <a:cs typeface="+mj-cs"/>
              </a:rPr>
              <a:t>Continuum of How Prepared </a:t>
            </a:r>
            <a:br>
              <a:rPr lang="en-US" sz="2400" b="1" kern="1200" cap="all" dirty="0">
                <a:solidFill>
                  <a:srgbClr val="0D4157"/>
                </a:solidFill>
                <a:latin typeface="Commissioner ExtraBold" pitchFamily="2" charset="0"/>
                <a:ea typeface="+mj-ea"/>
                <a:cs typeface="+mj-cs"/>
              </a:rPr>
            </a:br>
            <a:r>
              <a:rPr lang="en-US" sz="2400" b="1" kern="1200" cap="all" dirty="0">
                <a:solidFill>
                  <a:srgbClr val="0D4157"/>
                </a:solidFill>
                <a:latin typeface="Commissioner ExtraBold" pitchFamily="2" charset="0"/>
                <a:ea typeface="+mj-ea"/>
                <a:cs typeface="+mj-cs"/>
              </a:rPr>
              <a:t>Investors are for a MARKET CRISIS</a:t>
            </a:r>
          </a:p>
        </p:txBody>
      </p:sp>
      <p:cxnSp>
        <p:nvCxnSpPr>
          <p:cNvPr id="8" name="Straight Connector 7">
            <a:extLst>
              <a:ext uri="{FF2B5EF4-FFF2-40B4-BE49-F238E27FC236}">
                <a16:creationId xmlns:a16="http://schemas.microsoft.com/office/drawing/2014/main" id="{2E799D3D-B5E0-F236-661F-18A2BC465B99}"/>
              </a:ext>
            </a:extLst>
          </p:cNvPr>
          <p:cNvCxnSpPr>
            <a:cxnSpLocks/>
          </p:cNvCxnSpPr>
          <p:nvPr/>
        </p:nvCxnSpPr>
        <p:spPr>
          <a:xfrm>
            <a:off x="314572" y="0"/>
            <a:ext cx="0" cy="695259"/>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3AEC3DEC-0D63-B17F-C5AD-5FBD970105FF}"/>
              </a:ext>
            </a:extLst>
          </p:cNvPr>
          <p:cNvSpPr/>
          <p:nvPr/>
        </p:nvSpPr>
        <p:spPr>
          <a:xfrm>
            <a:off x="217208" y="36844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pic>
        <p:nvPicPr>
          <p:cNvPr id="11" name="Picture 10" descr="A black background with blue letters&#10;&#10;Description automatically generated">
            <a:extLst>
              <a:ext uri="{FF2B5EF4-FFF2-40B4-BE49-F238E27FC236}">
                <a16:creationId xmlns:a16="http://schemas.microsoft.com/office/drawing/2014/main" id="{1EAF37A1-D8F8-2B4B-6768-D49FAECB8AEA}"/>
              </a:ext>
            </a:extLst>
          </p:cNvPr>
          <p:cNvPicPr>
            <a:picLocks noChangeAspect="1"/>
          </p:cNvPicPr>
          <p:nvPr/>
        </p:nvPicPr>
        <p:blipFill>
          <a:blip r:embed="rId4">
            <a:extLst>
              <a:ext uri="{28A0092B-C50C-407E-A947-70E740481C1C}">
                <a14:useLocalDpi xmlns:a14="http://schemas.microsoft.com/office/drawing/2010/main" val="0"/>
              </a:ext>
            </a:extLst>
          </a:blip>
          <a:srcRect b="37639"/>
          <a:stretch/>
        </p:blipFill>
        <p:spPr>
          <a:xfrm>
            <a:off x="7558326" y="208742"/>
            <a:ext cx="1333941" cy="345988"/>
          </a:xfrm>
          <a:prstGeom prst="rect">
            <a:avLst/>
          </a:prstGeom>
        </p:spPr>
      </p:pic>
    </p:spTree>
    <p:extLst>
      <p:ext uri="{BB962C8B-B14F-4D97-AF65-F5344CB8AC3E}">
        <p14:creationId xmlns:p14="http://schemas.microsoft.com/office/powerpoint/2010/main" val="11354565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74DC545-2539-4C82-ADE6-DC48EE10A110}"/>
              </a:ext>
            </a:extLst>
          </p:cNvPr>
          <p:cNvPicPr>
            <a:picLocks noChangeAspect="1"/>
          </p:cNvPicPr>
          <p:nvPr/>
        </p:nvPicPr>
        <p:blipFill>
          <a:blip r:embed="rId3">
            <a:extLst>
              <a:ext uri="{28A0092B-C50C-407E-A947-70E740481C1C}">
                <a14:useLocalDpi xmlns:a14="http://schemas.microsoft.com/office/drawing/2010/main" val="0"/>
              </a:ext>
            </a:extLst>
          </a:blip>
          <a:srcRect t="19004"/>
          <a:stretch/>
        </p:blipFill>
        <p:spPr>
          <a:xfrm>
            <a:off x="903771" y="1166647"/>
            <a:ext cx="6919722" cy="3671671"/>
          </a:xfrm>
          <a:prstGeom prst="rect">
            <a:avLst/>
          </a:prstGeom>
        </p:spPr>
      </p:pic>
      <p:sp>
        <p:nvSpPr>
          <p:cNvPr id="3" name="Title 1">
            <a:extLst>
              <a:ext uri="{FF2B5EF4-FFF2-40B4-BE49-F238E27FC236}">
                <a16:creationId xmlns:a16="http://schemas.microsoft.com/office/drawing/2014/main" id="{73D9F0F4-7FFD-2F98-C77A-4E0D256B5908}"/>
              </a:ext>
            </a:extLst>
          </p:cNvPr>
          <p:cNvSpPr txBox="1">
            <a:spLocks/>
          </p:cNvSpPr>
          <p:nvPr/>
        </p:nvSpPr>
        <p:spPr>
          <a:xfrm>
            <a:off x="937655" y="234434"/>
            <a:ext cx="7886700" cy="99417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sz="2400" b="1" kern="1200" cap="all" dirty="0">
                <a:solidFill>
                  <a:srgbClr val="264557"/>
                </a:solidFill>
                <a:latin typeface="Commissioner ExtraBold" pitchFamily="2" charset="0"/>
                <a:ea typeface="+mn-ea"/>
                <a:cs typeface="+mn-cs"/>
              </a:rPr>
              <a:t>ADDRESSING OUR BIGGEST </a:t>
            </a:r>
            <a:br>
              <a:rPr lang="en-US" sz="2400" b="1" kern="1200" cap="all" dirty="0">
                <a:solidFill>
                  <a:srgbClr val="264557"/>
                </a:solidFill>
                <a:latin typeface="Commissioner ExtraBold" pitchFamily="2" charset="0"/>
                <a:ea typeface="+mn-ea"/>
                <a:cs typeface="+mn-cs"/>
              </a:rPr>
            </a:br>
            <a:r>
              <a:rPr lang="en-US" sz="2400" b="1" kern="1200" cap="all" dirty="0">
                <a:solidFill>
                  <a:srgbClr val="264557"/>
                </a:solidFill>
                <a:latin typeface="Commissioner ExtraBold" pitchFamily="2" charset="0"/>
                <a:ea typeface="+mn-ea"/>
                <a:cs typeface="+mn-cs"/>
              </a:rPr>
              <a:t>BEHAVIORAL INVESTING CHALLENGES</a:t>
            </a:r>
          </a:p>
        </p:txBody>
      </p:sp>
      <p:cxnSp>
        <p:nvCxnSpPr>
          <p:cNvPr id="4" name="Straight Connector 3">
            <a:extLst>
              <a:ext uri="{FF2B5EF4-FFF2-40B4-BE49-F238E27FC236}">
                <a16:creationId xmlns:a16="http://schemas.microsoft.com/office/drawing/2014/main" id="{B50CD78F-1A12-709E-6955-895489669815}"/>
              </a:ext>
            </a:extLst>
          </p:cNvPr>
          <p:cNvCxnSpPr>
            <a:cxnSpLocks/>
          </p:cNvCxnSpPr>
          <p:nvPr/>
        </p:nvCxnSpPr>
        <p:spPr>
          <a:xfrm>
            <a:off x="314572" y="0"/>
            <a:ext cx="0" cy="695259"/>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5" name="Oval 4">
            <a:extLst>
              <a:ext uri="{FF2B5EF4-FFF2-40B4-BE49-F238E27FC236}">
                <a16:creationId xmlns:a16="http://schemas.microsoft.com/office/drawing/2014/main" id="{2031F9F0-4241-4BBD-C1CE-B1F0ECBAFE98}"/>
              </a:ext>
            </a:extLst>
          </p:cNvPr>
          <p:cNvSpPr/>
          <p:nvPr/>
        </p:nvSpPr>
        <p:spPr>
          <a:xfrm>
            <a:off x="217208" y="36844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
        <p:nvSpPr>
          <p:cNvPr id="7" name="TextBox 6">
            <a:extLst>
              <a:ext uri="{FF2B5EF4-FFF2-40B4-BE49-F238E27FC236}">
                <a16:creationId xmlns:a16="http://schemas.microsoft.com/office/drawing/2014/main" id="{09508249-772D-2B05-2A65-06C2FE4792A6}"/>
              </a:ext>
            </a:extLst>
          </p:cNvPr>
          <p:cNvSpPr txBox="1"/>
          <p:nvPr/>
        </p:nvSpPr>
        <p:spPr>
          <a:xfrm>
            <a:off x="964837" y="4778285"/>
            <a:ext cx="6899569" cy="223138"/>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850" b="1" dirty="0">
                <a:solidFill>
                  <a:schemeClr val="bg1">
                    <a:lumMod val="50000"/>
                  </a:schemeClr>
                </a:solidFill>
                <a:latin typeface="Commissioner" pitchFamily="2" charset="0"/>
              </a:rPr>
              <a:t>Source:  </a:t>
            </a:r>
            <a:r>
              <a:rPr lang="en-US" sz="850" dirty="0">
                <a:solidFill>
                  <a:schemeClr val="bg1">
                    <a:lumMod val="50000"/>
                  </a:schemeClr>
                </a:solidFill>
                <a:latin typeface="Commissioner" pitchFamily="2" charset="0"/>
              </a:rPr>
              <a:t>Harriman House, The Behavioral Portfolio </a:t>
            </a:r>
            <a:r>
              <a:rPr lang="en-US" sz="850" dirty="0">
                <a:solidFill>
                  <a:schemeClr val="bg1">
                    <a:lumMod val="50000"/>
                  </a:schemeClr>
                </a:solidFill>
                <a:latin typeface="Commissioner" pitchFamily="2" charset="0"/>
                <a:hlinkClick r:id="rId4">
                  <a:extLst>
                    <a:ext uri="{A12FA001-AC4F-418D-AE19-62706E023703}">
                      <ahyp:hlinkClr xmlns:ahyp="http://schemas.microsoft.com/office/drawing/2018/hyperlinkcolor" val="tx"/>
                    </a:ext>
                  </a:extLst>
                </a:hlinkClick>
              </a:rPr>
              <a:t>https://www.harriman-house.com/Behavioralportfolio</a:t>
            </a:r>
            <a:r>
              <a:rPr lang="en-US" sz="850" dirty="0">
                <a:solidFill>
                  <a:schemeClr val="bg1">
                    <a:lumMod val="50000"/>
                  </a:schemeClr>
                </a:solidFill>
                <a:latin typeface="Commissioner" pitchFamily="2" charset="0"/>
              </a:rPr>
              <a:t>. Data accessed 01/08/2025</a:t>
            </a:r>
          </a:p>
        </p:txBody>
      </p:sp>
      <p:pic>
        <p:nvPicPr>
          <p:cNvPr id="9" name="Picture 8" descr="A black background with blue letters&#10;&#10;Description automatically generated">
            <a:extLst>
              <a:ext uri="{FF2B5EF4-FFF2-40B4-BE49-F238E27FC236}">
                <a16:creationId xmlns:a16="http://schemas.microsoft.com/office/drawing/2014/main" id="{E84B93A2-D677-0EDF-8B6C-926991727C26}"/>
              </a:ext>
            </a:extLst>
          </p:cNvPr>
          <p:cNvPicPr>
            <a:picLocks noChangeAspect="1"/>
          </p:cNvPicPr>
          <p:nvPr/>
        </p:nvPicPr>
        <p:blipFill>
          <a:blip r:embed="rId5">
            <a:extLst>
              <a:ext uri="{28A0092B-C50C-407E-A947-70E740481C1C}">
                <a14:useLocalDpi xmlns:a14="http://schemas.microsoft.com/office/drawing/2010/main" val="0"/>
              </a:ext>
            </a:extLst>
          </a:blip>
          <a:srcRect b="37639"/>
          <a:stretch/>
        </p:blipFill>
        <p:spPr>
          <a:xfrm>
            <a:off x="7373416" y="370704"/>
            <a:ext cx="1333941" cy="345988"/>
          </a:xfrm>
          <a:prstGeom prst="rect">
            <a:avLst/>
          </a:prstGeom>
        </p:spPr>
      </p:pic>
    </p:spTree>
    <p:extLst>
      <p:ext uri="{BB962C8B-B14F-4D97-AF65-F5344CB8AC3E}">
        <p14:creationId xmlns:p14="http://schemas.microsoft.com/office/powerpoint/2010/main" val="22525441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B394E0-9021-A1D3-D93E-0E0243D949BE}"/>
              </a:ext>
            </a:extLst>
          </p:cNvPr>
          <p:cNvPicPr>
            <a:picLocks noChangeAspect="1"/>
          </p:cNvPicPr>
          <p:nvPr/>
        </p:nvPicPr>
        <p:blipFill>
          <a:blip r:embed="rId3"/>
          <a:stretch>
            <a:fillRect/>
          </a:stretch>
        </p:blipFill>
        <p:spPr>
          <a:xfrm>
            <a:off x="1661256" y="0"/>
            <a:ext cx="7482744" cy="5143500"/>
          </a:xfrm>
          <a:prstGeom prst="rect">
            <a:avLst/>
          </a:prstGeom>
        </p:spPr>
      </p:pic>
      <p:pic>
        <p:nvPicPr>
          <p:cNvPr id="10" name="Picture 9">
            <a:extLst>
              <a:ext uri="{FF2B5EF4-FFF2-40B4-BE49-F238E27FC236}">
                <a16:creationId xmlns:a16="http://schemas.microsoft.com/office/drawing/2014/main" id="{F7389714-227C-816E-93FD-2D218574B818}"/>
              </a:ext>
            </a:extLst>
          </p:cNvPr>
          <p:cNvPicPr>
            <a:picLocks noChangeAspect="1"/>
          </p:cNvPicPr>
          <p:nvPr/>
        </p:nvPicPr>
        <p:blipFill>
          <a:blip r:embed="rId4"/>
          <a:stretch>
            <a:fillRect/>
          </a:stretch>
        </p:blipFill>
        <p:spPr>
          <a:xfrm>
            <a:off x="0" y="0"/>
            <a:ext cx="1734207" cy="5143500"/>
          </a:xfrm>
          <a:prstGeom prst="rect">
            <a:avLst/>
          </a:prstGeom>
        </p:spPr>
      </p:pic>
      <p:pic>
        <p:nvPicPr>
          <p:cNvPr id="11" name="Picture 10">
            <a:extLst>
              <a:ext uri="{FF2B5EF4-FFF2-40B4-BE49-F238E27FC236}">
                <a16:creationId xmlns:a16="http://schemas.microsoft.com/office/drawing/2014/main" id="{81B39399-FF3F-736A-1238-095FF61CF6B3}"/>
              </a:ext>
            </a:extLst>
          </p:cNvPr>
          <p:cNvPicPr>
            <a:picLocks noChangeAspect="1"/>
          </p:cNvPicPr>
          <p:nvPr/>
        </p:nvPicPr>
        <p:blipFill>
          <a:blip r:embed="rId4"/>
          <a:stretch>
            <a:fillRect/>
          </a:stretch>
        </p:blipFill>
        <p:spPr>
          <a:xfrm>
            <a:off x="1728951" y="286407"/>
            <a:ext cx="4443249" cy="1045779"/>
          </a:xfrm>
          <a:prstGeom prst="rect">
            <a:avLst/>
          </a:prstGeom>
        </p:spPr>
      </p:pic>
      <p:sp>
        <p:nvSpPr>
          <p:cNvPr id="12" name="Title 1">
            <a:extLst>
              <a:ext uri="{FF2B5EF4-FFF2-40B4-BE49-F238E27FC236}">
                <a16:creationId xmlns:a16="http://schemas.microsoft.com/office/drawing/2014/main" id="{8AB3BD05-DF77-7A89-8B52-96FC17401871}"/>
              </a:ext>
            </a:extLst>
          </p:cNvPr>
          <p:cNvSpPr txBox="1">
            <a:spLocks/>
          </p:cNvSpPr>
          <p:nvPr/>
        </p:nvSpPr>
        <p:spPr>
          <a:xfrm>
            <a:off x="937655" y="234434"/>
            <a:ext cx="7886700" cy="99417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sz="2400" b="1" kern="1200" cap="all" dirty="0">
                <a:solidFill>
                  <a:srgbClr val="264557"/>
                </a:solidFill>
                <a:latin typeface="Commissioner ExtraBold" pitchFamily="2" charset="0"/>
                <a:ea typeface="+mn-ea"/>
                <a:cs typeface="+mn-cs"/>
              </a:rPr>
              <a:t>OUR “SLOW BRAIN” </a:t>
            </a:r>
            <a:br>
              <a:rPr lang="en-US" sz="2400" b="1" kern="1200" cap="all" dirty="0">
                <a:solidFill>
                  <a:srgbClr val="264557"/>
                </a:solidFill>
                <a:latin typeface="Commissioner ExtraBold" pitchFamily="2" charset="0"/>
                <a:ea typeface="+mn-ea"/>
                <a:cs typeface="+mn-cs"/>
              </a:rPr>
            </a:br>
            <a:r>
              <a:rPr lang="en-US" sz="2400" b="1" kern="1200" cap="all" dirty="0">
                <a:solidFill>
                  <a:srgbClr val="264557"/>
                </a:solidFill>
                <a:latin typeface="Commissioner ExtraBold" pitchFamily="2" charset="0"/>
                <a:ea typeface="+mn-ea"/>
                <a:cs typeface="+mn-cs"/>
              </a:rPr>
              <a:t>DECISION MAKING PROCESS </a:t>
            </a:r>
            <a:br>
              <a:rPr lang="en-US" sz="2400" b="1" kern="1200" cap="all" dirty="0">
                <a:solidFill>
                  <a:srgbClr val="264557"/>
                </a:solidFill>
                <a:latin typeface="Commissioner ExtraBold" pitchFamily="2" charset="0"/>
                <a:ea typeface="+mn-ea"/>
                <a:cs typeface="+mn-cs"/>
              </a:rPr>
            </a:br>
            <a:r>
              <a:rPr lang="en-US" sz="2400" b="1" kern="1200" cap="all" dirty="0">
                <a:solidFill>
                  <a:srgbClr val="264557"/>
                </a:solidFill>
                <a:latin typeface="Commissioner ExtraBold" pitchFamily="2" charset="0"/>
                <a:ea typeface="+mn-ea"/>
                <a:cs typeface="+mn-cs"/>
              </a:rPr>
              <a:t>DURING UNCERTAIN TIMES</a:t>
            </a:r>
          </a:p>
        </p:txBody>
      </p:sp>
      <p:cxnSp>
        <p:nvCxnSpPr>
          <p:cNvPr id="7" name="Straight Connector 6">
            <a:extLst>
              <a:ext uri="{FF2B5EF4-FFF2-40B4-BE49-F238E27FC236}">
                <a16:creationId xmlns:a16="http://schemas.microsoft.com/office/drawing/2014/main" id="{430831C4-B449-19C6-848A-741BEDD8CFFF}"/>
              </a:ext>
            </a:extLst>
          </p:cNvPr>
          <p:cNvCxnSpPr>
            <a:cxnSpLocks/>
          </p:cNvCxnSpPr>
          <p:nvPr/>
        </p:nvCxnSpPr>
        <p:spPr>
          <a:xfrm>
            <a:off x="1075073" y="1572495"/>
            <a:ext cx="1363532" cy="0"/>
          </a:xfrm>
          <a:prstGeom prst="line">
            <a:avLst/>
          </a:prstGeom>
          <a:ln w="25400">
            <a:solidFill>
              <a:srgbClr val="D34613"/>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6514CD13-D66B-2C12-1779-A124E62BF013}"/>
              </a:ext>
            </a:extLst>
          </p:cNvPr>
          <p:cNvCxnSpPr>
            <a:cxnSpLocks/>
          </p:cNvCxnSpPr>
          <p:nvPr/>
        </p:nvCxnSpPr>
        <p:spPr>
          <a:xfrm>
            <a:off x="314572" y="0"/>
            <a:ext cx="0" cy="695259"/>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14" name="Oval 13">
            <a:extLst>
              <a:ext uri="{FF2B5EF4-FFF2-40B4-BE49-F238E27FC236}">
                <a16:creationId xmlns:a16="http://schemas.microsoft.com/office/drawing/2014/main" id="{358A6D16-AE76-5DF9-9414-B15A20D1294C}"/>
              </a:ext>
            </a:extLst>
          </p:cNvPr>
          <p:cNvSpPr/>
          <p:nvPr/>
        </p:nvSpPr>
        <p:spPr>
          <a:xfrm>
            <a:off x="217208" y="36844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Tree>
    <p:extLst>
      <p:ext uri="{BB962C8B-B14F-4D97-AF65-F5344CB8AC3E}">
        <p14:creationId xmlns:p14="http://schemas.microsoft.com/office/powerpoint/2010/main" val="2916789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4">
          <a:extLst>
            <a:ext uri="{FF2B5EF4-FFF2-40B4-BE49-F238E27FC236}">
              <a16:creationId xmlns:a16="http://schemas.microsoft.com/office/drawing/2014/main" id="{2D98A15F-8E01-C44E-88C6-92863AFE703C}"/>
            </a:ext>
          </a:extLst>
        </p:cNvPr>
        <p:cNvGrpSpPr/>
        <p:nvPr/>
      </p:nvGrpSpPr>
      <p:grpSpPr>
        <a:xfrm>
          <a:off x="0" y="0"/>
          <a:ext cx="0" cy="0"/>
          <a:chOff x="0" y="0"/>
          <a:chExt cx="0" cy="0"/>
        </a:xfrm>
      </p:grpSpPr>
      <p:sp>
        <p:nvSpPr>
          <p:cNvPr id="265" name="Google Shape;265;p48">
            <a:extLst>
              <a:ext uri="{FF2B5EF4-FFF2-40B4-BE49-F238E27FC236}">
                <a16:creationId xmlns:a16="http://schemas.microsoft.com/office/drawing/2014/main" id="{EDFCE409-7302-3E31-6206-59DD0ABEE8AE}"/>
              </a:ext>
            </a:extLst>
          </p:cNvPr>
          <p:cNvSpPr txBox="1">
            <a:spLocks noGrp="1"/>
          </p:cNvSpPr>
          <p:nvPr>
            <p:ph type="title"/>
          </p:nvPr>
        </p:nvSpPr>
        <p:spPr>
          <a:xfrm>
            <a:off x="5569651" y="1179596"/>
            <a:ext cx="3109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cap="all" dirty="0">
                <a:solidFill>
                  <a:srgbClr val="82ABC0"/>
                </a:solidFill>
                <a:latin typeface="Commissioner ExtraBold" pitchFamily="2" charset="0"/>
              </a:rPr>
              <a:t>The Investment Owner’s Manual</a:t>
            </a:r>
            <a:endParaRPr cap="all" dirty="0">
              <a:solidFill>
                <a:srgbClr val="82ABC0"/>
              </a:solidFill>
              <a:latin typeface="Commissioner ExtraBold" pitchFamily="2" charset="0"/>
            </a:endParaRPr>
          </a:p>
        </p:txBody>
      </p:sp>
      <p:sp>
        <p:nvSpPr>
          <p:cNvPr id="266" name="Google Shape;266;p48">
            <a:extLst>
              <a:ext uri="{FF2B5EF4-FFF2-40B4-BE49-F238E27FC236}">
                <a16:creationId xmlns:a16="http://schemas.microsoft.com/office/drawing/2014/main" id="{90FB556C-DAC4-414B-EA6F-6A5C0BAFB8BE}"/>
              </a:ext>
            </a:extLst>
          </p:cNvPr>
          <p:cNvSpPr txBox="1">
            <a:spLocks noGrp="1"/>
          </p:cNvSpPr>
          <p:nvPr>
            <p:ph type="body" idx="1"/>
          </p:nvPr>
        </p:nvSpPr>
        <p:spPr>
          <a:xfrm>
            <a:off x="5623629" y="2606612"/>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2000" dirty="0">
                <a:latin typeface="Commissioner ExtraBold" pitchFamily="2" charset="0"/>
              </a:rPr>
              <a:t>Request Your Copy</a:t>
            </a:r>
            <a:endParaRPr sz="2000" dirty="0">
              <a:latin typeface="Commissioner ExtraBold" pitchFamily="2" charset="0"/>
            </a:endParaRPr>
          </a:p>
        </p:txBody>
      </p:sp>
      <p:cxnSp>
        <p:nvCxnSpPr>
          <p:cNvPr id="267" name="Google Shape;267;p48">
            <a:extLst>
              <a:ext uri="{FF2B5EF4-FFF2-40B4-BE49-F238E27FC236}">
                <a16:creationId xmlns:a16="http://schemas.microsoft.com/office/drawing/2014/main" id="{0A8772BC-D1D0-58CC-0757-0D0C24BEA2D7}"/>
              </a:ext>
            </a:extLst>
          </p:cNvPr>
          <p:cNvCxnSpPr>
            <a:cxnSpLocks/>
          </p:cNvCxnSpPr>
          <p:nvPr/>
        </p:nvCxnSpPr>
        <p:spPr>
          <a:xfrm flipH="1">
            <a:off x="5672380" y="2518474"/>
            <a:ext cx="1828800" cy="0"/>
          </a:xfrm>
          <a:prstGeom prst="straightConnector1">
            <a:avLst/>
          </a:prstGeom>
          <a:noFill/>
          <a:ln w="9525" cap="flat" cmpd="sng">
            <a:solidFill>
              <a:srgbClr val="D34613"/>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68" name="Google Shape;268;p48">
            <a:extLst>
              <a:ext uri="{FF2B5EF4-FFF2-40B4-BE49-F238E27FC236}">
                <a16:creationId xmlns:a16="http://schemas.microsoft.com/office/drawing/2014/main" id="{390A64B4-4091-2995-0829-A32C60402F95}"/>
              </a:ext>
            </a:extLst>
          </p:cNvPr>
          <p:cNvPicPr preferRelativeResize="0"/>
          <p:nvPr/>
        </p:nvPicPr>
        <p:blipFill rotWithShape="1">
          <a:blip r:embed="rId3">
            <a:alphaModFix/>
          </a:blip>
          <a:srcRect l="18080" t="-2202" r="23480" b="-2192"/>
          <a:stretch/>
        </p:blipFill>
        <p:spPr>
          <a:xfrm>
            <a:off x="-422250" y="-236700"/>
            <a:ext cx="4714800" cy="5616900"/>
          </a:xfrm>
          <a:prstGeom prst="flowChartDelay">
            <a:avLst/>
          </a:prstGeom>
          <a:noFill/>
          <a:ln>
            <a:noFill/>
          </a:ln>
        </p:spPr>
      </p:pic>
      <p:pic>
        <p:nvPicPr>
          <p:cNvPr id="2" name="Picture 10" descr="Geometric Background Images – Browse 19,675,307 Stock Photos ...">
            <a:extLst>
              <a:ext uri="{FF2B5EF4-FFF2-40B4-BE49-F238E27FC236}">
                <a16:creationId xmlns:a16="http://schemas.microsoft.com/office/drawing/2014/main" id="{E962A997-2253-693C-FD4F-D62CBE75443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413"/>
          <a:stretch/>
        </p:blipFill>
        <p:spPr bwMode="auto">
          <a:xfrm>
            <a:off x="-1643618" y="-812458"/>
            <a:ext cx="6868635" cy="655845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9" name="Picture 8" descr="A black and white sign with white text&#10;&#10;Description automatically generated">
            <a:extLst>
              <a:ext uri="{FF2B5EF4-FFF2-40B4-BE49-F238E27FC236}">
                <a16:creationId xmlns:a16="http://schemas.microsoft.com/office/drawing/2014/main" id="{0898FE51-5D20-4C9D-A486-69EE0FF9A6D6}"/>
              </a:ext>
            </a:extLst>
          </p:cNvPr>
          <p:cNvPicPr>
            <a:picLocks noChangeAspect="1"/>
          </p:cNvPicPr>
          <p:nvPr/>
        </p:nvPicPr>
        <p:blipFill>
          <a:blip r:embed="rId5"/>
          <a:srcRect b="34983"/>
          <a:stretch/>
        </p:blipFill>
        <p:spPr>
          <a:xfrm>
            <a:off x="7347774" y="360671"/>
            <a:ext cx="1500060" cy="405645"/>
          </a:xfrm>
          <a:prstGeom prst="rect">
            <a:avLst/>
          </a:prstGeom>
        </p:spPr>
      </p:pic>
      <p:pic>
        <p:nvPicPr>
          <p:cNvPr id="1028" name="Picture 4">
            <a:extLst>
              <a:ext uri="{FF2B5EF4-FFF2-40B4-BE49-F238E27FC236}">
                <a16:creationId xmlns:a16="http://schemas.microsoft.com/office/drawing/2014/main" id="{8C4BF0A0-308A-D219-BEBE-D173B4C5A79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9777" y="808307"/>
            <a:ext cx="4446588" cy="3395662"/>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round/>
                <a:headEnd/>
                <a:tailEnd/>
              </a14:hiddenLine>
            </a:ext>
          </a:extLst>
        </p:spPr>
      </p:pic>
      <p:cxnSp>
        <p:nvCxnSpPr>
          <p:cNvPr id="5" name="Google Shape;2161;p68">
            <a:extLst>
              <a:ext uri="{FF2B5EF4-FFF2-40B4-BE49-F238E27FC236}">
                <a16:creationId xmlns:a16="http://schemas.microsoft.com/office/drawing/2014/main" id="{28A7DFC3-D520-639C-1209-7CC4F6D9BD71}"/>
              </a:ext>
            </a:extLst>
          </p:cNvPr>
          <p:cNvCxnSpPr/>
          <p:nvPr/>
        </p:nvCxnSpPr>
        <p:spPr>
          <a:xfrm>
            <a:off x="982403" y="1349312"/>
            <a:ext cx="2763000" cy="0"/>
          </a:xfrm>
          <a:prstGeom prst="straightConnector1">
            <a:avLst/>
          </a:prstGeom>
          <a:noFill/>
          <a:ln w="9525" cap="flat" cmpd="sng">
            <a:solidFill>
              <a:srgbClr val="82ABC0"/>
            </a:solidFill>
            <a:prstDash val="solid"/>
            <a:round/>
            <a:headEnd type="none" w="med" len="med"/>
            <a:tailEnd type="none" w="med" len="med"/>
          </a:ln>
          <a:effectLst>
            <a:outerShdw blurRad="57150" dist="19050" dir="5400000" algn="bl" rotWithShape="0">
              <a:srgbClr val="FFFFFF">
                <a:alpha val="50000"/>
              </a:srgbClr>
            </a:outerShdw>
          </a:effectLst>
        </p:spPr>
      </p:cxnSp>
      <p:grpSp>
        <p:nvGrpSpPr>
          <p:cNvPr id="7" name="Group 6">
            <a:extLst>
              <a:ext uri="{FF2B5EF4-FFF2-40B4-BE49-F238E27FC236}">
                <a16:creationId xmlns:a16="http://schemas.microsoft.com/office/drawing/2014/main" id="{F3370FAC-89F5-9B5A-A8D2-DD02494D3051}"/>
              </a:ext>
            </a:extLst>
          </p:cNvPr>
          <p:cNvGrpSpPr/>
          <p:nvPr/>
        </p:nvGrpSpPr>
        <p:grpSpPr>
          <a:xfrm>
            <a:off x="3022169" y="2208508"/>
            <a:ext cx="3163834" cy="2422902"/>
            <a:chOff x="1105949" y="642060"/>
            <a:chExt cx="7846502" cy="6063540"/>
          </a:xfrm>
        </p:grpSpPr>
        <p:sp>
          <p:nvSpPr>
            <p:cNvPr id="10" name="Oval 9">
              <a:extLst>
                <a:ext uri="{FF2B5EF4-FFF2-40B4-BE49-F238E27FC236}">
                  <a16:creationId xmlns:a16="http://schemas.microsoft.com/office/drawing/2014/main" id="{A32DA6B9-BA27-BD14-72A3-ABCC1B6838F4}"/>
                </a:ext>
              </a:extLst>
            </p:cNvPr>
            <p:cNvSpPr/>
            <p:nvPr/>
          </p:nvSpPr>
          <p:spPr>
            <a:xfrm>
              <a:off x="3922775" y="642060"/>
              <a:ext cx="2429790" cy="2445565"/>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a:r>
                <a:rPr lang="en-US" sz="900" b="1" dirty="0">
                  <a:latin typeface="Gotham Bold" pitchFamily="2" charset="0"/>
                  <a:cs typeface="Gotham Bold" pitchFamily="2" charset="0"/>
                </a:rPr>
                <a:t>IMPERATIVES</a:t>
              </a:r>
            </a:p>
          </p:txBody>
        </p:sp>
        <p:grpSp>
          <p:nvGrpSpPr>
            <p:cNvPr id="11" name="Group 10">
              <a:extLst>
                <a:ext uri="{FF2B5EF4-FFF2-40B4-BE49-F238E27FC236}">
                  <a16:creationId xmlns:a16="http://schemas.microsoft.com/office/drawing/2014/main" id="{89479242-7444-520E-B949-818155BE4253}"/>
                </a:ext>
              </a:extLst>
            </p:cNvPr>
            <p:cNvGrpSpPr/>
            <p:nvPr/>
          </p:nvGrpSpPr>
          <p:grpSpPr>
            <a:xfrm>
              <a:off x="1105949" y="2895600"/>
              <a:ext cx="7846502" cy="3810000"/>
              <a:chOff x="1113639" y="2895600"/>
              <a:chExt cx="7846502" cy="3810000"/>
            </a:xfrm>
          </p:grpSpPr>
          <p:sp>
            <p:nvSpPr>
              <p:cNvPr id="14" name="Oval 13">
                <a:extLst>
                  <a:ext uri="{FF2B5EF4-FFF2-40B4-BE49-F238E27FC236}">
                    <a16:creationId xmlns:a16="http://schemas.microsoft.com/office/drawing/2014/main" id="{A08DBB35-E4AE-3B45-856B-81CA1E21343D}"/>
                  </a:ext>
                </a:extLst>
              </p:cNvPr>
              <p:cNvSpPr/>
              <p:nvPr/>
            </p:nvSpPr>
            <p:spPr>
              <a:xfrm>
                <a:off x="1113639" y="2895600"/>
                <a:ext cx="3810000" cy="381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accent6">
                        <a:lumMod val="90000"/>
                        <a:lumOff val="10000"/>
                      </a:schemeClr>
                    </a:solidFill>
                    <a:latin typeface="Commissioner" pitchFamily="2" charset="0"/>
                    <a:cs typeface="DIN Pro Regular" panose="020B0504020101020102" pitchFamily="34" charset="0"/>
                  </a:rPr>
                  <a:t>We have</a:t>
                </a:r>
              </a:p>
              <a:p>
                <a:pPr algn="ctr"/>
                <a:r>
                  <a:rPr lang="en-US" sz="1000" dirty="0">
                    <a:solidFill>
                      <a:schemeClr val="accent6">
                        <a:lumMod val="90000"/>
                        <a:lumOff val="10000"/>
                      </a:schemeClr>
                    </a:solidFill>
                    <a:latin typeface="Commissioner" pitchFamily="2" charset="0"/>
                    <a:cs typeface="DIN Pro Regular" panose="020B0504020101020102" pitchFamily="34" charset="0"/>
                  </a:rPr>
                  <a:t>simultaneously built a portfolio that</a:t>
                </a:r>
              </a:p>
              <a:p>
                <a:pPr algn="ctr"/>
                <a:r>
                  <a:rPr lang="en-US" sz="1000" dirty="0">
                    <a:solidFill>
                      <a:schemeClr val="accent6">
                        <a:lumMod val="90000"/>
                        <a:lumOff val="10000"/>
                      </a:schemeClr>
                    </a:solidFill>
                    <a:latin typeface="Commissioner" pitchFamily="2" charset="0"/>
                    <a:cs typeface="DIN Pro Regular" panose="020B0504020101020102" pitchFamily="34" charset="0"/>
                  </a:rPr>
                  <a:t>assumes </a:t>
                </a:r>
                <a:r>
                  <a:rPr lang="en-US" sz="1000" b="1" dirty="0">
                    <a:solidFill>
                      <a:schemeClr val="accent6">
                        <a:lumMod val="90000"/>
                        <a:lumOff val="10000"/>
                      </a:schemeClr>
                    </a:solidFill>
                    <a:latin typeface="Commissioner" pitchFamily="2" charset="0"/>
                    <a:cs typeface="DIN Pro Bold" panose="020B0504020101020102" pitchFamily="34" charset="0"/>
                  </a:rPr>
                  <a:t>best case scenarios</a:t>
                </a:r>
              </a:p>
              <a:p>
                <a:pPr algn="ctr"/>
                <a:r>
                  <a:rPr lang="en-US" sz="1000" b="1" dirty="0">
                    <a:solidFill>
                      <a:schemeClr val="accent6">
                        <a:lumMod val="90000"/>
                        <a:lumOff val="10000"/>
                      </a:schemeClr>
                    </a:solidFill>
                    <a:latin typeface="Commissioner" pitchFamily="2" charset="0"/>
                    <a:cs typeface="DIN Pro Bold" panose="020B0504020101020102" pitchFamily="34" charset="0"/>
                  </a:rPr>
                  <a:t>will potentially happen.</a:t>
                </a:r>
              </a:p>
            </p:txBody>
          </p:sp>
          <p:sp>
            <p:nvSpPr>
              <p:cNvPr id="15" name="Oval 14">
                <a:extLst>
                  <a:ext uri="{FF2B5EF4-FFF2-40B4-BE49-F238E27FC236}">
                    <a16:creationId xmlns:a16="http://schemas.microsoft.com/office/drawing/2014/main" id="{E555D158-D65F-5BF7-DB2A-E909577FE831}"/>
                  </a:ext>
                </a:extLst>
              </p:cNvPr>
              <p:cNvSpPr/>
              <p:nvPr/>
            </p:nvSpPr>
            <p:spPr>
              <a:xfrm>
                <a:off x="5150141" y="2895600"/>
                <a:ext cx="3810000" cy="3810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latin typeface="Commissioner" pitchFamily="2" charset="0"/>
                    <a:cs typeface="DIN Pro Regular" panose="020B0504020101020102" pitchFamily="34" charset="0"/>
                  </a:rPr>
                  <a:t>We have built</a:t>
                </a:r>
              </a:p>
              <a:p>
                <a:pPr algn="ctr"/>
                <a:r>
                  <a:rPr lang="en-US" sz="1000" dirty="0">
                    <a:latin typeface="Commissioner" pitchFamily="2" charset="0"/>
                    <a:cs typeface="DIN Pro Regular" panose="020B0504020101020102" pitchFamily="34" charset="0"/>
                  </a:rPr>
                  <a:t>a portfolio that assumes</a:t>
                </a:r>
              </a:p>
              <a:p>
                <a:pPr algn="ctr"/>
                <a:r>
                  <a:rPr lang="en-US" sz="1000" b="1" dirty="0">
                    <a:latin typeface="Commissioner" pitchFamily="2" charset="0"/>
                    <a:cs typeface="DIN Pro Regular" panose="020B0504020101020102" pitchFamily="34" charset="0"/>
                  </a:rPr>
                  <a:t>worst case scenarios</a:t>
                </a:r>
              </a:p>
              <a:p>
                <a:pPr algn="ctr"/>
                <a:r>
                  <a:rPr lang="en-US" sz="1000" b="1" dirty="0">
                    <a:latin typeface="Commissioner" pitchFamily="2" charset="0"/>
                    <a:cs typeface="DIN Pro Regular" panose="020B0504020101020102" pitchFamily="34" charset="0"/>
                  </a:rPr>
                  <a:t>will potentially happen.</a:t>
                </a:r>
              </a:p>
            </p:txBody>
          </p:sp>
        </p:grpSp>
        <p:cxnSp>
          <p:nvCxnSpPr>
            <p:cNvPr id="12" name="Straight Connector 11">
              <a:extLst>
                <a:ext uri="{FF2B5EF4-FFF2-40B4-BE49-F238E27FC236}">
                  <a16:creationId xmlns:a16="http://schemas.microsoft.com/office/drawing/2014/main" id="{AEFB3485-7B8F-5311-6FA3-8753AB16230C}"/>
                </a:ext>
              </a:extLst>
            </p:cNvPr>
            <p:cNvCxnSpPr>
              <a:cxnSpLocks/>
              <a:stCxn id="10" idx="3"/>
            </p:cNvCxnSpPr>
            <p:nvPr/>
          </p:nvCxnSpPr>
          <p:spPr>
            <a:xfrm flipH="1">
              <a:off x="3886199" y="2729481"/>
              <a:ext cx="392410" cy="47091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E596DCE1-5540-2436-AEE9-1C249C260E5C}"/>
                </a:ext>
              </a:extLst>
            </p:cNvPr>
            <p:cNvCxnSpPr>
              <a:cxnSpLocks/>
              <a:stCxn id="10" idx="5"/>
            </p:cNvCxnSpPr>
            <p:nvPr/>
          </p:nvCxnSpPr>
          <p:spPr>
            <a:xfrm>
              <a:off x="5996731" y="2729481"/>
              <a:ext cx="173371" cy="470918"/>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37456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gradFill>
          <a:gsLst>
            <a:gs pos="0">
              <a:srgbClr val="A0BFCF"/>
            </a:gs>
            <a:gs pos="74000">
              <a:schemeClr val="accent1">
                <a:lumMod val="45000"/>
                <a:lumOff val="55000"/>
              </a:schemeClr>
            </a:gs>
            <a:gs pos="83000">
              <a:srgbClr val="BFD4DF"/>
            </a:gs>
            <a:gs pos="100000">
              <a:schemeClr val="accent1">
                <a:lumMod val="30000"/>
                <a:lumOff val="70000"/>
              </a:schemeClr>
            </a:gs>
          </a:gsLst>
          <a:lin ang="5400000" scaled="0"/>
        </a:gradFill>
        <a:effectLst/>
      </p:bgPr>
    </p:bg>
    <p:spTree>
      <p:nvGrpSpPr>
        <p:cNvPr id="1" name="Shape 75"/>
        <p:cNvGrpSpPr/>
        <p:nvPr/>
      </p:nvGrpSpPr>
      <p:grpSpPr>
        <a:xfrm>
          <a:off x="0" y="0"/>
          <a:ext cx="0" cy="0"/>
          <a:chOff x="0" y="0"/>
          <a:chExt cx="0" cy="0"/>
        </a:xfrm>
      </p:grpSpPr>
      <p:pic>
        <p:nvPicPr>
          <p:cNvPr id="2058" name="Picture 10" descr="Geometric Background Images – Browse 19,675,307 Stock Photos ...">
            <a:extLst>
              <a:ext uri="{FF2B5EF4-FFF2-40B4-BE49-F238E27FC236}">
                <a16:creationId xmlns:a16="http://schemas.microsoft.com/office/drawing/2014/main" id="{FF5A55A2-2D8C-3856-B46C-C0A3A127099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111"/>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over of The Behavioral Portfolio (Hardback) by Phillip  Toews">
            <a:extLst>
              <a:ext uri="{FF2B5EF4-FFF2-40B4-BE49-F238E27FC236}">
                <a16:creationId xmlns:a16="http://schemas.microsoft.com/office/drawing/2014/main" id="{A4F03230-8938-1643-E6F5-29A2F5BA70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884" y="197069"/>
            <a:ext cx="2748206" cy="4781878"/>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over of The Behavioral Portfolio (Ebook - tablet) by Phillip  Toews">
            <a:extLst>
              <a:ext uri="{FF2B5EF4-FFF2-40B4-BE49-F238E27FC236}">
                <a16:creationId xmlns:a16="http://schemas.microsoft.com/office/drawing/2014/main" id="{FE6D3511-A686-0344-6042-4ED3C09C56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8804" y="307428"/>
            <a:ext cx="2768554" cy="412514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over of The Behavioral Portfolio (Ebook - phone) by Phillip  Toews">
            <a:extLst>
              <a:ext uri="{FF2B5EF4-FFF2-40B4-BE49-F238E27FC236}">
                <a16:creationId xmlns:a16="http://schemas.microsoft.com/office/drawing/2014/main" id="{A8248517-1368-A4A4-2EFD-3057B5C30C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96602" y="1836682"/>
            <a:ext cx="1371424" cy="2857500"/>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5CF890CC-7339-27DF-9FF2-05A73B17CDF5}"/>
              </a:ext>
            </a:extLst>
          </p:cNvPr>
          <p:cNvCxnSpPr>
            <a:cxnSpLocks/>
          </p:cNvCxnSpPr>
          <p:nvPr/>
        </p:nvCxnSpPr>
        <p:spPr>
          <a:xfrm>
            <a:off x="314572" y="0"/>
            <a:ext cx="0" cy="695259"/>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6" name="Oval 5">
            <a:extLst>
              <a:ext uri="{FF2B5EF4-FFF2-40B4-BE49-F238E27FC236}">
                <a16:creationId xmlns:a16="http://schemas.microsoft.com/office/drawing/2014/main" id="{11B6CEA6-9910-D6D0-5EA7-94DACF5900C1}"/>
              </a:ext>
            </a:extLst>
          </p:cNvPr>
          <p:cNvSpPr/>
          <p:nvPr/>
        </p:nvSpPr>
        <p:spPr>
          <a:xfrm>
            <a:off x="217208" y="36844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Geometric Background Images – Browse 19,675,307 Stock Photos ...">
            <a:extLst>
              <a:ext uri="{FF2B5EF4-FFF2-40B4-BE49-F238E27FC236}">
                <a16:creationId xmlns:a16="http://schemas.microsoft.com/office/drawing/2014/main" id="{3C5AC370-4ED7-7747-40AF-B2E0C039D4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1111"/>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3" name="Flowchart: Process 22">
            <a:extLst>
              <a:ext uri="{FF2B5EF4-FFF2-40B4-BE49-F238E27FC236}">
                <a16:creationId xmlns:a16="http://schemas.microsoft.com/office/drawing/2014/main" id="{3E41BA01-9366-CAD9-603E-BC9D4F59A829}"/>
              </a:ext>
            </a:extLst>
          </p:cNvPr>
          <p:cNvSpPr/>
          <p:nvPr/>
        </p:nvSpPr>
        <p:spPr>
          <a:xfrm rot="2157267">
            <a:off x="5514278" y="-445988"/>
            <a:ext cx="3885642" cy="7438805"/>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dirty="0">
              <a:solidFill>
                <a:prstClr val="white"/>
              </a:solidFill>
              <a:latin typeface="Calibri" panose="020F0502020204030204"/>
            </a:endParaRPr>
          </a:p>
        </p:txBody>
      </p:sp>
      <p:pic>
        <p:nvPicPr>
          <p:cNvPr id="22" name="Google Shape;95;p6">
            <a:extLst>
              <a:ext uri="{FF2B5EF4-FFF2-40B4-BE49-F238E27FC236}">
                <a16:creationId xmlns:a16="http://schemas.microsoft.com/office/drawing/2014/main" id="{59F2034B-6D75-DB29-9F82-ADEBEEA7535D}"/>
              </a:ext>
            </a:extLst>
          </p:cNvPr>
          <p:cNvPicPr preferRelativeResize="0"/>
          <p:nvPr/>
        </p:nvPicPr>
        <p:blipFill>
          <a:blip r:embed="rId4"/>
          <a:srcRect l="20690" t="12003" r="14865" b="22552"/>
          <a:stretch/>
        </p:blipFill>
        <p:spPr>
          <a:xfrm>
            <a:off x="5770757" y="2324746"/>
            <a:ext cx="1078881" cy="1014315"/>
          </a:xfrm>
          <a:custGeom>
            <a:avLst/>
            <a:gdLst/>
            <a:ahLst/>
            <a:cxnLst/>
            <a:rect l="l" t="t" r="r" b="b"/>
            <a:pathLst>
              <a:path w="1885950" h="1885950" extrusionOk="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a:noFill/>
          <a:ln>
            <a:noFill/>
          </a:ln>
        </p:spPr>
      </p:pic>
      <p:sp>
        <p:nvSpPr>
          <p:cNvPr id="25" name="TextBox 24">
            <a:extLst>
              <a:ext uri="{FF2B5EF4-FFF2-40B4-BE49-F238E27FC236}">
                <a16:creationId xmlns:a16="http://schemas.microsoft.com/office/drawing/2014/main" id="{AAEC2220-C6C5-20CC-862B-A730E4D515B3}"/>
              </a:ext>
            </a:extLst>
          </p:cNvPr>
          <p:cNvSpPr txBox="1"/>
          <p:nvPr/>
        </p:nvSpPr>
        <p:spPr>
          <a:xfrm>
            <a:off x="6529838" y="1475285"/>
            <a:ext cx="2400802" cy="653256"/>
          </a:xfrm>
          <a:prstGeom prst="rect">
            <a:avLst/>
          </a:prstGeom>
          <a:noFill/>
        </p:spPr>
        <p:txBody>
          <a:bodyPr wrap="square">
            <a:spAutoFit/>
          </a:bodyPr>
          <a:lstStyle/>
          <a:p>
            <a:pPr defTabSz="685800">
              <a:lnSpc>
                <a:spcPct val="90000"/>
              </a:lnSpc>
              <a:spcBef>
                <a:spcPct val="0"/>
              </a:spcBef>
              <a:spcAft>
                <a:spcPts val="450"/>
              </a:spcAft>
              <a:buClrTx/>
              <a:defRPr/>
            </a:pPr>
            <a:r>
              <a:rPr lang="en-US" sz="1350" b="1" kern="1200" dirty="0">
                <a:solidFill>
                  <a:prstClr val="black"/>
                </a:solidFill>
                <a:latin typeface="Commissioner ExtraBold" pitchFamily="2" charset="0"/>
                <a:ea typeface="+mn-ea"/>
                <a:cs typeface="+mn-cs"/>
                <a:sym typeface="Barlow Semi Condensed"/>
              </a:rPr>
              <a:t>ADVISOR </a:t>
            </a:r>
            <a:br>
              <a:rPr lang="en-US" sz="1350" b="1" kern="1200" dirty="0">
                <a:solidFill>
                  <a:prstClr val="black"/>
                </a:solidFill>
                <a:latin typeface="Commissioner ExtraBold" pitchFamily="2" charset="0"/>
                <a:ea typeface="+mn-ea"/>
                <a:cs typeface="+mn-cs"/>
                <a:sym typeface="Barlow Semi Condensed"/>
              </a:rPr>
            </a:br>
            <a:r>
              <a:rPr lang="en-US" sz="1350" b="1" kern="1200" dirty="0">
                <a:solidFill>
                  <a:prstClr val="black"/>
                </a:solidFill>
                <a:latin typeface="Commissioner ExtraBold" pitchFamily="2" charset="0"/>
                <a:ea typeface="+mn-ea"/>
                <a:cs typeface="+mn-cs"/>
                <a:sym typeface="Barlow Semi Condensed"/>
              </a:rPr>
              <a:t>PRACTICE MANAGEMENT </a:t>
            </a:r>
            <a:br>
              <a:rPr lang="en-US" sz="1350" b="1" kern="1200" dirty="0">
                <a:solidFill>
                  <a:prstClr val="black"/>
                </a:solidFill>
                <a:latin typeface="Commissioner ExtraBold" pitchFamily="2" charset="0"/>
                <a:ea typeface="+mn-ea"/>
                <a:cs typeface="+mn-cs"/>
                <a:sym typeface="Barlow Semi Condensed"/>
              </a:rPr>
            </a:br>
            <a:r>
              <a:rPr lang="en-US" sz="1350" b="1" kern="1200" dirty="0">
                <a:solidFill>
                  <a:prstClr val="black"/>
                </a:solidFill>
                <a:latin typeface="Commissioner ExtraBold" pitchFamily="2" charset="0"/>
                <a:ea typeface="+mn-ea"/>
                <a:cs typeface="+mn-cs"/>
                <a:sym typeface="Barlow Semi Condensed"/>
              </a:rPr>
              <a:t>SUPPORT TEAM</a:t>
            </a:r>
          </a:p>
        </p:txBody>
      </p:sp>
      <p:sp>
        <p:nvSpPr>
          <p:cNvPr id="27" name="Google Shape;90;p6">
            <a:extLst>
              <a:ext uri="{FF2B5EF4-FFF2-40B4-BE49-F238E27FC236}">
                <a16:creationId xmlns:a16="http://schemas.microsoft.com/office/drawing/2014/main" id="{27045F4A-3AD2-6A1B-888F-3B104C527131}"/>
              </a:ext>
            </a:extLst>
          </p:cNvPr>
          <p:cNvSpPr txBox="1"/>
          <p:nvPr/>
        </p:nvSpPr>
        <p:spPr>
          <a:xfrm>
            <a:off x="6956178" y="2371548"/>
            <a:ext cx="2401182" cy="651585"/>
          </a:xfrm>
          <a:prstGeom prst="rect">
            <a:avLst/>
          </a:prstGeom>
          <a:noFill/>
          <a:ln>
            <a:noFill/>
          </a:ln>
        </p:spPr>
        <p:txBody>
          <a:bodyPr spcFirstLastPara="1" wrap="square" lIns="68569" tIns="34275" rIns="68569" bIns="34275" anchor="t" anchorCtr="0">
            <a:noAutofit/>
          </a:bodyPr>
          <a:lstStyle/>
          <a:p>
            <a:pPr defTabSz="445770">
              <a:spcAft>
                <a:spcPts val="450"/>
              </a:spcAft>
              <a:buClrTx/>
              <a:defRPr/>
            </a:pPr>
            <a:r>
              <a:rPr lang="en-US" sz="1050" b="1" kern="1200" dirty="0">
                <a:solidFill>
                  <a:prstClr val="black"/>
                </a:solidFill>
                <a:latin typeface="Commissioner" pitchFamily="2" charset="0"/>
                <a:ea typeface="+mn-ea"/>
                <a:cs typeface="+mn-cs"/>
                <a:sym typeface="Barlow Semi Condensed"/>
              </a:rPr>
              <a:t>Landon Gould</a:t>
            </a:r>
          </a:p>
          <a:p>
            <a:pPr defTabSz="445770">
              <a:spcAft>
                <a:spcPts val="450"/>
              </a:spcAft>
              <a:buClrTx/>
              <a:defRPr/>
            </a:pPr>
            <a:r>
              <a:rPr lang="it-IT" sz="1050" kern="1200" dirty="0">
                <a:solidFill>
                  <a:prstClr val="black"/>
                </a:solidFill>
                <a:latin typeface="Commissioner" pitchFamily="2" charset="0"/>
                <a:ea typeface="+mn-ea"/>
                <a:cs typeface="+mn-cs"/>
                <a:sym typeface="Barlow Semi Condensed"/>
              </a:rPr>
              <a:t>Vice President, Investment</a:t>
            </a:r>
            <a:br>
              <a:rPr lang="it-IT" sz="1050" kern="1200" dirty="0">
                <a:solidFill>
                  <a:prstClr val="black"/>
                </a:solidFill>
                <a:latin typeface="Commissioner" pitchFamily="2" charset="0"/>
                <a:ea typeface="+mn-ea"/>
                <a:cs typeface="+mn-cs"/>
                <a:sym typeface="Barlow Semi Condensed"/>
              </a:rPr>
            </a:br>
            <a:r>
              <a:rPr lang="it-IT" sz="1050" kern="1200" dirty="0">
                <a:solidFill>
                  <a:prstClr val="black"/>
                </a:solidFill>
                <a:latin typeface="Commissioner" pitchFamily="2" charset="0"/>
                <a:ea typeface="+mn-ea"/>
                <a:cs typeface="+mn-cs"/>
                <a:sym typeface="Barlow Semi Condensed"/>
              </a:rPr>
              <a:t>(844) 688 8850</a:t>
            </a:r>
            <a:br>
              <a:rPr lang="it-IT" sz="1050" kern="1200" dirty="0">
                <a:solidFill>
                  <a:prstClr val="black"/>
                </a:solidFill>
                <a:latin typeface="Commissioner" pitchFamily="2" charset="0"/>
                <a:ea typeface="+mn-ea"/>
                <a:cs typeface="+mn-cs"/>
                <a:sym typeface="Barlow Semi Condensed"/>
              </a:rPr>
            </a:br>
            <a:r>
              <a:rPr lang="it-IT" sz="1050" kern="1200" dirty="0">
                <a:solidFill>
                  <a:prstClr val="black"/>
                </a:solidFill>
                <a:latin typeface="Commissioner" pitchFamily="2" charset="0"/>
                <a:ea typeface="+mn-ea"/>
                <a:cs typeface="+mn-cs"/>
                <a:sym typeface="Barlow Semi Condensed"/>
              </a:rPr>
              <a:t>lgould@toewscorp.com</a:t>
            </a:r>
            <a:endParaRPr lang="it-IT" sz="911" b="1" kern="1200" dirty="0">
              <a:solidFill>
                <a:prstClr val="black"/>
              </a:solidFill>
              <a:latin typeface="Barlow Semi Condensed"/>
              <a:ea typeface="+mn-ea"/>
              <a:cs typeface="+mn-cs"/>
              <a:sym typeface="Barlow Semi Condensed"/>
            </a:endParaRPr>
          </a:p>
          <a:p>
            <a:pPr algn="ctr" defTabSz="685800">
              <a:spcAft>
                <a:spcPts val="450"/>
              </a:spcAft>
              <a:buClrTx/>
              <a:defRPr/>
            </a:pPr>
            <a:endParaRPr lang="en-US" sz="1200" b="1" kern="1200" dirty="0">
              <a:solidFill>
                <a:prstClr val="black"/>
              </a:solidFill>
              <a:latin typeface="Barlow Semi Condensed"/>
              <a:ea typeface="Barlow Semi Condensed"/>
              <a:cs typeface="Barlow Semi Condensed"/>
              <a:sym typeface="Barlow Semi Condensed"/>
            </a:endParaRPr>
          </a:p>
        </p:txBody>
      </p:sp>
      <p:pic>
        <p:nvPicPr>
          <p:cNvPr id="29" name="Google Shape;92;p6" descr="Blake Jordan">
            <a:extLst>
              <a:ext uri="{FF2B5EF4-FFF2-40B4-BE49-F238E27FC236}">
                <a16:creationId xmlns:a16="http://schemas.microsoft.com/office/drawing/2014/main" id="{C73FFB8B-4C53-5C1C-C08B-CCD89805357E}"/>
              </a:ext>
            </a:extLst>
          </p:cNvPr>
          <p:cNvPicPr preferRelativeResize="0"/>
          <p:nvPr/>
        </p:nvPicPr>
        <p:blipFill rotWithShape="1">
          <a:blip r:embed="rId5">
            <a:alphaModFix/>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val="0"/>
              </a:ext>
            </a:extLst>
          </a:blip>
          <a:srcRect/>
          <a:stretch/>
        </p:blipFill>
        <p:spPr>
          <a:xfrm rot="21427888">
            <a:off x="4878991" y="3607299"/>
            <a:ext cx="1010396" cy="1024304"/>
          </a:xfrm>
          <a:custGeom>
            <a:avLst/>
            <a:gdLst/>
            <a:ahLst/>
            <a:cxnLst/>
            <a:rect l="l" t="t" r="r" b="b"/>
            <a:pathLst>
              <a:path w="1885950" h="1885950" extrusionOk="0">
                <a:moveTo>
                  <a:pt x="942975" y="0"/>
                </a:moveTo>
                <a:cubicBezTo>
                  <a:pt x="1463766" y="0"/>
                  <a:pt x="1885950" y="422184"/>
                  <a:pt x="1885950" y="942975"/>
                </a:cubicBezTo>
                <a:cubicBezTo>
                  <a:pt x="1885950" y="1463766"/>
                  <a:pt x="1463766" y="1885950"/>
                  <a:pt x="942975" y="1885950"/>
                </a:cubicBezTo>
                <a:cubicBezTo>
                  <a:pt x="422184" y="1885950"/>
                  <a:pt x="0" y="1463766"/>
                  <a:pt x="0" y="942975"/>
                </a:cubicBezTo>
                <a:cubicBezTo>
                  <a:pt x="0" y="422184"/>
                  <a:pt x="422184" y="0"/>
                  <a:pt x="942975" y="0"/>
                </a:cubicBezTo>
                <a:close/>
              </a:path>
            </a:pathLst>
          </a:custGeom>
          <a:noFill/>
          <a:ln>
            <a:noFill/>
          </a:ln>
        </p:spPr>
      </p:pic>
      <p:sp>
        <p:nvSpPr>
          <p:cNvPr id="31" name="Google Shape;93;p6">
            <a:extLst>
              <a:ext uri="{FF2B5EF4-FFF2-40B4-BE49-F238E27FC236}">
                <a16:creationId xmlns:a16="http://schemas.microsoft.com/office/drawing/2014/main" id="{152939F5-9B75-C5EB-E95F-554CB9161F6E}"/>
              </a:ext>
            </a:extLst>
          </p:cNvPr>
          <p:cNvSpPr txBox="1"/>
          <p:nvPr/>
        </p:nvSpPr>
        <p:spPr>
          <a:xfrm>
            <a:off x="6007399" y="3604310"/>
            <a:ext cx="2693364" cy="651585"/>
          </a:xfrm>
          <a:prstGeom prst="rect">
            <a:avLst/>
          </a:prstGeom>
          <a:noFill/>
          <a:ln>
            <a:noFill/>
          </a:ln>
        </p:spPr>
        <p:txBody>
          <a:bodyPr spcFirstLastPara="1" wrap="square" lIns="68569" tIns="34275" rIns="68569" bIns="34275" anchor="t" anchorCtr="0">
            <a:noAutofit/>
          </a:bodyPr>
          <a:lstStyle/>
          <a:p>
            <a:pPr defTabSz="445770">
              <a:spcAft>
                <a:spcPts val="450"/>
              </a:spcAft>
              <a:buClrTx/>
              <a:defRPr/>
            </a:pPr>
            <a:r>
              <a:rPr lang="en-US" sz="1050" b="1" kern="1200" dirty="0">
                <a:solidFill>
                  <a:prstClr val="black"/>
                </a:solidFill>
                <a:latin typeface="Commissioner" pitchFamily="2" charset="0"/>
                <a:ea typeface="+mn-ea"/>
                <a:cs typeface="+mn-cs"/>
                <a:sym typeface="Barlow Semi Condensed"/>
              </a:rPr>
              <a:t>Blake Jordan</a:t>
            </a:r>
          </a:p>
          <a:p>
            <a:pPr defTabSz="445770">
              <a:spcAft>
                <a:spcPts val="450"/>
              </a:spcAft>
              <a:buClrTx/>
              <a:defRPr/>
            </a:pPr>
            <a:r>
              <a:rPr lang="fr-FR" sz="1050" kern="1200" dirty="0">
                <a:solidFill>
                  <a:prstClr val="black"/>
                </a:solidFill>
                <a:latin typeface="Commissioner" pitchFamily="2" charset="0"/>
                <a:ea typeface="+mn-ea"/>
                <a:cs typeface="+mn-cs"/>
                <a:sym typeface="Barlow Semi Condensed"/>
              </a:rPr>
              <a:t>Practice Management &amp; Communications Consultant</a:t>
            </a:r>
          </a:p>
          <a:p>
            <a:pPr defTabSz="445770">
              <a:spcAft>
                <a:spcPts val="450"/>
              </a:spcAft>
              <a:buClrTx/>
              <a:defRPr/>
            </a:pPr>
            <a:r>
              <a:rPr lang="fr-FR" sz="1050" kern="1200" dirty="0">
                <a:solidFill>
                  <a:prstClr val="black"/>
                </a:solidFill>
                <a:latin typeface="Commissioner" pitchFamily="2" charset="0"/>
                <a:ea typeface="+mn-ea"/>
                <a:cs typeface="+mn-cs"/>
                <a:sym typeface="Barlow Semi Condensed"/>
              </a:rPr>
              <a:t>(800) 618-1250</a:t>
            </a:r>
          </a:p>
          <a:p>
            <a:pPr defTabSz="445770">
              <a:spcAft>
                <a:spcPts val="450"/>
              </a:spcAft>
              <a:buClrTx/>
              <a:defRPr/>
            </a:pPr>
            <a:r>
              <a:rPr lang="fr-FR" sz="1050" kern="1200" dirty="0">
                <a:solidFill>
                  <a:prstClr val="black"/>
                </a:solidFill>
                <a:latin typeface="Commissioner" pitchFamily="2" charset="0"/>
                <a:ea typeface="+mn-ea"/>
                <a:cs typeface="+mn-cs"/>
                <a:sym typeface="Barlow Semi Condensed"/>
              </a:rPr>
              <a:t>Blake@toewscorp.com</a:t>
            </a:r>
          </a:p>
          <a:p>
            <a:pPr algn="ctr" defTabSz="685800">
              <a:spcAft>
                <a:spcPts val="450"/>
              </a:spcAft>
              <a:buClrTx/>
              <a:defRPr/>
            </a:pPr>
            <a:endParaRPr lang="en-US" b="1" kern="1200" dirty="0">
              <a:solidFill>
                <a:prstClr val="black"/>
              </a:solidFill>
              <a:latin typeface="Barlow Semi Condensed"/>
              <a:ea typeface="Barlow Semi Condensed"/>
              <a:cs typeface="Barlow Semi Condensed"/>
              <a:sym typeface="Barlow Semi Condensed"/>
            </a:endParaRPr>
          </a:p>
        </p:txBody>
      </p:sp>
      <p:sp>
        <p:nvSpPr>
          <p:cNvPr id="32" name="Text Placeholder 2">
            <a:extLst>
              <a:ext uri="{FF2B5EF4-FFF2-40B4-BE49-F238E27FC236}">
                <a16:creationId xmlns:a16="http://schemas.microsoft.com/office/drawing/2014/main" id="{D545432A-F1E4-AF63-57EC-F582911D322A}"/>
              </a:ext>
            </a:extLst>
          </p:cNvPr>
          <p:cNvSpPr txBox="1">
            <a:spLocks/>
          </p:cNvSpPr>
          <p:nvPr/>
        </p:nvSpPr>
        <p:spPr>
          <a:xfrm>
            <a:off x="480059" y="904299"/>
            <a:ext cx="5928623" cy="3370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spcBef>
                <a:spcPts val="750"/>
              </a:spcBef>
              <a:buClrTx/>
              <a:buNone/>
              <a:defRPr/>
            </a:pPr>
            <a:r>
              <a:rPr lang="en-US" sz="1500" dirty="0">
                <a:solidFill>
                  <a:srgbClr val="0D4157"/>
                </a:solidFill>
                <a:latin typeface="Commissioner Medium" pitchFamily="2" charset="0"/>
              </a:rPr>
              <a:t>BOOK NOW TO EVALUATE THE RISK IN YOUR PORTFOLIOS </a:t>
            </a:r>
          </a:p>
        </p:txBody>
      </p:sp>
      <p:sp>
        <p:nvSpPr>
          <p:cNvPr id="37" name="Rectangle 36">
            <a:extLst>
              <a:ext uri="{FF2B5EF4-FFF2-40B4-BE49-F238E27FC236}">
                <a16:creationId xmlns:a16="http://schemas.microsoft.com/office/drawing/2014/main" id="{2C968A25-C55A-60D6-D612-3BB53F7D1454}"/>
              </a:ext>
            </a:extLst>
          </p:cNvPr>
          <p:cNvSpPr/>
          <p:nvPr/>
        </p:nvSpPr>
        <p:spPr>
          <a:xfrm>
            <a:off x="326173" y="443262"/>
            <a:ext cx="611087" cy="14347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30" name="Text Placeholder 1">
            <a:extLst>
              <a:ext uri="{FF2B5EF4-FFF2-40B4-BE49-F238E27FC236}">
                <a16:creationId xmlns:a16="http://schemas.microsoft.com/office/drawing/2014/main" id="{572A26B2-CECD-A1DA-0C07-9EAA5B5D3AA7}"/>
              </a:ext>
            </a:extLst>
          </p:cNvPr>
          <p:cNvSpPr txBox="1">
            <a:spLocks/>
          </p:cNvSpPr>
          <p:nvPr/>
        </p:nvSpPr>
        <p:spPr>
          <a:xfrm>
            <a:off x="472703" y="562055"/>
            <a:ext cx="6416828" cy="522631"/>
          </a:xfrm>
          <a:prstGeom prst="rect">
            <a:avLst/>
          </a:prstGeom>
        </p:spPr>
        <p:txBody>
          <a:bodyPr>
            <a:noAutofit/>
          </a:bodyPr>
          <a:lstStyle>
            <a:lvl1pPr marL="0" indent="0" algn="l" defTabSz="914400" rtl="0" eaLnBrk="1" latinLnBrk="0" hangingPunct="1">
              <a:lnSpc>
                <a:spcPct val="100000"/>
              </a:lnSpc>
              <a:spcBef>
                <a:spcPts val="1000"/>
              </a:spcBef>
              <a:buFont typeface="Arial" panose="020B0604020202020204" pitchFamily="34" charset="0"/>
              <a:buNone/>
              <a:defRPr sz="2800" kern="1200">
                <a:solidFill>
                  <a:schemeClr val="tx1"/>
                </a:solidFill>
                <a:latin typeface="Proxima Nova" panose="02000506030000020004" pitchFamily="50" charset="0"/>
                <a:ea typeface="+mn-ea"/>
                <a:cs typeface="+mn-cs"/>
              </a:defRPr>
            </a:lvl1pPr>
            <a:lvl2pPr marL="457200" indent="0" algn="l" defTabSz="914400" rtl="0" eaLnBrk="1" latinLnBrk="0" hangingPunct="1">
              <a:lnSpc>
                <a:spcPct val="100000"/>
              </a:lnSpc>
              <a:spcBef>
                <a:spcPts val="500"/>
              </a:spcBef>
              <a:buFont typeface="Arial" panose="020B0604020202020204" pitchFamily="34" charset="0"/>
              <a:buNone/>
              <a:defRPr sz="2400" kern="1200">
                <a:solidFill>
                  <a:schemeClr val="tx1"/>
                </a:solidFill>
                <a:latin typeface="Proxima Nova" panose="02000506030000020004" pitchFamily="50" charset="0"/>
                <a:ea typeface="+mn-ea"/>
                <a:cs typeface="+mn-cs"/>
              </a:defRPr>
            </a:lvl2pPr>
            <a:lvl3pPr marL="914400" indent="0" algn="l" defTabSz="914400" rtl="0" eaLnBrk="1" latinLnBrk="0" hangingPunct="1">
              <a:lnSpc>
                <a:spcPct val="100000"/>
              </a:lnSpc>
              <a:spcBef>
                <a:spcPts val="500"/>
              </a:spcBef>
              <a:buFont typeface="Arial" panose="020B0604020202020204" pitchFamily="34" charset="0"/>
              <a:buNone/>
              <a:defRPr sz="2000" kern="1200">
                <a:solidFill>
                  <a:schemeClr val="tx1"/>
                </a:solidFill>
                <a:latin typeface="Proxima Nova" panose="02000506030000020004" pitchFamily="50" charset="0"/>
                <a:ea typeface="+mn-ea"/>
                <a:cs typeface="+mn-cs"/>
              </a:defRPr>
            </a:lvl3pPr>
            <a:lvl4pPr marL="1371600" indent="0" algn="l" defTabSz="914400" rtl="0" eaLnBrk="1" latinLnBrk="0" hangingPunct="1">
              <a:lnSpc>
                <a:spcPct val="100000"/>
              </a:lnSpc>
              <a:spcBef>
                <a:spcPts val="500"/>
              </a:spcBef>
              <a:buFont typeface="Arial" panose="020B0604020202020204" pitchFamily="34" charset="0"/>
              <a:buNone/>
              <a:defRPr sz="1800" kern="1200">
                <a:solidFill>
                  <a:schemeClr val="tx1"/>
                </a:solidFill>
                <a:latin typeface="Proxima Nova" panose="02000506030000020004" pitchFamily="50" charset="0"/>
                <a:ea typeface="+mn-ea"/>
                <a:cs typeface="+mn-cs"/>
              </a:defRPr>
            </a:lvl4pPr>
            <a:lvl5pPr marL="1828800" indent="0" algn="l" defTabSz="914400" rtl="0" eaLnBrk="1" latinLnBrk="0" hangingPunct="1">
              <a:lnSpc>
                <a:spcPct val="100000"/>
              </a:lnSpc>
              <a:spcBef>
                <a:spcPts val="500"/>
              </a:spcBef>
              <a:buFont typeface="Arial" panose="020B0604020202020204" pitchFamily="34" charset="0"/>
              <a:buNone/>
              <a:defRPr sz="1800" kern="1200">
                <a:solidFill>
                  <a:schemeClr val="tx1"/>
                </a:solidFill>
                <a:latin typeface="Proxima Nova" panose="0200050603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685800">
              <a:spcBef>
                <a:spcPts val="750"/>
              </a:spcBef>
              <a:buClrTx/>
              <a:defRPr/>
            </a:pPr>
            <a:r>
              <a:rPr lang="en-US" sz="2000" cap="all" dirty="0">
                <a:solidFill>
                  <a:srgbClr val="0D4157"/>
                </a:solidFill>
                <a:latin typeface="Commissioner ExtraBold" pitchFamily="2" charset="0"/>
              </a:rPr>
              <a:t>Are your Portfolios fit for all seasons?</a:t>
            </a:r>
          </a:p>
        </p:txBody>
      </p:sp>
      <p:sp>
        <p:nvSpPr>
          <p:cNvPr id="36" name="Title 1">
            <a:extLst>
              <a:ext uri="{FF2B5EF4-FFF2-40B4-BE49-F238E27FC236}">
                <a16:creationId xmlns:a16="http://schemas.microsoft.com/office/drawing/2014/main" id="{DC18DE38-A8BB-BE3A-18C5-41D8B5365567}"/>
              </a:ext>
            </a:extLst>
          </p:cNvPr>
          <p:cNvSpPr txBox="1">
            <a:spLocks/>
          </p:cNvSpPr>
          <p:nvPr/>
        </p:nvSpPr>
        <p:spPr>
          <a:xfrm>
            <a:off x="320168" y="3585775"/>
            <a:ext cx="4661601" cy="1196261"/>
          </a:xfrm>
          <a:prstGeom prst="rect">
            <a:avLst/>
          </a:prstGeom>
        </p:spPr>
        <p:txBody>
          <a:bodyPr vert="horz" lIns="274320" tIns="34290" rIns="274320" bIns="34290" rtlCol="0" anchor="ctr">
            <a:normAutofit/>
          </a:bodyPr>
          <a:lstStyle>
            <a:lvl1pPr algn="l" defTabSz="914400" rtl="0" eaLnBrk="1" latinLnBrk="0" hangingPunct="1">
              <a:lnSpc>
                <a:spcPct val="85000"/>
              </a:lnSpc>
              <a:spcBef>
                <a:spcPct val="0"/>
              </a:spcBef>
              <a:buNone/>
              <a:defRPr sz="4800" kern="1200" spc="-50" baseline="0">
                <a:solidFill>
                  <a:schemeClr val="bg2">
                    <a:lumMod val="10000"/>
                  </a:schemeClr>
                </a:solidFill>
                <a:latin typeface="+mj-lt"/>
                <a:ea typeface="+mj-ea"/>
                <a:cs typeface="+mj-cs"/>
              </a:defRPr>
            </a:lvl1pPr>
          </a:lstStyle>
          <a:p>
            <a:pPr defTabSz="914378" fontAlgn="base">
              <a:lnSpc>
                <a:spcPct val="100000"/>
              </a:lnSpc>
              <a:spcAft>
                <a:spcPct val="0"/>
              </a:spcAft>
              <a:buClrTx/>
              <a:defRPr/>
            </a:pPr>
            <a:r>
              <a:rPr lang="en-US" sz="1200" b="1" kern="0" spc="0" dirty="0">
                <a:solidFill>
                  <a:srgbClr val="0D4157"/>
                </a:solidFill>
                <a:latin typeface="Commissioner" pitchFamily="2" charset="0"/>
                <a:cs typeface="Gotham Book" pitchFamily="2" charset="0"/>
              </a:rPr>
              <a:t>Help executing risk management into your portfolios</a:t>
            </a:r>
          </a:p>
          <a:p>
            <a:pPr defTabSz="914378" fontAlgn="base">
              <a:lnSpc>
                <a:spcPct val="100000"/>
              </a:lnSpc>
              <a:spcAft>
                <a:spcPct val="0"/>
              </a:spcAft>
              <a:buClrTx/>
              <a:defRPr/>
            </a:pPr>
            <a:r>
              <a:rPr lang="en-US" sz="1200" b="1" i="1" kern="0" spc="0" dirty="0">
                <a:solidFill>
                  <a:srgbClr val="0D4157"/>
                </a:solidFill>
                <a:latin typeface="Commissioner" pitchFamily="2" charset="0"/>
                <a:cs typeface="Gotham Book" pitchFamily="2" charset="0"/>
              </a:rPr>
              <a:t>“Intro to the Behavioral Communications Conversation”</a:t>
            </a:r>
            <a:br>
              <a:rPr lang="en-US" sz="1200" b="1" i="1" kern="0" spc="0" dirty="0">
                <a:solidFill>
                  <a:srgbClr val="0D4157"/>
                </a:solidFill>
                <a:latin typeface="Commissioner" pitchFamily="2" charset="0"/>
                <a:cs typeface="Gotham Book" pitchFamily="2" charset="0"/>
              </a:rPr>
            </a:br>
            <a:endParaRPr lang="en-US" sz="1200" b="1" i="1" kern="0" spc="0" dirty="0">
              <a:solidFill>
                <a:srgbClr val="0D4157"/>
              </a:solidFill>
              <a:latin typeface="Commissioner" pitchFamily="2" charset="0"/>
              <a:cs typeface="Gotham Book" pitchFamily="2" charset="0"/>
            </a:endParaRPr>
          </a:p>
          <a:p>
            <a:pPr algn="ctr" defTabSz="914378" fontAlgn="base">
              <a:lnSpc>
                <a:spcPct val="100000"/>
              </a:lnSpc>
              <a:spcAft>
                <a:spcPct val="0"/>
              </a:spcAft>
              <a:buClrTx/>
              <a:defRPr/>
            </a:pPr>
            <a:endParaRPr lang="en-US" sz="1200" b="1" i="1" kern="0" spc="0" dirty="0">
              <a:solidFill>
                <a:srgbClr val="0D4157"/>
              </a:solidFill>
              <a:latin typeface="Commissioner" pitchFamily="2" charset="0"/>
            </a:endParaRPr>
          </a:p>
          <a:p>
            <a:pPr defTabSz="914378" fontAlgn="base">
              <a:lnSpc>
                <a:spcPct val="100000"/>
              </a:lnSpc>
              <a:spcAft>
                <a:spcPct val="0"/>
              </a:spcAft>
              <a:buClrTx/>
              <a:defRPr/>
            </a:pPr>
            <a:r>
              <a:rPr lang="en-US" sz="900" spc="-38" dirty="0">
                <a:solidFill>
                  <a:srgbClr val="0D4157"/>
                </a:solidFill>
                <a:latin typeface="Commissioner" pitchFamily="2" charset="0"/>
              </a:rPr>
              <a:t>Note: There is no guarantee that any investment strategy will achieve its</a:t>
            </a:r>
          </a:p>
          <a:p>
            <a:pPr defTabSz="914378" fontAlgn="base">
              <a:lnSpc>
                <a:spcPct val="100000"/>
              </a:lnSpc>
              <a:spcAft>
                <a:spcPct val="0"/>
              </a:spcAft>
              <a:buClrTx/>
              <a:defRPr/>
            </a:pPr>
            <a:r>
              <a:rPr lang="en-US" sz="900" spc="-38" dirty="0">
                <a:solidFill>
                  <a:srgbClr val="0D4157"/>
                </a:solidFill>
                <a:latin typeface="Commissioner" pitchFamily="2" charset="0"/>
              </a:rPr>
              <a:t>objectives, generate profits or avoid losses.</a:t>
            </a:r>
          </a:p>
          <a:p>
            <a:pPr defTabSz="914378" fontAlgn="base">
              <a:lnSpc>
                <a:spcPct val="100000"/>
              </a:lnSpc>
              <a:spcAft>
                <a:spcPct val="0"/>
              </a:spcAft>
              <a:buClrTx/>
              <a:defRPr/>
            </a:pPr>
            <a:endParaRPr lang="en-US" sz="1200" i="1" kern="0" spc="0" dirty="0">
              <a:solidFill>
                <a:prstClr val="black"/>
              </a:solidFill>
              <a:latin typeface="Gotham Book" pitchFamily="2" charset="0"/>
              <a:cs typeface="Gotham Book" pitchFamily="2" charset="0"/>
            </a:endParaRPr>
          </a:p>
        </p:txBody>
      </p:sp>
      <p:cxnSp>
        <p:nvCxnSpPr>
          <p:cNvPr id="8" name="Straight Connector 7">
            <a:extLst>
              <a:ext uri="{FF2B5EF4-FFF2-40B4-BE49-F238E27FC236}">
                <a16:creationId xmlns:a16="http://schemas.microsoft.com/office/drawing/2014/main" id="{AF70AE64-F1AB-17AF-96A9-3FA2626C7044}"/>
              </a:ext>
            </a:extLst>
          </p:cNvPr>
          <p:cNvCxnSpPr>
            <a:cxnSpLocks/>
          </p:cNvCxnSpPr>
          <p:nvPr/>
        </p:nvCxnSpPr>
        <p:spPr>
          <a:xfrm>
            <a:off x="314572" y="0"/>
            <a:ext cx="0" cy="695259"/>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9" name="Oval 8">
            <a:extLst>
              <a:ext uri="{FF2B5EF4-FFF2-40B4-BE49-F238E27FC236}">
                <a16:creationId xmlns:a16="http://schemas.microsoft.com/office/drawing/2014/main" id="{63D333DD-D034-87A4-5B36-E598E076D204}"/>
              </a:ext>
            </a:extLst>
          </p:cNvPr>
          <p:cNvSpPr/>
          <p:nvPr/>
        </p:nvSpPr>
        <p:spPr>
          <a:xfrm>
            <a:off x="217208" y="36844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 typeface="Arial"/>
              <a:buNone/>
              <a:tabLst/>
              <a:defRPr/>
            </a:pPr>
            <a:endParaRPr kumimoji="0" lang="en-US" sz="1350" b="0" i="0" u="none" strike="noStrike" kern="1200" cap="none" spc="0" normalizeH="0" baseline="0" noProof="0" dirty="0">
              <a:ln>
                <a:noFill/>
              </a:ln>
              <a:solidFill>
                <a:prstClr val="white"/>
              </a:solidFill>
              <a:effectLst/>
              <a:uLnTx/>
              <a:uFillTx/>
              <a:latin typeface="Aptos" panose="02110004020202020204"/>
              <a:ea typeface="+mn-ea"/>
              <a:cs typeface="+mn-cs"/>
              <a:sym typeface="Arial"/>
            </a:endParaRPr>
          </a:p>
        </p:txBody>
      </p:sp>
      <p:pic>
        <p:nvPicPr>
          <p:cNvPr id="12" name="Picture 11" descr="A black background with blue letters&#10;&#10;Description automatically generated">
            <a:extLst>
              <a:ext uri="{FF2B5EF4-FFF2-40B4-BE49-F238E27FC236}">
                <a16:creationId xmlns:a16="http://schemas.microsoft.com/office/drawing/2014/main" id="{DEB5B41C-80EE-E3DD-AAF2-44341BD13198}"/>
              </a:ext>
            </a:extLst>
          </p:cNvPr>
          <p:cNvPicPr>
            <a:picLocks noChangeAspect="1"/>
          </p:cNvPicPr>
          <p:nvPr/>
        </p:nvPicPr>
        <p:blipFill>
          <a:blip r:embed="rId7">
            <a:extLst>
              <a:ext uri="{28A0092B-C50C-407E-A947-70E740481C1C}">
                <a14:useLocalDpi xmlns:a14="http://schemas.microsoft.com/office/drawing/2010/main" val="0"/>
              </a:ext>
            </a:extLst>
          </a:blip>
          <a:srcRect b="37639"/>
          <a:stretch/>
        </p:blipFill>
        <p:spPr>
          <a:xfrm>
            <a:off x="7199097" y="502655"/>
            <a:ext cx="1333941" cy="345988"/>
          </a:xfrm>
          <a:prstGeom prst="rect">
            <a:avLst/>
          </a:prstGeom>
        </p:spPr>
      </p:pic>
      <p:pic>
        <p:nvPicPr>
          <p:cNvPr id="4" name="Picture 3" descr="A qr code on a white background&#10;&#10;AI-generated content may be incorrect.">
            <a:extLst>
              <a:ext uri="{FF2B5EF4-FFF2-40B4-BE49-F238E27FC236}">
                <a16:creationId xmlns:a16="http://schemas.microsoft.com/office/drawing/2014/main" id="{876C7101-14F6-0F59-E11C-FE75409944D8}"/>
              </a:ext>
            </a:extLst>
          </p:cNvPr>
          <p:cNvPicPr>
            <a:picLocks noChangeAspect="1"/>
          </p:cNvPicPr>
          <p:nvPr/>
        </p:nvPicPr>
        <p:blipFill>
          <a:blip r:embed="rId8"/>
          <a:stretch>
            <a:fillRect/>
          </a:stretch>
        </p:blipFill>
        <p:spPr>
          <a:xfrm>
            <a:off x="1190463" y="1308637"/>
            <a:ext cx="2188167" cy="2188167"/>
          </a:xfrm>
          <a:prstGeom prst="rect">
            <a:avLst/>
          </a:prstGeom>
        </p:spPr>
      </p:pic>
    </p:spTree>
    <p:extLst>
      <p:ext uri="{BB962C8B-B14F-4D97-AF65-F5344CB8AC3E}">
        <p14:creationId xmlns:p14="http://schemas.microsoft.com/office/powerpoint/2010/main" val="202295627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48"/>
          <p:cNvSpPr txBox="1">
            <a:spLocks noGrp="1"/>
          </p:cNvSpPr>
          <p:nvPr>
            <p:ph type="title"/>
          </p:nvPr>
        </p:nvSpPr>
        <p:spPr>
          <a:xfrm>
            <a:off x="5600647" y="1427569"/>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solidFill>
                  <a:srgbClr val="82ABC0"/>
                </a:solidFill>
                <a:latin typeface="Commissioner ExtraBold" pitchFamily="2" charset="0"/>
              </a:rPr>
              <a:t>AVAILABLE </a:t>
            </a:r>
            <a:br>
              <a:rPr lang="en" dirty="0">
                <a:solidFill>
                  <a:srgbClr val="82ABC0"/>
                </a:solidFill>
                <a:latin typeface="Commissioner ExtraBold" pitchFamily="2" charset="0"/>
              </a:rPr>
            </a:br>
            <a:r>
              <a:rPr lang="en" dirty="0">
                <a:solidFill>
                  <a:srgbClr val="82ABC0"/>
                </a:solidFill>
                <a:latin typeface="Commissioner ExtraBold" pitchFamily="2" charset="0"/>
              </a:rPr>
              <a:t>ON AMAZON</a:t>
            </a:r>
            <a:endParaRPr dirty="0">
              <a:solidFill>
                <a:srgbClr val="82ABC0"/>
              </a:solidFill>
              <a:latin typeface="Commissioner ExtraBold" pitchFamily="2" charset="0"/>
            </a:endParaRPr>
          </a:p>
        </p:txBody>
      </p:sp>
      <p:sp>
        <p:nvSpPr>
          <p:cNvPr id="266" name="Google Shape;266;p48"/>
          <p:cNvSpPr txBox="1">
            <a:spLocks noGrp="1"/>
          </p:cNvSpPr>
          <p:nvPr>
            <p:ph type="body" idx="1"/>
          </p:nvPr>
        </p:nvSpPr>
        <p:spPr>
          <a:xfrm>
            <a:off x="5584882" y="2637609"/>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dirty="0">
                <a:latin typeface="Commissioner" pitchFamily="2" charset="0"/>
              </a:rPr>
              <a:t>Managing</a:t>
            </a:r>
            <a:r>
              <a:rPr lang="en" dirty="0">
                <a:latin typeface="Commissioner" pitchFamily="2" charset="0"/>
              </a:rPr>
              <a:t> Investor Behavior in a Complex Economy</a:t>
            </a:r>
            <a:endParaRPr dirty="0">
              <a:latin typeface="Commissioner" pitchFamily="2" charset="0"/>
            </a:endParaRPr>
          </a:p>
        </p:txBody>
      </p:sp>
      <p:cxnSp>
        <p:nvCxnSpPr>
          <p:cNvPr id="267" name="Google Shape;267;p48"/>
          <p:cNvCxnSpPr/>
          <p:nvPr/>
        </p:nvCxnSpPr>
        <p:spPr>
          <a:xfrm>
            <a:off x="5488622" y="1594546"/>
            <a:ext cx="0" cy="2189700"/>
          </a:xfrm>
          <a:prstGeom prst="straightConnector1">
            <a:avLst/>
          </a:prstGeom>
          <a:noFill/>
          <a:ln w="9525" cap="flat" cmpd="sng">
            <a:solidFill>
              <a:srgbClr val="D34613"/>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68" name="Google Shape;268;p48"/>
          <p:cNvPicPr preferRelativeResize="0"/>
          <p:nvPr/>
        </p:nvPicPr>
        <p:blipFill rotWithShape="1">
          <a:blip r:embed="rId3">
            <a:alphaModFix/>
          </a:blip>
          <a:srcRect l="18080" t="-2202" r="23480" b="-2192"/>
          <a:stretch/>
        </p:blipFill>
        <p:spPr>
          <a:xfrm>
            <a:off x="-422250" y="-236700"/>
            <a:ext cx="4714800" cy="5616900"/>
          </a:xfrm>
          <a:prstGeom prst="flowChartDelay">
            <a:avLst/>
          </a:prstGeom>
          <a:noFill/>
          <a:ln>
            <a:noFill/>
          </a:ln>
        </p:spPr>
      </p:pic>
      <p:pic>
        <p:nvPicPr>
          <p:cNvPr id="2" name="Picture 10" descr="Geometric Background Images – Browse 19,675,307 Stock Photos ...">
            <a:extLst>
              <a:ext uri="{FF2B5EF4-FFF2-40B4-BE49-F238E27FC236}">
                <a16:creationId xmlns:a16="http://schemas.microsoft.com/office/drawing/2014/main" id="{386D14F6-7286-3C62-DA71-AD1EFD71F1B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9413"/>
          <a:stretch/>
        </p:blipFill>
        <p:spPr bwMode="auto">
          <a:xfrm>
            <a:off x="-1643618" y="-812458"/>
            <a:ext cx="6868635" cy="6558455"/>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3" name="Picture 2" descr="Cover of The Behavioral Portfolio (Hardback) by Phillip  Toews">
            <a:extLst>
              <a:ext uri="{FF2B5EF4-FFF2-40B4-BE49-F238E27FC236}">
                <a16:creationId xmlns:a16="http://schemas.microsoft.com/office/drawing/2014/main" id="{C6FC7261-48E6-83BB-08DD-D4682D3C086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477" y="905983"/>
            <a:ext cx="1873288" cy="325952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qr code with a dinosaur&#10;&#10;Description automatically generated">
            <a:extLst>
              <a:ext uri="{FF2B5EF4-FFF2-40B4-BE49-F238E27FC236}">
                <a16:creationId xmlns:a16="http://schemas.microsoft.com/office/drawing/2014/main" id="{5C4462E6-4446-19CE-67E8-5C8AE1263938}"/>
              </a:ext>
            </a:extLst>
          </p:cNvPr>
          <p:cNvPicPr>
            <a:picLocks noChangeAspect="1"/>
          </p:cNvPicPr>
          <p:nvPr/>
        </p:nvPicPr>
        <p:blipFill>
          <a:blip r:embed="rId6"/>
          <a:stretch>
            <a:fillRect/>
          </a:stretch>
        </p:blipFill>
        <p:spPr>
          <a:xfrm>
            <a:off x="1883996" y="1036008"/>
            <a:ext cx="3145203" cy="3138512"/>
          </a:xfrm>
          <a:prstGeom prst="rect">
            <a:avLst/>
          </a:prstGeom>
        </p:spPr>
      </p:pic>
      <p:pic>
        <p:nvPicPr>
          <p:cNvPr id="9" name="Picture 8" descr="A black and white sign with white text&#10;&#10;Description automatically generated">
            <a:extLst>
              <a:ext uri="{FF2B5EF4-FFF2-40B4-BE49-F238E27FC236}">
                <a16:creationId xmlns:a16="http://schemas.microsoft.com/office/drawing/2014/main" id="{8833379F-FF2C-C169-6D1D-1E414BADF367}"/>
              </a:ext>
            </a:extLst>
          </p:cNvPr>
          <p:cNvPicPr>
            <a:picLocks noChangeAspect="1"/>
          </p:cNvPicPr>
          <p:nvPr/>
        </p:nvPicPr>
        <p:blipFill>
          <a:blip r:embed="rId7"/>
          <a:srcRect b="34983"/>
          <a:stretch/>
        </p:blipFill>
        <p:spPr>
          <a:xfrm>
            <a:off x="7347774" y="360671"/>
            <a:ext cx="1500060" cy="40564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58"/>
        <p:cNvGrpSpPr/>
        <p:nvPr/>
      </p:nvGrpSpPr>
      <p:grpSpPr>
        <a:xfrm>
          <a:off x="0" y="0"/>
          <a:ext cx="0" cy="0"/>
          <a:chOff x="0" y="0"/>
          <a:chExt cx="0" cy="0"/>
        </a:xfrm>
      </p:grpSpPr>
      <p:sp>
        <p:nvSpPr>
          <p:cNvPr id="2159" name="Google Shape;2159;p68"/>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latin typeface="Commissioner ExtraBold" pitchFamily="2" charset="0"/>
              </a:rPr>
              <a:t>THANKS!</a:t>
            </a:r>
            <a:endParaRPr dirty="0">
              <a:latin typeface="Commissioner ExtraBold" pitchFamily="2" charset="0"/>
            </a:endParaRPr>
          </a:p>
        </p:txBody>
      </p:sp>
      <p:sp>
        <p:nvSpPr>
          <p:cNvPr id="2160" name="Google Shape;2160;p68"/>
          <p:cNvSpPr txBox="1">
            <a:spLocks noGrp="1"/>
          </p:cNvSpPr>
          <p:nvPr>
            <p:ph type="subTitle" idx="1"/>
          </p:nvPr>
        </p:nvSpPr>
        <p:spPr>
          <a:xfrm>
            <a:off x="924875" y="1623315"/>
            <a:ext cx="3305400" cy="1092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64B995"/>
                </a:solidFill>
                <a:latin typeface="Commissioner" pitchFamily="2" charset="0"/>
              </a:rPr>
              <a:t>Do you have questions?</a:t>
            </a:r>
            <a:endParaRPr dirty="0">
              <a:solidFill>
                <a:srgbClr val="64B995"/>
              </a:solidFill>
              <a:latin typeface="Commissioner" pitchFamily="2" charset="0"/>
            </a:endParaRPr>
          </a:p>
          <a:p>
            <a:pPr marL="0" lvl="0" indent="0" algn="l" rtl="0">
              <a:spcBef>
                <a:spcPts val="0"/>
              </a:spcBef>
              <a:spcAft>
                <a:spcPts val="0"/>
              </a:spcAft>
              <a:buNone/>
            </a:pPr>
            <a:r>
              <a:rPr lang="en-US" dirty="0">
                <a:solidFill>
                  <a:srgbClr val="64B995"/>
                </a:solidFill>
                <a:latin typeface="Commissioner" pitchFamily="2" charset="0"/>
              </a:rPr>
              <a:t>eben@toewscorp.com</a:t>
            </a:r>
            <a:endParaRPr dirty="0">
              <a:solidFill>
                <a:srgbClr val="64B995"/>
              </a:solidFill>
              <a:latin typeface="Commissioner" pitchFamily="2" charset="0"/>
            </a:endParaRPr>
          </a:p>
          <a:p>
            <a:pPr marL="0" lvl="0" indent="0" algn="l" rtl="0">
              <a:spcBef>
                <a:spcPts val="0"/>
              </a:spcBef>
              <a:spcAft>
                <a:spcPts val="0"/>
              </a:spcAft>
              <a:buNone/>
            </a:pPr>
            <a:r>
              <a:rPr lang="en-US" dirty="0">
                <a:solidFill>
                  <a:srgbClr val="64B995"/>
                </a:solidFill>
                <a:latin typeface="Commissioner" pitchFamily="2" charset="0"/>
              </a:rPr>
              <a:t>toewscorp.com</a:t>
            </a:r>
            <a:br>
              <a:rPr lang="en-US" dirty="0">
                <a:solidFill>
                  <a:srgbClr val="64B995"/>
                </a:solidFill>
                <a:latin typeface="Commissioner" pitchFamily="2" charset="0"/>
              </a:rPr>
            </a:br>
            <a:r>
              <a:rPr lang="en-US" dirty="0">
                <a:solidFill>
                  <a:srgbClr val="64B995"/>
                </a:solidFill>
                <a:latin typeface="Commissioner" pitchFamily="2" charset="0"/>
              </a:rPr>
              <a:t>(800) 511-9390</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cxnSp>
        <p:nvCxnSpPr>
          <p:cNvPr id="2161" name="Google Shape;2161;p68"/>
          <p:cNvCxnSpPr/>
          <p:nvPr/>
        </p:nvCxnSpPr>
        <p:spPr>
          <a:xfrm>
            <a:off x="1013400" y="1488797"/>
            <a:ext cx="2763000" cy="0"/>
          </a:xfrm>
          <a:prstGeom prst="straightConnector1">
            <a:avLst/>
          </a:prstGeom>
          <a:noFill/>
          <a:ln w="9525" cap="flat" cmpd="sng">
            <a:solidFill>
              <a:srgbClr val="82ABC0"/>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2163" name="Google Shape;2163;p68"/>
          <p:cNvCxnSpPr/>
          <p:nvPr/>
        </p:nvCxnSpPr>
        <p:spPr>
          <a:xfrm>
            <a:off x="1013400" y="3458072"/>
            <a:ext cx="2763000" cy="0"/>
          </a:xfrm>
          <a:prstGeom prst="straightConnector1">
            <a:avLst/>
          </a:prstGeom>
          <a:noFill/>
          <a:ln w="9525" cap="flat" cmpd="sng">
            <a:solidFill>
              <a:srgbClr val="96B8CA"/>
            </a:solidFill>
            <a:prstDash val="solid"/>
            <a:round/>
            <a:headEnd type="none" w="med" len="med"/>
            <a:tailEnd type="none" w="med" len="med"/>
          </a:ln>
          <a:effectLst>
            <a:outerShdw blurRad="57150" dist="19050" dir="5400000" algn="bl" rotWithShape="0">
              <a:srgbClr val="FFFFFF">
                <a:alpha val="50000"/>
              </a:srgbClr>
            </a:outerShdw>
          </a:effectLst>
        </p:spPr>
      </p:cxnSp>
      <p:grpSp>
        <p:nvGrpSpPr>
          <p:cNvPr id="2170" name="Google Shape;2170;p68"/>
          <p:cNvGrpSpPr/>
          <p:nvPr/>
        </p:nvGrpSpPr>
        <p:grpSpPr>
          <a:xfrm>
            <a:off x="1050910" y="2753414"/>
            <a:ext cx="346056" cy="345674"/>
            <a:chOff x="3752358" y="3817349"/>
            <a:chExt cx="346056" cy="345674"/>
          </a:xfrm>
        </p:grpSpPr>
        <p:sp>
          <p:nvSpPr>
            <p:cNvPr id="2171" name="Google Shape;2171;p68"/>
            <p:cNvSpPr/>
            <p:nvPr/>
          </p:nvSpPr>
          <p:spPr>
            <a:xfrm>
              <a:off x="3752358" y="3817349"/>
              <a:ext cx="346056" cy="345674"/>
            </a:xfrm>
            <a:custGeom>
              <a:avLst/>
              <a:gdLst/>
              <a:ahLst/>
              <a:cxnLst/>
              <a:rect l="l" t="t" r="r" b="b"/>
              <a:pathLst>
                <a:path w="10872" h="10860" extrusionOk="0">
                  <a:moveTo>
                    <a:pt x="5430" y="334"/>
                  </a:moveTo>
                  <a:cubicBezTo>
                    <a:pt x="8252" y="334"/>
                    <a:pt x="10526" y="2608"/>
                    <a:pt x="10526" y="5430"/>
                  </a:cubicBezTo>
                  <a:cubicBezTo>
                    <a:pt x="10526" y="8240"/>
                    <a:pt x="8228" y="10514"/>
                    <a:pt x="5430" y="10514"/>
                  </a:cubicBezTo>
                  <a:cubicBezTo>
                    <a:pt x="2620" y="10514"/>
                    <a:pt x="346" y="8240"/>
                    <a:pt x="346" y="5430"/>
                  </a:cubicBezTo>
                  <a:cubicBezTo>
                    <a:pt x="346" y="2608"/>
                    <a:pt x="2620" y="334"/>
                    <a:pt x="5430"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2" y="10859"/>
                    <a:pt x="8252" y="10300"/>
                    <a:pt x="9276" y="9264"/>
                  </a:cubicBezTo>
                  <a:cubicBezTo>
                    <a:pt x="10300" y="8240"/>
                    <a:pt x="10871" y="6871"/>
                    <a:pt x="10871" y="5430"/>
                  </a:cubicBezTo>
                  <a:cubicBezTo>
                    <a:pt x="10871" y="3989"/>
                    <a:pt x="10300" y="2620"/>
                    <a:pt x="9276" y="1584"/>
                  </a:cubicBezTo>
                  <a:cubicBezTo>
                    <a:pt x="8252" y="560"/>
                    <a:pt x="6882" y="1"/>
                    <a:pt x="5430"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172" name="Google Shape;2172;p68"/>
            <p:cNvSpPr/>
            <p:nvPr/>
          </p:nvSpPr>
          <p:spPr>
            <a:xfrm>
              <a:off x="3831933" y="3955682"/>
              <a:ext cx="47809" cy="120540"/>
            </a:xfrm>
            <a:custGeom>
              <a:avLst/>
              <a:gdLst/>
              <a:ahLst/>
              <a:cxnLst/>
              <a:rect l="l" t="t" r="r" b="b"/>
              <a:pathLst>
                <a:path w="1502" h="3787" extrusionOk="0">
                  <a:moveTo>
                    <a:pt x="1168" y="346"/>
                  </a:moveTo>
                  <a:lnTo>
                    <a:pt x="1168" y="3430"/>
                  </a:lnTo>
                  <a:lnTo>
                    <a:pt x="358" y="3430"/>
                  </a:lnTo>
                  <a:lnTo>
                    <a:pt x="358" y="346"/>
                  </a:lnTo>
                  <a:close/>
                  <a:moveTo>
                    <a:pt x="180" y="1"/>
                  </a:moveTo>
                  <a:cubicBezTo>
                    <a:pt x="96" y="1"/>
                    <a:pt x="1" y="72"/>
                    <a:pt x="1" y="179"/>
                  </a:cubicBezTo>
                  <a:lnTo>
                    <a:pt x="1" y="3608"/>
                  </a:lnTo>
                  <a:cubicBezTo>
                    <a:pt x="1" y="3703"/>
                    <a:pt x="72" y="3787"/>
                    <a:pt x="180" y="3787"/>
                  </a:cubicBezTo>
                  <a:lnTo>
                    <a:pt x="1323" y="3787"/>
                  </a:lnTo>
                  <a:cubicBezTo>
                    <a:pt x="1418" y="3787"/>
                    <a:pt x="1501" y="3715"/>
                    <a:pt x="1501" y="3608"/>
                  </a:cubicBezTo>
                  <a:lnTo>
                    <a:pt x="1501" y="179"/>
                  </a:lnTo>
                  <a:cubicBezTo>
                    <a:pt x="1501" y="72"/>
                    <a:pt x="1430" y="1"/>
                    <a:pt x="1323"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173" name="Google Shape;2173;p68"/>
            <p:cNvSpPr/>
            <p:nvPr/>
          </p:nvSpPr>
          <p:spPr>
            <a:xfrm>
              <a:off x="3824739" y="3890112"/>
              <a:ext cx="55002" cy="55002"/>
            </a:xfrm>
            <a:custGeom>
              <a:avLst/>
              <a:gdLst/>
              <a:ahLst/>
              <a:cxnLst/>
              <a:rect l="l" t="t" r="r" b="b"/>
              <a:pathLst>
                <a:path w="1728" h="1728" extrusionOk="0">
                  <a:moveTo>
                    <a:pt x="870" y="334"/>
                  </a:moveTo>
                  <a:cubicBezTo>
                    <a:pt x="1156" y="334"/>
                    <a:pt x="1394" y="572"/>
                    <a:pt x="1394" y="846"/>
                  </a:cubicBezTo>
                  <a:cubicBezTo>
                    <a:pt x="1394" y="1132"/>
                    <a:pt x="1156" y="1370"/>
                    <a:pt x="870" y="1370"/>
                  </a:cubicBezTo>
                  <a:cubicBezTo>
                    <a:pt x="584" y="1370"/>
                    <a:pt x="346" y="1132"/>
                    <a:pt x="346" y="846"/>
                  </a:cubicBezTo>
                  <a:cubicBezTo>
                    <a:pt x="346" y="572"/>
                    <a:pt x="584" y="334"/>
                    <a:pt x="870" y="334"/>
                  </a:cubicBezTo>
                  <a:close/>
                  <a:moveTo>
                    <a:pt x="870" y="1"/>
                  </a:moveTo>
                  <a:cubicBezTo>
                    <a:pt x="394" y="1"/>
                    <a:pt x="1" y="394"/>
                    <a:pt x="1" y="870"/>
                  </a:cubicBezTo>
                  <a:cubicBezTo>
                    <a:pt x="1" y="1346"/>
                    <a:pt x="394" y="1727"/>
                    <a:pt x="870" y="1727"/>
                  </a:cubicBezTo>
                  <a:cubicBezTo>
                    <a:pt x="1346" y="1727"/>
                    <a:pt x="1727" y="1334"/>
                    <a:pt x="1727" y="870"/>
                  </a:cubicBezTo>
                  <a:cubicBezTo>
                    <a:pt x="1727" y="394"/>
                    <a:pt x="1346" y="1"/>
                    <a:pt x="870"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2174" name="Google Shape;2174;p68"/>
            <p:cNvSpPr/>
            <p:nvPr/>
          </p:nvSpPr>
          <p:spPr>
            <a:xfrm>
              <a:off x="3904696" y="3955682"/>
              <a:ext cx="128148" cy="120540"/>
            </a:xfrm>
            <a:custGeom>
              <a:avLst/>
              <a:gdLst/>
              <a:ahLst/>
              <a:cxnLst/>
              <a:rect l="l" t="t" r="r" b="b"/>
              <a:pathLst>
                <a:path w="4026" h="3787" extrusionOk="0">
                  <a:moveTo>
                    <a:pt x="191" y="1"/>
                  </a:moveTo>
                  <a:cubicBezTo>
                    <a:pt x="96" y="1"/>
                    <a:pt x="1" y="72"/>
                    <a:pt x="1" y="179"/>
                  </a:cubicBezTo>
                  <a:lnTo>
                    <a:pt x="1" y="3608"/>
                  </a:lnTo>
                  <a:cubicBezTo>
                    <a:pt x="1" y="3703"/>
                    <a:pt x="84" y="3787"/>
                    <a:pt x="191" y="3787"/>
                  </a:cubicBezTo>
                  <a:lnTo>
                    <a:pt x="1334" y="3787"/>
                  </a:lnTo>
                  <a:cubicBezTo>
                    <a:pt x="1418" y="3787"/>
                    <a:pt x="1513" y="3715"/>
                    <a:pt x="1513" y="3608"/>
                  </a:cubicBezTo>
                  <a:lnTo>
                    <a:pt x="1513" y="2382"/>
                  </a:lnTo>
                  <a:cubicBezTo>
                    <a:pt x="1513" y="1977"/>
                    <a:pt x="1596" y="1501"/>
                    <a:pt x="2037" y="1501"/>
                  </a:cubicBezTo>
                  <a:cubicBezTo>
                    <a:pt x="2347" y="1501"/>
                    <a:pt x="2477" y="1763"/>
                    <a:pt x="2525" y="2060"/>
                  </a:cubicBezTo>
                  <a:cubicBezTo>
                    <a:pt x="2537" y="2156"/>
                    <a:pt x="2608" y="2215"/>
                    <a:pt x="2692" y="2215"/>
                  </a:cubicBezTo>
                  <a:cubicBezTo>
                    <a:pt x="2787" y="2215"/>
                    <a:pt x="2870" y="2120"/>
                    <a:pt x="2847" y="2025"/>
                  </a:cubicBezTo>
                  <a:cubicBezTo>
                    <a:pt x="2763" y="1465"/>
                    <a:pt x="2477" y="1155"/>
                    <a:pt x="2013" y="1155"/>
                  </a:cubicBezTo>
                  <a:cubicBezTo>
                    <a:pt x="1465" y="1155"/>
                    <a:pt x="1156" y="1608"/>
                    <a:pt x="1156" y="2382"/>
                  </a:cubicBezTo>
                  <a:lnTo>
                    <a:pt x="1156" y="3430"/>
                  </a:lnTo>
                  <a:lnTo>
                    <a:pt x="346" y="3430"/>
                  </a:lnTo>
                  <a:lnTo>
                    <a:pt x="346" y="358"/>
                  </a:lnTo>
                  <a:lnTo>
                    <a:pt x="918" y="358"/>
                  </a:lnTo>
                  <a:lnTo>
                    <a:pt x="918" y="572"/>
                  </a:lnTo>
                  <a:cubicBezTo>
                    <a:pt x="918" y="632"/>
                    <a:pt x="930" y="679"/>
                    <a:pt x="977" y="715"/>
                  </a:cubicBezTo>
                  <a:cubicBezTo>
                    <a:pt x="1007" y="733"/>
                    <a:pt x="1043" y="742"/>
                    <a:pt x="1078" y="742"/>
                  </a:cubicBezTo>
                  <a:cubicBezTo>
                    <a:pt x="1114" y="742"/>
                    <a:pt x="1150" y="733"/>
                    <a:pt x="1180" y="715"/>
                  </a:cubicBezTo>
                  <a:cubicBezTo>
                    <a:pt x="1477" y="477"/>
                    <a:pt x="1835" y="358"/>
                    <a:pt x="2227" y="358"/>
                  </a:cubicBezTo>
                  <a:cubicBezTo>
                    <a:pt x="3204" y="358"/>
                    <a:pt x="3656" y="1191"/>
                    <a:pt x="3656" y="2001"/>
                  </a:cubicBezTo>
                  <a:lnTo>
                    <a:pt x="3656" y="3430"/>
                  </a:lnTo>
                  <a:lnTo>
                    <a:pt x="2847" y="3430"/>
                  </a:lnTo>
                  <a:lnTo>
                    <a:pt x="2847" y="2870"/>
                  </a:lnTo>
                  <a:cubicBezTo>
                    <a:pt x="2847" y="2775"/>
                    <a:pt x="2775" y="2703"/>
                    <a:pt x="2692" y="2703"/>
                  </a:cubicBezTo>
                  <a:cubicBezTo>
                    <a:pt x="2597" y="2703"/>
                    <a:pt x="2525" y="2775"/>
                    <a:pt x="2525" y="2870"/>
                  </a:cubicBezTo>
                  <a:lnTo>
                    <a:pt x="2525" y="3596"/>
                  </a:lnTo>
                  <a:cubicBezTo>
                    <a:pt x="2525" y="3691"/>
                    <a:pt x="2597" y="3775"/>
                    <a:pt x="2704" y="3775"/>
                  </a:cubicBezTo>
                  <a:lnTo>
                    <a:pt x="3847" y="3775"/>
                  </a:lnTo>
                  <a:cubicBezTo>
                    <a:pt x="3942" y="3775"/>
                    <a:pt x="4025" y="3703"/>
                    <a:pt x="4025" y="3596"/>
                  </a:cubicBezTo>
                  <a:lnTo>
                    <a:pt x="4025" y="1989"/>
                  </a:lnTo>
                  <a:cubicBezTo>
                    <a:pt x="4025" y="810"/>
                    <a:pt x="3299" y="1"/>
                    <a:pt x="2239" y="1"/>
                  </a:cubicBezTo>
                  <a:cubicBezTo>
                    <a:pt x="1894" y="1"/>
                    <a:pt x="1573" y="84"/>
                    <a:pt x="1275" y="251"/>
                  </a:cubicBezTo>
                  <a:lnTo>
                    <a:pt x="1275" y="179"/>
                  </a:lnTo>
                  <a:cubicBezTo>
                    <a:pt x="1275" y="84"/>
                    <a:pt x="1204" y="1"/>
                    <a:pt x="1096"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grpSp>
        <p:nvGrpSpPr>
          <p:cNvPr id="2" name="Google Shape;10720;p79">
            <a:extLst>
              <a:ext uri="{FF2B5EF4-FFF2-40B4-BE49-F238E27FC236}">
                <a16:creationId xmlns:a16="http://schemas.microsoft.com/office/drawing/2014/main" id="{D8BDC7ED-F5E9-139A-DE87-A1B97D41E4D3}"/>
              </a:ext>
            </a:extLst>
          </p:cNvPr>
          <p:cNvGrpSpPr/>
          <p:nvPr/>
        </p:nvGrpSpPr>
        <p:grpSpPr>
          <a:xfrm>
            <a:off x="3921975" y="5654321"/>
            <a:ext cx="357720" cy="342192"/>
            <a:chOff x="1973254" y="4156304"/>
            <a:chExt cx="357720" cy="342192"/>
          </a:xfrm>
          <a:solidFill>
            <a:schemeClr val="bg1"/>
          </a:solidFill>
        </p:grpSpPr>
        <p:sp>
          <p:nvSpPr>
            <p:cNvPr id="3" name="Google Shape;10721;p79">
              <a:extLst>
                <a:ext uri="{FF2B5EF4-FFF2-40B4-BE49-F238E27FC236}">
                  <a16:creationId xmlns:a16="http://schemas.microsoft.com/office/drawing/2014/main" id="{97A3776E-81A6-8EDE-3EE9-94E01545732E}"/>
                </a:ext>
              </a:extLst>
            </p:cNvPr>
            <p:cNvSpPr/>
            <p:nvPr/>
          </p:nvSpPr>
          <p:spPr>
            <a:xfrm>
              <a:off x="2129044" y="4156304"/>
              <a:ext cx="18926" cy="97964"/>
            </a:xfrm>
            <a:custGeom>
              <a:avLst/>
              <a:gdLst/>
              <a:ahLst/>
              <a:cxnLst/>
              <a:rect l="l" t="t" r="r" b="b"/>
              <a:pathLst>
                <a:path w="596" h="3085" extrusionOk="0">
                  <a:moveTo>
                    <a:pt x="417" y="0"/>
                  </a:moveTo>
                  <a:cubicBezTo>
                    <a:pt x="310" y="0"/>
                    <a:pt x="238" y="72"/>
                    <a:pt x="238" y="179"/>
                  </a:cubicBezTo>
                  <a:cubicBezTo>
                    <a:pt x="238" y="358"/>
                    <a:pt x="191" y="453"/>
                    <a:pt x="131" y="560"/>
                  </a:cubicBezTo>
                  <a:cubicBezTo>
                    <a:pt x="72" y="667"/>
                    <a:pt x="0" y="822"/>
                    <a:pt x="0" y="1096"/>
                  </a:cubicBezTo>
                  <a:cubicBezTo>
                    <a:pt x="0" y="1358"/>
                    <a:pt x="72" y="1501"/>
                    <a:pt x="131" y="1632"/>
                  </a:cubicBezTo>
                  <a:cubicBezTo>
                    <a:pt x="191" y="1727"/>
                    <a:pt x="238" y="1822"/>
                    <a:pt x="238" y="2001"/>
                  </a:cubicBezTo>
                  <a:cubicBezTo>
                    <a:pt x="238" y="2179"/>
                    <a:pt x="191" y="2263"/>
                    <a:pt x="131" y="2370"/>
                  </a:cubicBezTo>
                  <a:cubicBezTo>
                    <a:pt x="72" y="2501"/>
                    <a:pt x="0" y="2644"/>
                    <a:pt x="0" y="2906"/>
                  </a:cubicBezTo>
                  <a:cubicBezTo>
                    <a:pt x="0" y="3013"/>
                    <a:pt x="72" y="3084"/>
                    <a:pt x="179" y="3084"/>
                  </a:cubicBezTo>
                  <a:cubicBezTo>
                    <a:pt x="286" y="3084"/>
                    <a:pt x="357" y="3013"/>
                    <a:pt x="357" y="2906"/>
                  </a:cubicBezTo>
                  <a:cubicBezTo>
                    <a:pt x="357" y="2727"/>
                    <a:pt x="405" y="2644"/>
                    <a:pt x="464" y="2536"/>
                  </a:cubicBezTo>
                  <a:cubicBezTo>
                    <a:pt x="524" y="2417"/>
                    <a:pt x="595" y="2263"/>
                    <a:pt x="595" y="2001"/>
                  </a:cubicBezTo>
                  <a:cubicBezTo>
                    <a:pt x="595" y="1727"/>
                    <a:pt x="524" y="1584"/>
                    <a:pt x="464" y="1465"/>
                  </a:cubicBezTo>
                  <a:cubicBezTo>
                    <a:pt x="405" y="1358"/>
                    <a:pt x="357" y="1274"/>
                    <a:pt x="357" y="1096"/>
                  </a:cubicBezTo>
                  <a:cubicBezTo>
                    <a:pt x="357" y="905"/>
                    <a:pt x="405" y="822"/>
                    <a:pt x="464" y="715"/>
                  </a:cubicBezTo>
                  <a:cubicBezTo>
                    <a:pt x="524" y="596"/>
                    <a:pt x="595" y="453"/>
                    <a:pt x="595" y="179"/>
                  </a:cubicBezTo>
                  <a:cubicBezTo>
                    <a:pt x="595" y="72"/>
                    <a:pt x="524" y="0"/>
                    <a:pt x="417"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 name="Google Shape;10722;p79">
              <a:extLst>
                <a:ext uri="{FF2B5EF4-FFF2-40B4-BE49-F238E27FC236}">
                  <a16:creationId xmlns:a16="http://schemas.microsoft.com/office/drawing/2014/main" id="{085EE36B-D75A-83FC-00E2-59135C2D64DD}"/>
                </a:ext>
              </a:extLst>
            </p:cNvPr>
            <p:cNvSpPr/>
            <p:nvPr/>
          </p:nvSpPr>
          <p:spPr>
            <a:xfrm>
              <a:off x="2174771" y="4156304"/>
              <a:ext cx="18958" cy="97964"/>
            </a:xfrm>
            <a:custGeom>
              <a:avLst/>
              <a:gdLst/>
              <a:ahLst/>
              <a:cxnLst/>
              <a:rect l="l" t="t" r="r" b="b"/>
              <a:pathLst>
                <a:path w="597" h="3085" extrusionOk="0">
                  <a:moveTo>
                    <a:pt x="418" y="0"/>
                  </a:moveTo>
                  <a:cubicBezTo>
                    <a:pt x="322" y="0"/>
                    <a:pt x="239" y="72"/>
                    <a:pt x="239" y="179"/>
                  </a:cubicBezTo>
                  <a:cubicBezTo>
                    <a:pt x="239" y="358"/>
                    <a:pt x="191" y="453"/>
                    <a:pt x="144" y="560"/>
                  </a:cubicBezTo>
                  <a:cubicBezTo>
                    <a:pt x="84" y="667"/>
                    <a:pt x="1" y="822"/>
                    <a:pt x="1" y="1096"/>
                  </a:cubicBezTo>
                  <a:cubicBezTo>
                    <a:pt x="1" y="1358"/>
                    <a:pt x="84" y="1501"/>
                    <a:pt x="144" y="1632"/>
                  </a:cubicBezTo>
                  <a:cubicBezTo>
                    <a:pt x="191" y="1727"/>
                    <a:pt x="239" y="1822"/>
                    <a:pt x="239" y="2001"/>
                  </a:cubicBezTo>
                  <a:cubicBezTo>
                    <a:pt x="239" y="2179"/>
                    <a:pt x="191" y="2263"/>
                    <a:pt x="144" y="2370"/>
                  </a:cubicBezTo>
                  <a:cubicBezTo>
                    <a:pt x="84" y="2501"/>
                    <a:pt x="1" y="2644"/>
                    <a:pt x="1" y="2906"/>
                  </a:cubicBezTo>
                  <a:cubicBezTo>
                    <a:pt x="1" y="3013"/>
                    <a:pt x="84" y="3084"/>
                    <a:pt x="179" y="3084"/>
                  </a:cubicBezTo>
                  <a:cubicBezTo>
                    <a:pt x="287" y="3084"/>
                    <a:pt x="358" y="3013"/>
                    <a:pt x="358" y="2906"/>
                  </a:cubicBezTo>
                  <a:cubicBezTo>
                    <a:pt x="358" y="2727"/>
                    <a:pt x="406" y="2644"/>
                    <a:pt x="465" y="2536"/>
                  </a:cubicBezTo>
                  <a:cubicBezTo>
                    <a:pt x="525" y="2417"/>
                    <a:pt x="596" y="2263"/>
                    <a:pt x="596" y="2001"/>
                  </a:cubicBezTo>
                  <a:cubicBezTo>
                    <a:pt x="596" y="1727"/>
                    <a:pt x="525" y="1584"/>
                    <a:pt x="465" y="1465"/>
                  </a:cubicBezTo>
                  <a:cubicBezTo>
                    <a:pt x="406" y="1358"/>
                    <a:pt x="358" y="1274"/>
                    <a:pt x="358" y="1096"/>
                  </a:cubicBezTo>
                  <a:cubicBezTo>
                    <a:pt x="358" y="905"/>
                    <a:pt x="406" y="822"/>
                    <a:pt x="465" y="715"/>
                  </a:cubicBezTo>
                  <a:cubicBezTo>
                    <a:pt x="525" y="596"/>
                    <a:pt x="596" y="453"/>
                    <a:pt x="596" y="179"/>
                  </a:cubicBezTo>
                  <a:cubicBezTo>
                    <a:pt x="596" y="72"/>
                    <a:pt x="525" y="0"/>
                    <a:pt x="418"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5" name="Google Shape;10723;p79">
              <a:extLst>
                <a:ext uri="{FF2B5EF4-FFF2-40B4-BE49-F238E27FC236}">
                  <a16:creationId xmlns:a16="http://schemas.microsoft.com/office/drawing/2014/main" id="{92527F0F-7F23-54D6-2F9F-1209F8361394}"/>
                </a:ext>
              </a:extLst>
            </p:cNvPr>
            <p:cNvSpPr/>
            <p:nvPr/>
          </p:nvSpPr>
          <p:spPr>
            <a:xfrm>
              <a:off x="1992529" y="4460644"/>
              <a:ext cx="338445" cy="37852"/>
            </a:xfrm>
            <a:custGeom>
              <a:avLst/>
              <a:gdLst/>
              <a:ahLst/>
              <a:cxnLst/>
              <a:rect l="l" t="t" r="r" b="b"/>
              <a:pathLst>
                <a:path w="10658" h="1192" extrusionOk="0">
                  <a:moveTo>
                    <a:pt x="10002" y="358"/>
                  </a:moveTo>
                  <a:lnTo>
                    <a:pt x="9931" y="632"/>
                  </a:lnTo>
                  <a:cubicBezTo>
                    <a:pt x="9895" y="751"/>
                    <a:pt x="9764" y="834"/>
                    <a:pt x="9645" y="834"/>
                  </a:cubicBezTo>
                  <a:lnTo>
                    <a:pt x="1013" y="834"/>
                  </a:lnTo>
                  <a:cubicBezTo>
                    <a:pt x="894" y="834"/>
                    <a:pt x="763" y="739"/>
                    <a:pt x="727" y="632"/>
                  </a:cubicBezTo>
                  <a:lnTo>
                    <a:pt x="656" y="358"/>
                  </a:lnTo>
                  <a:close/>
                  <a:moveTo>
                    <a:pt x="180" y="1"/>
                  </a:moveTo>
                  <a:cubicBezTo>
                    <a:pt x="72" y="1"/>
                    <a:pt x="1" y="84"/>
                    <a:pt x="1" y="180"/>
                  </a:cubicBezTo>
                  <a:cubicBezTo>
                    <a:pt x="1" y="287"/>
                    <a:pt x="72" y="358"/>
                    <a:pt x="180" y="358"/>
                  </a:cubicBezTo>
                  <a:lnTo>
                    <a:pt x="287" y="358"/>
                  </a:lnTo>
                  <a:lnTo>
                    <a:pt x="382" y="715"/>
                  </a:lnTo>
                  <a:cubicBezTo>
                    <a:pt x="465" y="989"/>
                    <a:pt x="739" y="1192"/>
                    <a:pt x="1013" y="1192"/>
                  </a:cubicBezTo>
                  <a:lnTo>
                    <a:pt x="9645" y="1192"/>
                  </a:lnTo>
                  <a:cubicBezTo>
                    <a:pt x="9931" y="1192"/>
                    <a:pt x="10193" y="989"/>
                    <a:pt x="10264" y="715"/>
                  </a:cubicBezTo>
                  <a:lnTo>
                    <a:pt x="10371" y="358"/>
                  </a:lnTo>
                  <a:lnTo>
                    <a:pt x="10478" y="358"/>
                  </a:lnTo>
                  <a:cubicBezTo>
                    <a:pt x="10574" y="358"/>
                    <a:pt x="10657" y="287"/>
                    <a:pt x="10657" y="180"/>
                  </a:cubicBezTo>
                  <a:cubicBezTo>
                    <a:pt x="10657" y="96"/>
                    <a:pt x="10586" y="1"/>
                    <a:pt x="10478"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Google Shape;10724;p79">
              <a:extLst>
                <a:ext uri="{FF2B5EF4-FFF2-40B4-BE49-F238E27FC236}">
                  <a16:creationId xmlns:a16="http://schemas.microsoft.com/office/drawing/2014/main" id="{2C6BECC2-62F9-29C1-42E9-8B979B106347}"/>
                </a:ext>
              </a:extLst>
            </p:cNvPr>
            <p:cNvSpPr/>
            <p:nvPr/>
          </p:nvSpPr>
          <p:spPr>
            <a:xfrm>
              <a:off x="1996340" y="4288627"/>
              <a:ext cx="60525" cy="69226"/>
            </a:xfrm>
            <a:custGeom>
              <a:avLst/>
              <a:gdLst/>
              <a:ahLst/>
              <a:cxnLst/>
              <a:rect l="l" t="t" r="r" b="b"/>
              <a:pathLst>
                <a:path w="1906" h="2180" extrusionOk="0">
                  <a:moveTo>
                    <a:pt x="1500" y="358"/>
                  </a:moveTo>
                  <a:lnTo>
                    <a:pt x="1500" y="1346"/>
                  </a:lnTo>
                  <a:cubicBezTo>
                    <a:pt x="1500" y="1513"/>
                    <a:pt x="1512" y="1656"/>
                    <a:pt x="1524" y="1822"/>
                  </a:cubicBezTo>
                  <a:lnTo>
                    <a:pt x="1512" y="1822"/>
                  </a:lnTo>
                  <a:cubicBezTo>
                    <a:pt x="869" y="1822"/>
                    <a:pt x="369" y="1298"/>
                    <a:pt x="369" y="679"/>
                  </a:cubicBezTo>
                  <a:cubicBezTo>
                    <a:pt x="357" y="572"/>
                    <a:pt x="369" y="465"/>
                    <a:pt x="405" y="358"/>
                  </a:cubicBezTo>
                  <a:close/>
                  <a:moveTo>
                    <a:pt x="262" y="1"/>
                  </a:moveTo>
                  <a:cubicBezTo>
                    <a:pt x="191" y="1"/>
                    <a:pt x="131" y="48"/>
                    <a:pt x="107" y="120"/>
                  </a:cubicBezTo>
                  <a:cubicBezTo>
                    <a:pt x="24" y="298"/>
                    <a:pt x="0" y="477"/>
                    <a:pt x="0" y="679"/>
                  </a:cubicBezTo>
                  <a:cubicBezTo>
                    <a:pt x="0" y="1513"/>
                    <a:pt x="667" y="2179"/>
                    <a:pt x="1500" y="2179"/>
                  </a:cubicBezTo>
                  <a:lnTo>
                    <a:pt x="1726" y="2179"/>
                  </a:lnTo>
                  <a:cubicBezTo>
                    <a:pt x="1786" y="2179"/>
                    <a:pt x="1834" y="2144"/>
                    <a:pt x="1857" y="2120"/>
                  </a:cubicBezTo>
                  <a:cubicBezTo>
                    <a:pt x="1893" y="2084"/>
                    <a:pt x="1905" y="2025"/>
                    <a:pt x="1905" y="1965"/>
                  </a:cubicBezTo>
                  <a:cubicBezTo>
                    <a:pt x="1857" y="1763"/>
                    <a:pt x="1846" y="1548"/>
                    <a:pt x="1846" y="1358"/>
                  </a:cubicBezTo>
                  <a:lnTo>
                    <a:pt x="1846" y="179"/>
                  </a:lnTo>
                  <a:cubicBezTo>
                    <a:pt x="1846" y="84"/>
                    <a:pt x="1774" y="1"/>
                    <a:pt x="1667"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7" name="Google Shape;10725;p79">
              <a:extLst>
                <a:ext uri="{FF2B5EF4-FFF2-40B4-BE49-F238E27FC236}">
                  <a16:creationId xmlns:a16="http://schemas.microsoft.com/office/drawing/2014/main" id="{04FCDBEB-4D05-4D39-3F23-3A805EB491ED}"/>
                </a:ext>
              </a:extLst>
            </p:cNvPr>
            <p:cNvSpPr/>
            <p:nvPr/>
          </p:nvSpPr>
          <p:spPr>
            <a:xfrm>
              <a:off x="1973254" y="4265954"/>
              <a:ext cx="306658" cy="184147"/>
            </a:xfrm>
            <a:custGeom>
              <a:avLst/>
              <a:gdLst/>
              <a:ahLst/>
              <a:cxnLst/>
              <a:rect l="l" t="t" r="r" b="b"/>
              <a:pathLst>
                <a:path w="9657" h="5799" extrusionOk="0">
                  <a:moveTo>
                    <a:pt x="9288" y="357"/>
                  </a:moveTo>
                  <a:lnTo>
                    <a:pt x="9288" y="2072"/>
                  </a:lnTo>
                  <a:cubicBezTo>
                    <a:pt x="9288" y="3917"/>
                    <a:pt x="7776" y="5418"/>
                    <a:pt x="5930" y="5418"/>
                  </a:cubicBezTo>
                  <a:cubicBezTo>
                    <a:pt x="4585" y="5418"/>
                    <a:pt x="3358" y="4620"/>
                    <a:pt x="2834" y="3370"/>
                  </a:cubicBezTo>
                  <a:cubicBezTo>
                    <a:pt x="2811" y="3310"/>
                    <a:pt x="2751" y="3263"/>
                    <a:pt x="2668" y="3263"/>
                  </a:cubicBezTo>
                  <a:lnTo>
                    <a:pt x="2227" y="3263"/>
                  </a:lnTo>
                  <a:cubicBezTo>
                    <a:pt x="1203" y="3263"/>
                    <a:pt x="346" y="2429"/>
                    <a:pt x="346" y="1393"/>
                  </a:cubicBezTo>
                  <a:cubicBezTo>
                    <a:pt x="358" y="1012"/>
                    <a:pt x="477" y="655"/>
                    <a:pt x="668" y="357"/>
                  </a:cubicBezTo>
                  <a:lnTo>
                    <a:pt x="8335" y="357"/>
                  </a:lnTo>
                  <a:lnTo>
                    <a:pt x="8335" y="1131"/>
                  </a:lnTo>
                  <a:cubicBezTo>
                    <a:pt x="8335" y="1238"/>
                    <a:pt x="8407" y="1310"/>
                    <a:pt x="8514" y="1310"/>
                  </a:cubicBezTo>
                  <a:cubicBezTo>
                    <a:pt x="8609" y="1310"/>
                    <a:pt x="8692" y="1238"/>
                    <a:pt x="8692" y="1131"/>
                  </a:cubicBezTo>
                  <a:lnTo>
                    <a:pt x="8692" y="357"/>
                  </a:lnTo>
                  <a:close/>
                  <a:moveTo>
                    <a:pt x="572" y="0"/>
                  </a:moveTo>
                  <a:cubicBezTo>
                    <a:pt x="513" y="0"/>
                    <a:pt x="477" y="36"/>
                    <a:pt x="429" y="84"/>
                  </a:cubicBezTo>
                  <a:cubicBezTo>
                    <a:pt x="144" y="465"/>
                    <a:pt x="1" y="917"/>
                    <a:pt x="1" y="1381"/>
                  </a:cubicBezTo>
                  <a:cubicBezTo>
                    <a:pt x="1" y="2620"/>
                    <a:pt x="1013" y="3620"/>
                    <a:pt x="2227" y="3620"/>
                  </a:cubicBezTo>
                  <a:lnTo>
                    <a:pt x="2561" y="3620"/>
                  </a:lnTo>
                  <a:cubicBezTo>
                    <a:pt x="3168" y="4941"/>
                    <a:pt x="4478" y="5799"/>
                    <a:pt x="5930" y="5799"/>
                  </a:cubicBezTo>
                  <a:cubicBezTo>
                    <a:pt x="7990" y="5799"/>
                    <a:pt x="9657" y="4132"/>
                    <a:pt x="9657" y="2072"/>
                  </a:cubicBezTo>
                  <a:lnTo>
                    <a:pt x="9657" y="179"/>
                  </a:lnTo>
                  <a:cubicBezTo>
                    <a:pt x="9657" y="84"/>
                    <a:pt x="9585" y="0"/>
                    <a:pt x="9478" y="0"/>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8" name="Google Shape;10726;p79">
              <a:extLst>
                <a:ext uri="{FF2B5EF4-FFF2-40B4-BE49-F238E27FC236}">
                  <a16:creationId xmlns:a16="http://schemas.microsoft.com/office/drawing/2014/main" id="{DB47049A-69C3-548F-EB91-C57074CD82DE}"/>
                </a:ext>
              </a:extLst>
            </p:cNvPr>
            <p:cNvSpPr/>
            <p:nvPr/>
          </p:nvSpPr>
          <p:spPr>
            <a:xfrm>
              <a:off x="2155877" y="4319620"/>
              <a:ext cx="93423" cy="99488"/>
            </a:xfrm>
            <a:custGeom>
              <a:avLst/>
              <a:gdLst/>
              <a:ahLst/>
              <a:cxnLst/>
              <a:rect l="l" t="t" r="r" b="b"/>
              <a:pathLst>
                <a:path w="2942" h="3133" extrusionOk="0">
                  <a:moveTo>
                    <a:pt x="2763" y="1"/>
                  </a:moveTo>
                  <a:cubicBezTo>
                    <a:pt x="2656" y="1"/>
                    <a:pt x="2584" y="72"/>
                    <a:pt x="2584" y="179"/>
                  </a:cubicBezTo>
                  <a:lnTo>
                    <a:pt x="2584" y="382"/>
                  </a:lnTo>
                  <a:cubicBezTo>
                    <a:pt x="2584" y="1703"/>
                    <a:pt x="1513" y="2775"/>
                    <a:pt x="179" y="2775"/>
                  </a:cubicBezTo>
                  <a:cubicBezTo>
                    <a:pt x="84" y="2775"/>
                    <a:pt x="0" y="2858"/>
                    <a:pt x="0" y="2954"/>
                  </a:cubicBezTo>
                  <a:cubicBezTo>
                    <a:pt x="0" y="3061"/>
                    <a:pt x="84" y="3132"/>
                    <a:pt x="179" y="3132"/>
                  </a:cubicBezTo>
                  <a:cubicBezTo>
                    <a:pt x="1703" y="3132"/>
                    <a:pt x="2941" y="1906"/>
                    <a:pt x="2941" y="382"/>
                  </a:cubicBezTo>
                  <a:lnTo>
                    <a:pt x="2941" y="179"/>
                  </a:lnTo>
                  <a:cubicBezTo>
                    <a:pt x="2941" y="72"/>
                    <a:pt x="2858" y="1"/>
                    <a:pt x="2763" y="1"/>
                  </a:cubicBezTo>
                  <a:close/>
                </a:path>
              </a:pathLst>
            </a:custGeom>
            <a:grp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10" name="TextBox 9">
            <a:extLst>
              <a:ext uri="{FF2B5EF4-FFF2-40B4-BE49-F238E27FC236}">
                <a16:creationId xmlns:a16="http://schemas.microsoft.com/office/drawing/2014/main" id="{A63FA89B-53F2-5EC0-0C67-319B3E822263}"/>
              </a:ext>
            </a:extLst>
          </p:cNvPr>
          <p:cNvSpPr txBox="1"/>
          <p:nvPr/>
        </p:nvSpPr>
        <p:spPr>
          <a:xfrm>
            <a:off x="1417846" y="3620771"/>
            <a:ext cx="4572000"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00" b="0" i="0" u="none" strike="noStrike" kern="0" cap="none" spc="0" normalizeH="0" baseline="0" noProof="0" dirty="0">
                <a:ln>
                  <a:noFill/>
                </a:ln>
                <a:solidFill>
                  <a:srgbClr val="D34613"/>
                </a:solidFill>
                <a:effectLst/>
                <a:uLnTx/>
                <a:uFillTx/>
                <a:latin typeface="Commissioner" pitchFamily="2" charset="0"/>
                <a:sym typeface="Arial"/>
              </a:rPr>
              <a:t>Book signing &amp; </a:t>
            </a:r>
            <a:r>
              <a:rPr lang="en-US" dirty="0">
                <a:solidFill>
                  <a:srgbClr val="D34613"/>
                </a:solidFill>
                <a:latin typeface="Commissioner" pitchFamily="2" charset="0"/>
              </a:rPr>
              <a:t>custom presentations </a:t>
            </a:r>
            <a:br>
              <a:rPr lang="en-US" dirty="0">
                <a:solidFill>
                  <a:srgbClr val="D34613"/>
                </a:solidFill>
                <a:latin typeface="Commissioner" pitchFamily="2" charset="0"/>
              </a:rPr>
            </a:br>
            <a:r>
              <a:rPr lang="en-US" dirty="0">
                <a:solidFill>
                  <a:srgbClr val="D34613"/>
                </a:solidFill>
                <a:latin typeface="Commissioner" pitchFamily="2" charset="0"/>
              </a:rPr>
              <a:t>are available.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br>
              <a:rPr kumimoji="0" lang="en-US" sz="1400" b="0" i="0" u="none" strike="noStrike" kern="0" cap="none" spc="0" normalizeH="0" baseline="0" noProof="0" dirty="0">
                <a:ln>
                  <a:noFill/>
                </a:ln>
                <a:solidFill>
                  <a:srgbClr val="64B995"/>
                </a:solidFill>
                <a:effectLst/>
                <a:uLnTx/>
                <a:uFillTx/>
                <a:latin typeface="Commissioner" pitchFamily="2" charset="0"/>
                <a:sym typeface="Arial"/>
              </a:rPr>
            </a:br>
            <a:endParaRPr kumimoji="0" lang="en-US" sz="1400" b="0" i="0" u="none" strike="noStrike" kern="0" cap="none" spc="0" normalizeH="0" baseline="0" noProof="0" dirty="0">
              <a:ln>
                <a:noFill/>
              </a:ln>
              <a:solidFill>
                <a:srgbClr val="64B995"/>
              </a:solidFill>
              <a:effectLst/>
              <a:uLnTx/>
              <a:uFillTx/>
              <a:latin typeface="Commissioner" pitchFamily="2" charset="0"/>
              <a:sym typeface="Arial"/>
            </a:endParaRPr>
          </a:p>
        </p:txBody>
      </p:sp>
      <p:pic>
        <p:nvPicPr>
          <p:cNvPr id="1026" name="Picture 2" descr="x.com Logo Twitter Rebranding transparent PNG - StickPNG">
            <a:extLst>
              <a:ext uri="{FF2B5EF4-FFF2-40B4-BE49-F238E27FC236}">
                <a16:creationId xmlns:a16="http://schemas.microsoft.com/office/drawing/2014/main" id="{0033B489-4D54-B032-725C-5DBF6324C7AF}"/>
              </a:ext>
            </a:extLst>
          </p:cNvPr>
          <p:cNvPicPr>
            <a:picLocks noChangeAspect="1" noChangeArrowheads="1"/>
          </p:cNvPicPr>
          <p:nvPr/>
        </p:nvPicPr>
        <p:blipFill>
          <a:blip r:embed="rId3">
            <a:duotone>
              <a:schemeClr val="bg2">
                <a:shade val="45000"/>
                <a:satMod val="135000"/>
              </a:schemeClr>
              <a:prstClr val="white"/>
            </a:duotone>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427799" y="2673669"/>
            <a:ext cx="526732" cy="52673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E4558BAB-99B0-F506-B8D1-92ACCCEFBCF4}"/>
              </a:ext>
            </a:extLst>
          </p:cNvPr>
          <p:cNvSpPr txBox="1"/>
          <p:nvPr/>
        </p:nvSpPr>
        <p:spPr>
          <a:xfrm>
            <a:off x="1783080" y="2783622"/>
            <a:ext cx="4572000" cy="307777"/>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 typeface="Arial"/>
              <a:buNone/>
              <a:tabLst/>
              <a:defRPr/>
            </a:pPr>
            <a:r>
              <a:rPr kumimoji="0" lang="en-US" sz="1400" b="0" i="0" u="none" strike="noStrike" kern="1200" cap="none" spc="0" normalizeH="0" baseline="0" noProof="0" dirty="0">
                <a:ln>
                  <a:noFill/>
                </a:ln>
                <a:solidFill>
                  <a:prstClr val="white"/>
                </a:solidFill>
                <a:effectLst/>
                <a:uLnTx/>
                <a:uFillTx/>
                <a:latin typeface="Montserrat" panose="00000500000000000000" pitchFamily="2" charset="0"/>
                <a:ea typeface="+mn-ea"/>
                <a:cs typeface="Arial"/>
                <a:sym typeface="Arial"/>
              </a:rPr>
              <a:t>@toewscorp</a:t>
            </a:r>
          </a:p>
        </p:txBody>
      </p:sp>
      <p:pic>
        <p:nvPicPr>
          <p:cNvPr id="9" name="Picture 2" descr="Cover of The Behavioral Portfolio (Hardback) by Phillip  Toews">
            <a:extLst>
              <a:ext uri="{FF2B5EF4-FFF2-40B4-BE49-F238E27FC236}">
                <a16:creationId xmlns:a16="http://schemas.microsoft.com/office/drawing/2014/main" id="{0F147CEF-ECF4-2D9F-192D-176F5D7E5C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1987" y="229424"/>
            <a:ext cx="2792469" cy="485889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over of The Behavioral Portfolio (Ebook - phone) by Phillip  Toews">
            <a:extLst>
              <a:ext uri="{FF2B5EF4-FFF2-40B4-BE49-F238E27FC236}">
                <a16:creationId xmlns:a16="http://schemas.microsoft.com/office/drawing/2014/main" id="{D9FD36F5-EABD-693B-11B5-AFFBA6A030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60731" y="1826210"/>
            <a:ext cx="1247819" cy="25999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black and white sign with white text&#10;&#10;Description automatically generated">
            <a:extLst>
              <a:ext uri="{FF2B5EF4-FFF2-40B4-BE49-F238E27FC236}">
                <a16:creationId xmlns:a16="http://schemas.microsoft.com/office/drawing/2014/main" id="{41B5F5F9-EDBC-696D-3A20-D24D4A4C8FAC}"/>
              </a:ext>
            </a:extLst>
          </p:cNvPr>
          <p:cNvPicPr>
            <a:picLocks noChangeAspect="1"/>
          </p:cNvPicPr>
          <p:nvPr/>
        </p:nvPicPr>
        <p:blipFill>
          <a:blip r:embed="rId7"/>
          <a:srcRect b="34983"/>
          <a:stretch/>
        </p:blipFill>
        <p:spPr>
          <a:xfrm>
            <a:off x="849003" y="311685"/>
            <a:ext cx="1500060" cy="405645"/>
          </a:xfrm>
          <a:prstGeom prst="rect">
            <a:avLst/>
          </a:prstGeom>
        </p:spPr>
      </p:pic>
      <p:pic>
        <p:nvPicPr>
          <p:cNvPr id="15" name="Picture 2">
            <a:extLst>
              <a:ext uri="{FF2B5EF4-FFF2-40B4-BE49-F238E27FC236}">
                <a16:creationId xmlns:a16="http://schemas.microsoft.com/office/drawing/2014/main" id="{5BF58149-EE72-B6DE-666A-AE697D751EE8}"/>
              </a:ext>
            </a:extLst>
          </p:cNvPr>
          <p:cNvPicPr>
            <a:picLocks noChangeAspect="1" noChangeArrowheads="1"/>
          </p:cNvPicPr>
          <p:nvPr/>
        </p:nvPicPr>
        <p:blipFill>
          <a:blip r:embed="rId8">
            <a:lum bright="70000" contrast="-70000"/>
            <a:extLst>
              <a:ext uri="{28A0092B-C50C-407E-A947-70E740481C1C}">
                <a14:useLocalDpi xmlns:a14="http://schemas.microsoft.com/office/drawing/2010/main" val="0"/>
              </a:ext>
            </a:extLst>
          </a:blip>
          <a:srcRect/>
          <a:stretch>
            <a:fillRect/>
          </a:stretch>
        </p:blipFill>
        <p:spPr bwMode="auto">
          <a:xfrm>
            <a:off x="1006839" y="3680084"/>
            <a:ext cx="419725" cy="419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28"/>
          <p:cNvSpPr txBox="1"/>
          <p:nvPr/>
        </p:nvSpPr>
        <p:spPr>
          <a:xfrm>
            <a:off x="127236" y="111034"/>
            <a:ext cx="8889527" cy="3465746"/>
          </a:xfrm>
          <a:prstGeom prst="rect">
            <a:avLst/>
          </a:prstGeom>
          <a:noFill/>
          <a:ln>
            <a:noFill/>
          </a:ln>
        </p:spPr>
        <p:txBody>
          <a:bodyPr spcFirstLastPara="1" wrap="square" lIns="91425" tIns="91425" rIns="91425" bIns="91425" numCol="3" spcCol="91440" anchor="t" anchorCtr="0">
            <a:noAutofit/>
          </a:bodyPr>
          <a:lstStyle/>
          <a:p>
            <a:pPr defTabSz="685800">
              <a:spcBef>
                <a:spcPts val="750"/>
              </a:spcBef>
              <a:buSzPct val="163636"/>
            </a:pPr>
            <a:r>
              <a:rPr lang="en-US" sz="900" b="1" kern="1200" cap="all" dirty="0">
                <a:solidFill>
                  <a:srgbClr val="034059"/>
                </a:solidFill>
                <a:latin typeface="Commissioner" pitchFamily="2" charset="0"/>
                <a:ea typeface="Tahoma" panose="020B0604030504040204" pitchFamily="34" charset="0"/>
                <a:cs typeface="Tahoma" panose="020B0604030504040204" pitchFamily="34" charset="0"/>
                <a:sym typeface="Proxima Nova Semibold"/>
              </a:rPr>
              <a:t>Disclosures</a:t>
            </a:r>
            <a:endParaRPr sz="900" b="1" kern="1200" cap="all" dirty="0">
              <a:solidFill>
                <a:srgbClr val="034059"/>
              </a:solidFill>
              <a:latin typeface="Commissioner" pitchFamily="2" charset="0"/>
              <a:ea typeface="Tahoma" panose="020B0604030504040204" pitchFamily="34" charset="0"/>
              <a:cs typeface="Tahoma" panose="020B0604030504040204" pitchFamily="34" charset="0"/>
              <a:sym typeface="Proxima Nova Semibold"/>
            </a:endParaRPr>
          </a:p>
          <a:p>
            <a:pPr defTabSz="685800">
              <a:spcBef>
                <a:spcPts val="750"/>
              </a:spcBef>
              <a:buSzPct val="163636"/>
            </a:pPr>
            <a:r>
              <a:rPr lang="en-US" sz="900" b="1"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rPr>
              <a:t>Prior performance is no guarantee of future results. There can be no assurance, and individuals should not assume, that future performance of any of the portfolios referenced will be comparable to past performance. There can be no assurance that Toews will achieve its performance objectives.</a:t>
            </a:r>
            <a:endParaRPr sz="900"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endParaRPr>
          </a:p>
          <a:p>
            <a:pPr defTabSz="685800">
              <a:spcBef>
                <a:spcPts val="750"/>
              </a:spcBef>
              <a:buSzPct val="163636"/>
            </a:pPr>
            <a:r>
              <a:rPr lang="en-US" sz="900"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rPr>
              <a:t>This presentation may include forward-looking statements. All statements other than statements of historical fact are forward-looking statements (including words such as “believe,” “estimate,” “anticipate,” “probable,” “may,” “will,” “should,” and “expect”). Although we believe that the expectations reflected in such forward-looking statements are reasonable, we can give no assurance that such expectations will prove to be correct. Various factors could cause actual results or performance to differ materially from those discussed in such forward-looking statements.</a:t>
            </a:r>
            <a:endParaRPr sz="900" kern="1200" dirty="0">
              <a:solidFill>
                <a:srgbClr val="034059"/>
              </a:solidFill>
              <a:latin typeface="Commissioner" pitchFamily="2" charset="0"/>
              <a:ea typeface="Tahoma" panose="020B0604030504040204" pitchFamily="34" charset="0"/>
              <a:cs typeface="Tahoma" panose="020B0604030504040204" pitchFamily="34" charset="0"/>
            </a:endParaRPr>
          </a:p>
          <a:p>
            <a:pPr defTabSz="685800">
              <a:spcBef>
                <a:spcPts val="750"/>
              </a:spcBef>
              <a:buSzPct val="163636"/>
            </a:pPr>
            <a:r>
              <a:rPr lang="en-US" sz="900"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rPr>
              <a:t>This presentation is intended to provide general information only and should not be construed as an offer of specifically-tailored individualized advice. Performance of individual accounts varied based on the client’s investment risk profile and their specific investment funds. There are other portfolios that Toews manages that performed differently than what is referenced in this document.</a:t>
            </a:r>
          </a:p>
          <a:p>
            <a:pPr defTabSz="685800">
              <a:spcBef>
                <a:spcPts val="750"/>
              </a:spcBef>
              <a:buSzPct val="163636"/>
            </a:pPr>
            <a:r>
              <a:rPr lang="en-US" sz="900" dirty="0">
                <a:solidFill>
                  <a:srgbClr val="034059"/>
                </a:solidFill>
                <a:latin typeface="Commissioner SemiBold" pitchFamily="2" charset="0"/>
              </a:rPr>
              <a:t>THE BEHAVIORAL PORTFOLIO® is a registered trademark of Toews Asset Management. Toews Asset Management is not affiliated with an advisor who uses this information, whether by permission or otherwise.   </a:t>
            </a:r>
          </a:p>
          <a:p>
            <a:pPr defTabSz="685800">
              <a:spcBef>
                <a:spcPts val="750"/>
              </a:spcBef>
              <a:buSzPct val="163636"/>
            </a:pPr>
            <a:br>
              <a:rPr lang="en-US" sz="900"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rPr>
            </a:br>
            <a:br>
              <a:rPr lang="en-US" sz="900"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rPr>
            </a:br>
            <a:br>
              <a:rPr lang="en-US" sz="900"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rPr>
            </a:br>
            <a:endParaRPr lang="en-US" sz="900"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endParaRPr>
          </a:p>
          <a:p>
            <a:pPr defTabSz="685800">
              <a:spcBef>
                <a:spcPts val="750"/>
              </a:spcBef>
              <a:buSzPct val="163636"/>
            </a:pPr>
            <a:endParaRPr lang="en-US" sz="900"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endParaRPr>
          </a:p>
          <a:p>
            <a:pPr defTabSz="685800">
              <a:spcBef>
                <a:spcPts val="750"/>
              </a:spcBef>
              <a:buSzPct val="163636"/>
            </a:pPr>
            <a:r>
              <a:rPr lang="en-US" sz="900"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rPr>
              <a:t>© Toews – May be used free of charge. Selling without prior written consent prohibited. Obtain permission before redistributing. In all cases this notice must remain intact. All rights reserved. Toews is not affiliated with an advisor who uses this information, whether by permission or otherwise.</a:t>
            </a:r>
            <a:endParaRPr sz="900" kern="1200" dirty="0">
              <a:solidFill>
                <a:srgbClr val="034059"/>
              </a:solidFill>
              <a:latin typeface="Commissioner" pitchFamily="2" charset="0"/>
              <a:ea typeface="Tahoma" panose="020B0604030504040204" pitchFamily="34" charset="0"/>
              <a:cs typeface="Tahoma" panose="020B0604030504040204" pitchFamily="34" charset="0"/>
            </a:endParaRPr>
          </a:p>
          <a:p>
            <a:pPr defTabSz="685800">
              <a:spcBef>
                <a:spcPts val="750"/>
              </a:spcBef>
              <a:buClr>
                <a:srgbClr val="040505"/>
              </a:buClr>
              <a:buSzPct val="163636"/>
            </a:pPr>
            <a:r>
              <a:rPr lang="en-US" sz="900" b="1"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rPr>
              <a:t>The performance of an index is not an exact representation of any particular investment, as you cannot invest directly in an index. Comparisons to indexes have limitations.</a:t>
            </a:r>
          </a:p>
          <a:p>
            <a:pPr defTabSz="685800">
              <a:spcBef>
                <a:spcPts val="750"/>
              </a:spcBef>
              <a:buClr>
                <a:srgbClr val="040505"/>
              </a:buClr>
              <a:buSzPct val="163636"/>
            </a:pPr>
            <a:r>
              <a:rPr lang="en-US" sz="900" kern="1200" dirty="0">
                <a:solidFill>
                  <a:srgbClr val="034059"/>
                </a:solidFill>
                <a:latin typeface="Commissioner" pitchFamily="2" charset="0"/>
                <a:ea typeface="Tahoma" panose="020B0604030504040204" pitchFamily="34" charset="0"/>
                <a:cs typeface="Tahoma" panose="020B0604030504040204" pitchFamily="34" charset="0"/>
                <a:sym typeface="Proxima Nova Semibold"/>
              </a:rPr>
              <a:t>For additional information about Toews, including fees and services, send for our disclosure statement as set forth on Form ADV by contacting at Toews Corporation, 1750 Zion Road, Suite 201, Northfield, NJ 08225-1844 or visit our website at www.toewscorp.com.</a:t>
            </a:r>
            <a:endParaRPr lang="en-US" sz="900" b="1" dirty="0">
              <a:solidFill>
                <a:srgbClr val="034059"/>
              </a:solidFill>
              <a:latin typeface="Commissioner" pitchFamily="2" charset="0"/>
              <a:ea typeface="Tahoma" panose="020B0604030504040204" pitchFamily="34" charset="0"/>
              <a:cs typeface="Tahoma" panose="020B0604030504040204" pitchFamily="34" charset="0"/>
              <a:sym typeface="Barlow Semi Condensed"/>
            </a:endParaRPr>
          </a:p>
          <a:p>
            <a:pPr defTabSz="914378">
              <a:spcBef>
                <a:spcPts val="600"/>
              </a:spcBef>
              <a:buSzPts val="850"/>
            </a:pPr>
            <a:r>
              <a:rPr lang="en-US" sz="900" b="1" dirty="0">
                <a:solidFill>
                  <a:srgbClr val="034059"/>
                </a:solidFill>
                <a:latin typeface="Commissioner" pitchFamily="2" charset="0"/>
                <a:ea typeface="Tahoma" panose="020B0604030504040204" pitchFamily="34" charset="0"/>
                <a:cs typeface="Tahoma" panose="020B0604030504040204" pitchFamily="34" charset="0"/>
                <a:sym typeface="Barlow Semi Condensed"/>
              </a:rPr>
              <a:t>TERMS AND DEFINITIONS: </a:t>
            </a:r>
          </a:p>
          <a:p>
            <a:pPr algn="l" fontAlgn="ctr">
              <a:spcAft>
                <a:spcPts val="1500"/>
              </a:spcAft>
            </a:pPr>
            <a:r>
              <a:rPr lang="en-US" sz="900" b="1" dirty="0">
                <a:solidFill>
                  <a:srgbClr val="034059"/>
                </a:solidFill>
                <a:latin typeface="Commissioner" pitchFamily="2" charset="0"/>
                <a:ea typeface="Tahoma" panose="020B0604030504040204" pitchFamily="34" charset="0"/>
                <a:cs typeface="Tahoma" panose="020B0604030504040204" pitchFamily="34" charset="0"/>
                <a:sym typeface="Barlow Semi Condensed"/>
              </a:rPr>
              <a:t>Adaptive Fixed Income: </a:t>
            </a:r>
            <a:r>
              <a:rPr lang="en-US" sz="900" b="0" i="0" dirty="0">
                <a:solidFill>
                  <a:srgbClr val="034059"/>
                </a:solidFill>
                <a:effectLst/>
                <a:latin typeface="Commissioner" pitchFamily="2" charset="0"/>
              </a:rPr>
              <a:t>a strategy that uses asset classes that can be converted to cash equivalents in specific market conditions to reduce the risk of significant losses during a major downturn while still participating in the growth potential of capital markets. </a:t>
            </a:r>
            <a:br>
              <a:rPr lang="en-US" sz="900" b="0" i="0" dirty="0">
                <a:solidFill>
                  <a:srgbClr val="034059"/>
                </a:solidFill>
                <a:effectLst/>
                <a:latin typeface="Commissioner" pitchFamily="2" charset="0"/>
              </a:rPr>
            </a:br>
            <a:br>
              <a:rPr lang="en-US" sz="900" b="0" i="0" dirty="0">
                <a:solidFill>
                  <a:srgbClr val="034059"/>
                </a:solidFill>
                <a:effectLst/>
                <a:latin typeface="Commissioner" pitchFamily="2" charset="0"/>
              </a:rPr>
            </a:br>
            <a:r>
              <a:rPr lang="en-US" sz="900" b="1" dirty="0">
                <a:solidFill>
                  <a:srgbClr val="034059"/>
                </a:solidFill>
                <a:latin typeface="Commissioner" pitchFamily="2" charset="0"/>
                <a:ea typeface="Tahoma" panose="020B0604030504040204" pitchFamily="34" charset="0"/>
                <a:cs typeface="Tahoma" panose="020B0604030504040204" pitchFamily="34" charset="0"/>
                <a:sym typeface="Barlow Semi Condensed"/>
              </a:rPr>
              <a:t>Average Drawdown: </a:t>
            </a:r>
            <a: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t>The average of the yearly Max Drawdown measures. The industry standard is to calculate this over a three-year period using monthly data.  Beta: is a measure of systematic risk, or the sensitivity of a manager to movements in the benchmark.  </a:t>
            </a:r>
            <a:b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br>
            <a:b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br>
            <a:b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br>
            <a:b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br>
            <a:b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br>
            <a:b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br>
            <a:endPar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endParaRPr>
          </a:p>
          <a:p>
            <a:pPr algn="l" fontAlgn="ctr">
              <a:spcAft>
                <a:spcPts val="1500"/>
              </a:spcAft>
            </a:pPr>
            <a:r>
              <a:rPr lang="en-US" sz="900" b="1" i="0" dirty="0">
                <a:solidFill>
                  <a:srgbClr val="034059"/>
                </a:solidFill>
                <a:effectLst/>
                <a:latin typeface="Commissioner" pitchFamily="2" charset="0"/>
              </a:rPr>
              <a:t>Consumer Price Index </a:t>
            </a:r>
            <a:r>
              <a:rPr lang="en-US" sz="900" dirty="0">
                <a:solidFill>
                  <a:srgbClr val="034059"/>
                </a:solidFill>
                <a:latin typeface="Commissioner" pitchFamily="2" charset="0"/>
              </a:rPr>
              <a:t>a measure of the average change in prices paid by consumers for a representative basket of goods and services over time</a:t>
            </a:r>
            <a:r>
              <a:rPr lang="en-US" sz="900" b="0" i="0" dirty="0">
                <a:solidFill>
                  <a:srgbClr val="034059"/>
                </a:solidFill>
                <a:effectLst/>
                <a:latin typeface="Commissioner" pitchFamily="2" charset="0"/>
              </a:rPr>
              <a:t>.</a:t>
            </a:r>
            <a:br>
              <a:rPr lang="en-US" sz="900" b="0" i="0" dirty="0">
                <a:solidFill>
                  <a:srgbClr val="034059"/>
                </a:solidFill>
                <a:effectLst/>
                <a:latin typeface="Commissioner" pitchFamily="2" charset="0"/>
              </a:rPr>
            </a:br>
            <a:br>
              <a:rPr lang="en-US" sz="900" b="0" i="0" dirty="0">
                <a:solidFill>
                  <a:srgbClr val="034059"/>
                </a:solidFill>
                <a:effectLst/>
                <a:latin typeface="Commissioner" pitchFamily="2" charset="0"/>
              </a:rPr>
            </a:br>
            <a:r>
              <a:rPr lang="en-US" sz="900" b="1" kern="1200" dirty="0">
                <a:solidFill>
                  <a:srgbClr val="034059"/>
                </a:solidFill>
                <a:latin typeface="Commissioner" pitchFamily="2" charset="0"/>
                <a:ea typeface="Tahoma" panose="020B0604030504040204" pitchFamily="34" charset="0"/>
                <a:cs typeface="Tahoma" panose="020B0604030504040204" pitchFamily="34" charset="0"/>
                <a:sym typeface="Montserrat"/>
              </a:rPr>
              <a:t>Conventional Equity: </a:t>
            </a:r>
            <a:r>
              <a:rPr lang="en-US" sz="900" kern="1200" dirty="0">
                <a:solidFill>
                  <a:srgbClr val="034059"/>
                </a:solidFill>
                <a:latin typeface="Commissioner" pitchFamily="2" charset="0"/>
                <a:ea typeface="Tahoma" panose="020B0604030504040204" pitchFamily="34" charset="0"/>
                <a:cs typeface="Tahoma" panose="020B0604030504040204" pitchFamily="34" charset="0"/>
                <a:sym typeface="Montserrat"/>
              </a:rPr>
              <a:t>a</a:t>
            </a:r>
            <a:r>
              <a:rPr lang="en-US" sz="900" b="0" i="0" dirty="0">
                <a:solidFill>
                  <a:srgbClr val="034059"/>
                </a:solidFill>
                <a:effectLst/>
                <a:latin typeface="Commissioner" pitchFamily="2" charset="0"/>
              </a:rPr>
              <a:t>lso known as common stock, is a type of equity that represents ownership in a company and gives shareholders certain rights and benefits. </a:t>
            </a:r>
            <a:br>
              <a:rPr lang="en-US" sz="900" b="0" i="0" dirty="0">
                <a:solidFill>
                  <a:srgbClr val="034059"/>
                </a:solidFill>
                <a:effectLst/>
                <a:latin typeface="Commissioner" pitchFamily="2" charset="0"/>
              </a:rPr>
            </a:br>
            <a:br>
              <a:rPr lang="en-US" sz="900" b="0" i="0" dirty="0">
                <a:solidFill>
                  <a:srgbClr val="034059"/>
                </a:solidFill>
                <a:effectLst/>
                <a:latin typeface="Commissioner" pitchFamily="2" charset="0"/>
              </a:rPr>
            </a:br>
            <a:r>
              <a:rPr lang="en-US" sz="900" b="1" i="0" dirty="0">
                <a:solidFill>
                  <a:srgbClr val="034059"/>
                </a:solidFill>
                <a:effectLst/>
                <a:latin typeface="Commissioner" pitchFamily="2" charset="0"/>
              </a:rPr>
              <a:t>Hedged Equity: </a:t>
            </a:r>
            <a:r>
              <a:rPr lang="en-US" sz="900" i="0" dirty="0">
                <a:solidFill>
                  <a:srgbClr val="034059"/>
                </a:solidFill>
                <a:effectLst/>
                <a:latin typeface="Commissioner" pitchFamily="2" charset="0"/>
              </a:rPr>
              <a:t>an investment strategy that aims to protect an investor's portfolio from losses during market downturns. It involves buying equity and then using a hedge to offset potential losses. </a:t>
            </a:r>
            <a:br>
              <a:rPr lang="en-US" sz="900" kern="1200" dirty="0">
                <a:solidFill>
                  <a:srgbClr val="034059"/>
                </a:solidFill>
                <a:latin typeface="Commissioner" pitchFamily="2" charset="0"/>
                <a:ea typeface="Tahoma" panose="020B0604030504040204" pitchFamily="34" charset="0"/>
                <a:cs typeface="Tahoma" panose="020B0604030504040204" pitchFamily="34" charset="0"/>
                <a:sym typeface="Montserrat"/>
              </a:rPr>
            </a:br>
            <a:br>
              <a:rPr lang="en-US" sz="900" kern="1200" dirty="0">
                <a:solidFill>
                  <a:srgbClr val="034059"/>
                </a:solidFill>
                <a:latin typeface="Commissioner" pitchFamily="2" charset="0"/>
                <a:ea typeface="Tahoma" panose="020B0604030504040204" pitchFamily="34" charset="0"/>
                <a:cs typeface="Tahoma" panose="020B0604030504040204" pitchFamily="34" charset="0"/>
                <a:sym typeface="Montserrat"/>
              </a:rPr>
            </a:br>
            <a:r>
              <a:rPr lang="en-US" sz="900" b="1" kern="1200" dirty="0">
                <a:solidFill>
                  <a:srgbClr val="034059"/>
                </a:solidFill>
                <a:latin typeface="Commissioner" pitchFamily="2" charset="0"/>
                <a:ea typeface="Tahoma" panose="020B0604030504040204" pitchFamily="34" charset="0"/>
                <a:cs typeface="Tahoma" panose="020B0604030504040204" pitchFamily="34" charset="0"/>
                <a:sym typeface="Montserrat"/>
              </a:rPr>
              <a:t>Dow Jones Bond Index: </a:t>
            </a:r>
            <a:r>
              <a:rPr lang="en-US" sz="900" b="0" i="0" dirty="0">
                <a:solidFill>
                  <a:srgbClr val="034059"/>
                </a:solidFill>
                <a:effectLst/>
                <a:latin typeface="Commissioner" pitchFamily="2" charset="0"/>
              </a:rPr>
              <a:t>a calculation of the value of a portion of the bond market over a specific period of time. </a:t>
            </a:r>
            <a:br>
              <a:rPr lang="en-US" sz="900" b="0" i="0" dirty="0">
                <a:solidFill>
                  <a:srgbClr val="034059"/>
                </a:solidFill>
                <a:effectLst/>
                <a:latin typeface="Commissioner" pitchFamily="2" charset="0"/>
              </a:rPr>
            </a:br>
            <a:br>
              <a:rPr lang="en-US" sz="900" b="0" i="0" dirty="0">
                <a:solidFill>
                  <a:srgbClr val="034059"/>
                </a:solidFill>
                <a:effectLst/>
                <a:latin typeface="Commissioner" pitchFamily="2" charset="0"/>
              </a:rPr>
            </a:br>
            <a:r>
              <a:rPr lang="en-US" sz="900" b="1" dirty="0">
                <a:solidFill>
                  <a:srgbClr val="034059"/>
                </a:solidFill>
                <a:latin typeface="Commissioner" pitchFamily="2" charset="0"/>
                <a:ea typeface="Tahoma" panose="020B0604030504040204" pitchFamily="34" charset="0"/>
                <a:cs typeface="Tahoma" panose="020B0604030504040204" pitchFamily="34" charset="0"/>
                <a:sym typeface="Barlow Semi Condensed"/>
              </a:rPr>
              <a:t>Cumulative Return: </a:t>
            </a:r>
            <a: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t>total return earned by an investment over the entire investment time period. </a:t>
            </a:r>
            <a:b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br>
            <a:b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br>
            <a:r>
              <a:rPr lang="en-US" sz="900" b="1" dirty="0">
                <a:solidFill>
                  <a:srgbClr val="034059"/>
                </a:solidFill>
                <a:latin typeface="Commissioner" pitchFamily="2" charset="0"/>
                <a:ea typeface="Tahoma" panose="020B0604030504040204" pitchFamily="34" charset="0"/>
                <a:cs typeface="Tahoma" panose="020B0604030504040204" pitchFamily="34" charset="0"/>
                <a:sym typeface="Barlow Semi Condensed"/>
              </a:rPr>
              <a:t>Maximum Drawdown: </a:t>
            </a:r>
            <a: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t>measures the largest percentage decline from a peak to a trough</a:t>
            </a:r>
            <a:b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br>
            <a:br>
              <a:rPr lang="en-US" sz="900" dirty="0">
                <a:solidFill>
                  <a:srgbClr val="034059"/>
                </a:solidFill>
                <a:latin typeface="Commissioner" pitchFamily="2" charset="0"/>
                <a:ea typeface="Tahoma" panose="020B0604030504040204" pitchFamily="34" charset="0"/>
                <a:cs typeface="Tahoma" panose="020B0604030504040204" pitchFamily="34" charset="0"/>
                <a:sym typeface="Barlow Semi Condensed"/>
              </a:rPr>
            </a:br>
            <a:r>
              <a:rPr lang="en-US" sz="900" b="1" i="0" dirty="0">
                <a:solidFill>
                  <a:srgbClr val="034059"/>
                </a:solidFill>
                <a:effectLst/>
                <a:latin typeface="Commissioner" pitchFamily="2" charset="0"/>
              </a:rPr>
              <a:t>S&amp;P 500 </a:t>
            </a:r>
            <a:r>
              <a:rPr lang="en-US" sz="900" i="0" dirty="0">
                <a:solidFill>
                  <a:srgbClr val="034059"/>
                </a:solidFill>
                <a:effectLst/>
                <a:latin typeface="Commissioner" pitchFamily="2" charset="0"/>
              </a:rPr>
              <a:t>o</a:t>
            </a:r>
            <a:r>
              <a:rPr lang="en-US" sz="900" b="0" i="0" dirty="0">
                <a:solidFill>
                  <a:srgbClr val="034059"/>
                </a:solidFill>
                <a:effectLst/>
                <a:latin typeface="Commissioner" pitchFamily="2" charset="0"/>
              </a:rPr>
              <a:t>r Standard and Poor's 500, is a stock market index that tracks the performance of the 500 biggest companies in the United States. </a:t>
            </a:r>
            <a:r>
              <a:rPr lang="en-US" sz="900" b="1" kern="1200" dirty="0">
                <a:solidFill>
                  <a:srgbClr val="034059"/>
                </a:solidFill>
                <a:latin typeface="Commissioner" pitchFamily="2" charset="0"/>
                <a:ea typeface="Tahoma" panose="020B0604030504040204" pitchFamily="34" charset="0"/>
                <a:cs typeface="Tahoma" panose="020B0604030504040204" pitchFamily="34" charset="0"/>
                <a:sym typeface="Montserrat"/>
              </a:rPr>
              <a:t>	</a:t>
            </a:r>
          </a:p>
          <a:p>
            <a:pPr algn="l" fontAlgn="ctr">
              <a:spcAft>
                <a:spcPts val="1500"/>
              </a:spcAft>
            </a:pPr>
            <a:r>
              <a:rPr lang="en-US" sz="900" b="0" i="0" dirty="0">
                <a:solidFill>
                  <a:srgbClr val="333333"/>
                </a:solidFill>
                <a:effectLst/>
                <a:latin typeface="Commissioner" pitchFamily="2" charset="0"/>
              </a:rPr>
              <a:t>8498719_033126 </a:t>
            </a:r>
            <a:r>
              <a:rPr lang="en-US" sz="900" dirty="0">
                <a:solidFill>
                  <a:srgbClr val="333333"/>
                </a:solidFill>
                <a:latin typeface="Commissioner" pitchFamily="2" charset="0"/>
              </a:rPr>
              <a:t>Y</a:t>
            </a:r>
            <a:r>
              <a:rPr lang="en-US" sz="900" b="0" i="0" dirty="0">
                <a:solidFill>
                  <a:srgbClr val="333333"/>
                </a:solidFill>
                <a:effectLst/>
                <a:latin typeface="Commissioner" pitchFamily="2" charset="0"/>
              </a:rPr>
              <a:t>K</a:t>
            </a:r>
            <a:r>
              <a:rPr lang="en-US" sz="900" b="1" kern="1200" dirty="0">
                <a:solidFill>
                  <a:srgbClr val="034059"/>
                </a:solidFill>
                <a:latin typeface="Commissioner" pitchFamily="2" charset="0"/>
                <a:ea typeface="Tahoma" panose="020B0604030504040204" pitchFamily="34" charset="0"/>
                <a:cs typeface="Tahoma" panose="020B0604030504040204" pitchFamily="34" charset="0"/>
                <a:sym typeface="Montserrat"/>
              </a:rPr>
              <a:t>		</a:t>
            </a:r>
            <a:r>
              <a:rPr lang="en-US" sz="900" kern="1200" dirty="0">
                <a:solidFill>
                  <a:srgbClr val="034059"/>
                </a:solidFill>
                <a:latin typeface="Commissioner" pitchFamily="2" charset="0"/>
                <a:ea typeface="Tahoma" panose="020B0604030504040204" pitchFamily="34" charset="0"/>
                <a:cs typeface="Tahoma" panose="020B0604030504040204" pitchFamily="34" charset="0"/>
                <a:sym typeface="Montserrat"/>
              </a:rPr>
              <a:t>						</a:t>
            </a:r>
            <a:endParaRPr sz="900" kern="1200" dirty="0">
              <a:solidFill>
                <a:srgbClr val="034059"/>
              </a:solidFill>
              <a:latin typeface="Commissioner" pitchFamily="2" charset="0"/>
              <a:ea typeface="Tahoma" panose="020B0604030504040204" pitchFamily="34" charset="0"/>
              <a:cs typeface="Tahoma" panose="020B0604030504040204" pitchFamily="34" charset="0"/>
              <a:sym typeface="Montserrat"/>
            </a:endParaRPr>
          </a:p>
          <a:p>
            <a:pPr defTabSz="685800">
              <a:lnSpc>
                <a:spcPct val="120000"/>
              </a:lnSpc>
              <a:spcBef>
                <a:spcPts val="750"/>
              </a:spcBef>
              <a:buSzPct val="163636"/>
            </a:pPr>
            <a:endParaRPr sz="825" i="1" kern="1200" dirty="0">
              <a:latin typeface="Tahoma" panose="020B0604030504040204" pitchFamily="34" charset="0"/>
              <a:ea typeface="Tahoma" panose="020B0604030504040204" pitchFamily="34" charset="0"/>
              <a:cs typeface="Tahoma" panose="020B0604030504040204" pitchFamily="34" charset="0"/>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43AF87-C210-B481-8DDF-7D8F40DC198A}"/>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D1DD8D9A-A54C-469D-9439-FC09625A38A3}"/>
              </a:ext>
            </a:extLst>
          </p:cNvPr>
          <p:cNvSpPr txBox="1">
            <a:spLocks/>
          </p:cNvSpPr>
          <p:nvPr/>
        </p:nvSpPr>
        <p:spPr>
          <a:xfrm>
            <a:off x="710292" y="0"/>
            <a:ext cx="8433707" cy="675604"/>
          </a:xfrm>
          <a:prstGeom prst="rect">
            <a:avLst/>
          </a:prstGeom>
        </p:spPr>
        <p:txBody>
          <a:bodyPr vert="horz" lIns="274320" tIns="34290" rIns="274320" bIns="34290" rtlCol="0" anchor="ctr">
            <a:normAutofit/>
          </a:bodyPr>
          <a:lstStyle>
            <a:lvl1pPr algn="l" defTabSz="914400" rtl="0" eaLnBrk="1" latinLnBrk="0" hangingPunct="1">
              <a:lnSpc>
                <a:spcPct val="85000"/>
              </a:lnSpc>
              <a:spcBef>
                <a:spcPct val="0"/>
              </a:spcBef>
              <a:buNone/>
              <a:defRPr sz="4800" kern="1200" spc="-50" baseline="0">
                <a:solidFill>
                  <a:schemeClr val="bg2">
                    <a:lumMod val="10000"/>
                  </a:schemeClr>
                </a:solidFill>
                <a:latin typeface="+mj-lt"/>
                <a:ea typeface="+mj-ea"/>
                <a:cs typeface="+mj-cs"/>
              </a:defRPr>
            </a:lvl1pPr>
          </a:lstStyle>
          <a:p>
            <a:pPr defTabSz="914378" fontAlgn="base">
              <a:lnSpc>
                <a:spcPct val="100000"/>
              </a:lnSpc>
              <a:spcAft>
                <a:spcPct val="0"/>
              </a:spcAft>
              <a:defRPr/>
            </a:pPr>
            <a:r>
              <a:rPr lang="en-US" sz="2400" kern="0" spc="0" dirty="0">
                <a:solidFill>
                  <a:schemeClr val="accent5"/>
                </a:solidFill>
                <a:latin typeface="Commissioner ExtraBold" pitchFamily="2" charset="0"/>
                <a:cs typeface="Gotham Book" pitchFamily="2" charset="0"/>
              </a:rPr>
              <a:t>THE STORY OF PRUDENCE &amp; CORNELIUS</a:t>
            </a:r>
          </a:p>
        </p:txBody>
      </p:sp>
      <p:pic>
        <p:nvPicPr>
          <p:cNvPr id="4" name="Picture 3">
            <a:extLst>
              <a:ext uri="{FF2B5EF4-FFF2-40B4-BE49-F238E27FC236}">
                <a16:creationId xmlns:a16="http://schemas.microsoft.com/office/drawing/2014/main" id="{CC773E7F-28A6-D8A0-3846-EC84E0A933FB}"/>
              </a:ext>
            </a:extLst>
          </p:cNvPr>
          <p:cNvPicPr>
            <a:picLocks noChangeAspect="1"/>
          </p:cNvPicPr>
          <p:nvPr/>
        </p:nvPicPr>
        <p:blipFill>
          <a:blip r:embed="rId3"/>
          <a:stretch>
            <a:fillRect/>
          </a:stretch>
        </p:blipFill>
        <p:spPr>
          <a:xfrm>
            <a:off x="1176957" y="648357"/>
            <a:ext cx="7044729" cy="3846785"/>
          </a:xfrm>
          <a:prstGeom prst="rect">
            <a:avLst/>
          </a:prstGeom>
        </p:spPr>
      </p:pic>
      <p:cxnSp>
        <p:nvCxnSpPr>
          <p:cNvPr id="3" name="Straight Connector 2">
            <a:extLst>
              <a:ext uri="{FF2B5EF4-FFF2-40B4-BE49-F238E27FC236}">
                <a16:creationId xmlns:a16="http://schemas.microsoft.com/office/drawing/2014/main" id="{86B5ABF5-C802-2625-7154-E1C65DD2D0E1}"/>
              </a:ext>
            </a:extLst>
          </p:cNvPr>
          <p:cNvCxnSpPr>
            <a:cxnSpLocks/>
          </p:cNvCxnSpPr>
          <p:nvPr/>
        </p:nvCxnSpPr>
        <p:spPr>
          <a:xfrm>
            <a:off x="647385" y="0"/>
            <a:ext cx="0" cy="500396"/>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5" name="Oval 4">
            <a:extLst>
              <a:ext uri="{FF2B5EF4-FFF2-40B4-BE49-F238E27FC236}">
                <a16:creationId xmlns:a16="http://schemas.microsoft.com/office/drawing/2014/main" id="{0BB1A61B-E795-8E19-3FC8-12A73CA71A16}"/>
              </a:ext>
            </a:extLst>
          </p:cNvPr>
          <p:cNvSpPr/>
          <p:nvPr/>
        </p:nvSpPr>
        <p:spPr>
          <a:xfrm>
            <a:off x="543911" y="191187"/>
            <a:ext cx="204951" cy="195069"/>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dirty="0">
              <a:solidFill>
                <a:prstClr val="white"/>
              </a:solidFill>
              <a:latin typeface="Aptos" panose="02110004020202020204"/>
            </a:endParaRPr>
          </a:p>
        </p:txBody>
      </p:sp>
      <p:sp>
        <p:nvSpPr>
          <p:cNvPr id="6" name="TextBox 6">
            <a:extLst>
              <a:ext uri="{FF2B5EF4-FFF2-40B4-BE49-F238E27FC236}">
                <a16:creationId xmlns:a16="http://schemas.microsoft.com/office/drawing/2014/main" id="{7BAC055A-7A48-09F4-F595-567DAEB0AC09}"/>
              </a:ext>
            </a:extLst>
          </p:cNvPr>
          <p:cNvSpPr txBox="1"/>
          <p:nvPr/>
        </p:nvSpPr>
        <p:spPr>
          <a:xfrm>
            <a:off x="1319561" y="4541802"/>
            <a:ext cx="6899569" cy="353943"/>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850" b="1" dirty="0">
                <a:solidFill>
                  <a:schemeClr val="bg1">
                    <a:lumMod val="50000"/>
                  </a:schemeClr>
                </a:solidFill>
                <a:latin typeface="Commissioner" pitchFamily="2" charset="0"/>
              </a:rPr>
              <a:t>Source:  </a:t>
            </a:r>
            <a:r>
              <a:rPr lang="en-US" sz="850" dirty="0">
                <a:solidFill>
                  <a:schemeClr val="bg1">
                    <a:lumMod val="50000"/>
                  </a:schemeClr>
                </a:solidFill>
                <a:latin typeface="Commissioner" pitchFamily="2" charset="0"/>
              </a:rPr>
              <a:t>Harriman House, The Behavioral Portfolio </a:t>
            </a:r>
            <a:r>
              <a:rPr lang="en-US" sz="850" dirty="0">
                <a:solidFill>
                  <a:schemeClr val="bg1">
                    <a:lumMod val="50000"/>
                  </a:schemeClr>
                </a:solidFill>
                <a:latin typeface="Commissioner" pitchFamily="2" charset="0"/>
                <a:hlinkClick r:id="rId4"/>
              </a:rPr>
              <a:t>https://www.harriman-house.com/Behavioralportfolio. Data accessed 01/08/2025</a:t>
            </a:r>
            <a:br>
              <a:rPr lang="en-US" sz="850" dirty="0">
                <a:solidFill>
                  <a:schemeClr val="bg1">
                    <a:lumMod val="50000"/>
                  </a:schemeClr>
                </a:solidFill>
                <a:latin typeface="Commissioner" pitchFamily="2" charset="0"/>
              </a:rPr>
            </a:br>
            <a:r>
              <a:rPr lang="en-US" sz="850" dirty="0">
                <a:solidFill>
                  <a:schemeClr val="bg1">
                    <a:lumMod val="50000"/>
                  </a:schemeClr>
                </a:solidFill>
                <a:latin typeface="Commissioner" pitchFamily="2" charset="0"/>
              </a:rPr>
              <a:t>This is a fictional illustration and not based on any existing or previous client portfolios. </a:t>
            </a:r>
          </a:p>
        </p:txBody>
      </p:sp>
      <p:pic>
        <p:nvPicPr>
          <p:cNvPr id="9" name="Picture 8" descr="A black background with blue letters&#10;&#10;Description automatically generated">
            <a:extLst>
              <a:ext uri="{FF2B5EF4-FFF2-40B4-BE49-F238E27FC236}">
                <a16:creationId xmlns:a16="http://schemas.microsoft.com/office/drawing/2014/main" id="{6A86297B-2537-A122-9923-FA675BE5ABDA}"/>
              </a:ext>
            </a:extLst>
          </p:cNvPr>
          <p:cNvPicPr>
            <a:picLocks noChangeAspect="1"/>
          </p:cNvPicPr>
          <p:nvPr/>
        </p:nvPicPr>
        <p:blipFill>
          <a:blip r:embed="rId5"/>
          <a:srcRect b="39235"/>
          <a:stretch/>
        </p:blipFill>
        <p:spPr>
          <a:xfrm>
            <a:off x="7660052" y="174849"/>
            <a:ext cx="1149494" cy="290516"/>
          </a:xfrm>
          <a:prstGeom prst="rect">
            <a:avLst/>
          </a:prstGeom>
        </p:spPr>
      </p:pic>
    </p:spTree>
    <p:extLst>
      <p:ext uri="{BB962C8B-B14F-4D97-AF65-F5344CB8AC3E}">
        <p14:creationId xmlns:p14="http://schemas.microsoft.com/office/powerpoint/2010/main" val="4090834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53BBA19F-E5C8-BAE2-C9C1-E75D6C28DD05}"/>
            </a:ext>
          </a:extLst>
        </p:cNvPr>
        <p:cNvGrpSpPr/>
        <p:nvPr/>
      </p:nvGrpSpPr>
      <p:grpSpPr>
        <a:xfrm>
          <a:off x="0" y="0"/>
          <a:ext cx="0" cy="0"/>
          <a:chOff x="0" y="0"/>
          <a:chExt cx="0" cy="0"/>
        </a:xfrm>
      </p:grpSpPr>
      <p:pic>
        <p:nvPicPr>
          <p:cNvPr id="6" name="Picture 5" descr="A graph of growth and growth of stocks&#10;&#10;AI-generated content may be incorrect.">
            <a:extLst>
              <a:ext uri="{FF2B5EF4-FFF2-40B4-BE49-F238E27FC236}">
                <a16:creationId xmlns:a16="http://schemas.microsoft.com/office/drawing/2014/main" id="{B7FCC1F3-FA79-FB74-9551-C17C6DAE87FC}"/>
              </a:ext>
            </a:extLst>
          </p:cNvPr>
          <p:cNvPicPr>
            <a:picLocks noChangeAspect="1"/>
          </p:cNvPicPr>
          <p:nvPr/>
        </p:nvPicPr>
        <p:blipFill>
          <a:blip r:embed="rId3"/>
          <a:stretch>
            <a:fillRect/>
          </a:stretch>
        </p:blipFill>
        <p:spPr>
          <a:xfrm>
            <a:off x="303449" y="773479"/>
            <a:ext cx="8599657" cy="3234755"/>
          </a:xfrm>
          <a:prstGeom prst="rect">
            <a:avLst/>
          </a:prstGeom>
        </p:spPr>
      </p:pic>
      <p:sp>
        <p:nvSpPr>
          <p:cNvPr id="2" name="TextBox 1">
            <a:extLst>
              <a:ext uri="{FF2B5EF4-FFF2-40B4-BE49-F238E27FC236}">
                <a16:creationId xmlns:a16="http://schemas.microsoft.com/office/drawing/2014/main" id="{A506EBBD-AF44-F83A-A819-F3A633CB2BC8}"/>
              </a:ext>
            </a:extLst>
          </p:cNvPr>
          <p:cNvSpPr txBox="1"/>
          <p:nvPr/>
        </p:nvSpPr>
        <p:spPr>
          <a:xfrm>
            <a:off x="498088" y="188705"/>
            <a:ext cx="8300356"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cap="all" dirty="0">
                <a:solidFill>
                  <a:srgbClr val="264557"/>
                </a:solidFill>
                <a:latin typeface="Commissioner ExtraBold" pitchFamily="2" charset="0"/>
              </a:rPr>
              <a:t>Stock Market growth in real dollars</a:t>
            </a:r>
            <a:endParaRPr lang="en-US" sz="2000" cap="all" dirty="0">
              <a:solidFill>
                <a:srgbClr val="264557"/>
              </a:solidFill>
              <a:latin typeface="Commissioner ExtraBold" pitchFamily="2" charset="0"/>
            </a:endParaRPr>
          </a:p>
          <a:p>
            <a:r>
              <a:rPr lang="en-US" sz="1100" b="1" dirty="0">
                <a:solidFill>
                  <a:srgbClr val="264557"/>
                </a:solidFill>
                <a:latin typeface="Commissioner SemiBold" pitchFamily="2" charset="0"/>
              </a:rPr>
              <a:t>Stock market gains historically have been a source of growth, providing 3.1% per year more than inflation since 1915. </a:t>
            </a:r>
          </a:p>
        </p:txBody>
      </p:sp>
      <p:sp>
        <p:nvSpPr>
          <p:cNvPr id="5" name="Speech Bubble: Rectangle with Corners Rounded 4">
            <a:extLst>
              <a:ext uri="{FF2B5EF4-FFF2-40B4-BE49-F238E27FC236}">
                <a16:creationId xmlns:a16="http://schemas.microsoft.com/office/drawing/2014/main" id="{DECF5D39-8882-4473-14AE-CBEEA3C127CE}"/>
              </a:ext>
            </a:extLst>
          </p:cNvPr>
          <p:cNvSpPr/>
          <p:nvPr/>
        </p:nvSpPr>
        <p:spPr>
          <a:xfrm>
            <a:off x="8259675" y="680541"/>
            <a:ext cx="759394" cy="259225"/>
          </a:xfrm>
          <a:prstGeom prst="wedgeRoundRectCallou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latin typeface="Commissioner" pitchFamily="2" charset="0"/>
                <a:cs typeface="Arial"/>
              </a:rPr>
              <a:t>$113,408</a:t>
            </a:r>
            <a:endParaRPr lang="en-US" sz="1000" dirty="0">
              <a:latin typeface="Commissioner" pitchFamily="2" charset="0"/>
            </a:endParaRPr>
          </a:p>
        </p:txBody>
      </p:sp>
      <p:cxnSp>
        <p:nvCxnSpPr>
          <p:cNvPr id="9" name="Straight Connector 8">
            <a:extLst>
              <a:ext uri="{FF2B5EF4-FFF2-40B4-BE49-F238E27FC236}">
                <a16:creationId xmlns:a16="http://schemas.microsoft.com/office/drawing/2014/main" id="{FFC95944-AF38-74E7-D999-E77993BB62C9}"/>
              </a:ext>
            </a:extLst>
          </p:cNvPr>
          <p:cNvCxnSpPr>
            <a:cxnSpLocks/>
          </p:cNvCxnSpPr>
          <p:nvPr/>
        </p:nvCxnSpPr>
        <p:spPr>
          <a:xfrm>
            <a:off x="213833" y="-50006"/>
            <a:ext cx="0" cy="500396"/>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4E612D1A-3010-6627-85E4-9A063B665438}"/>
              </a:ext>
            </a:extLst>
          </p:cNvPr>
          <p:cNvSpPr/>
          <p:nvPr/>
        </p:nvSpPr>
        <p:spPr>
          <a:xfrm>
            <a:off x="124218" y="18847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dirty="0">
              <a:solidFill>
                <a:prstClr val="white"/>
              </a:solidFill>
              <a:latin typeface="Aptos" panose="02110004020202020204"/>
            </a:endParaRPr>
          </a:p>
        </p:txBody>
      </p:sp>
      <p:sp>
        <p:nvSpPr>
          <p:cNvPr id="11" name="TextBox 6">
            <a:extLst>
              <a:ext uri="{FF2B5EF4-FFF2-40B4-BE49-F238E27FC236}">
                <a16:creationId xmlns:a16="http://schemas.microsoft.com/office/drawing/2014/main" id="{5B6E84CF-B43F-47D1-0EF9-C496FA0DDBF3}"/>
              </a:ext>
            </a:extLst>
          </p:cNvPr>
          <p:cNvSpPr txBox="1"/>
          <p:nvPr/>
        </p:nvSpPr>
        <p:spPr>
          <a:xfrm>
            <a:off x="930042" y="4108652"/>
            <a:ext cx="8599657" cy="877163"/>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850" b="1" dirty="0">
                <a:solidFill>
                  <a:schemeClr val="tx1"/>
                </a:solidFill>
                <a:latin typeface="Commissioner" pitchFamily="2" charset="0"/>
              </a:rPr>
              <a:t>Sources: </a:t>
            </a:r>
            <a:r>
              <a:rPr lang="en-US" sz="850" dirty="0">
                <a:solidFill>
                  <a:schemeClr val="tx1"/>
                </a:solidFill>
                <a:latin typeface="Commissioner" pitchFamily="2" charset="0"/>
              </a:rPr>
              <a:t>S&amp;P 500 from 1915 through 11/1989, Global Financial Data https://globalfinancialdata.com/</a:t>
            </a:r>
            <a:br>
              <a:rPr lang="en-US" sz="850" dirty="0">
                <a:solidFill>
                  <a:schemeClr val="tx1"/>
                </a:solidFill>
                <a:latin typeface="Commissioner" pitchFamily="2" charset="0"/>
              </a:rPr>
            </a:br>
            <a:r>
              <a:rPr lang="en-US" sz="850" dirty="0">
                <a:solidFill>
                  <a:schemeClr val="tx1"/>
                </a:solidFill>
                <a:latin typeface="Commissioner" pitchFamily="2" charset="0"/>
              </a:rPr>
              <a:t>S&amp;P 500 from 12/1989 through 9/30/2025 (Date accessed 1/23/2026), Bloomberg</a:t>
            </a:r>
          </a:p>
          <a:p>
            <a:r>
              <a:rPr lang="en-US" sz="850" dirty="0">
                <a:solidFill>
                  <a:schemeClr val="tx1"/>
                </a:solidFill>
                <a:latin typeface="Commissioner" pitchFamily="2" charset="0"/>
              </a:rPr>
              <a:t>Inflation data </a:t>
            </a:r>
            <a:r>
              <a:rPr lang="en-US" sz="850" u="sng" dirty="0">
                <a:solidFill>
                  <a:schemeClr val="tx1"/>
                </a:solidFill>
                <a:latin typeface="Commissioner" pitchFamily="2" charset="0"/>
                <a:hlinkClick r:id="rId4">
                  <a:extLst>
                    <a:ext uri="{A12FA001-AC4F-418D-AE19-62706E023703}">
                      <ahyp:hlinkClr xmlns:ahyp="http://schemas.microsoft.com/office/drawing/2018/hyperlinkcolor" val="tx"/>
                    </a:ext>
                  </a:extLst>
                </a:hlinkClick>
              </a:rPr>
              <a:t>https://www.inflationdata.com/inflation/Consumer_Price_Index/HistoricalCPI.aspx?reloaded=true</a:t>
            </a:r>
            <a:br>
              <a:rPr lang="en-US" sz="850" u="sng" dirty="0">
                <a:solidFill>
                  <a:schemeClr val="tx1"/>
                </a:solidFill>
                <a:latin typeface="Commissioner" pitchFamily="2" charset="0"/>
              </a:rPr>
            </a:br>
            <a:r>
              <a:rPr lang="en-US" sz="850" dirty="0">
                <a:solidFill>
                  <a:schemeClr val="tx1"/>
                </a:solidFill>
                <a:latin typeface="Commissioner" pitchFamily="2" charset="0"/>
              </a:rPr>
              <a:t>*Inflation data is only updated through 8/31 due to availability.</a:t>
            </a:r>
            <a:br>
              <a:rPr lang="en-US" sz="850" dirty="0">
                <a:solidFill>
                  <a:schemeClr val="tx1"/>
                </a:solidFill>
                <a:latin typeface="Commissioner" pitchFamily="2" charset="0"/>
              </a:rPr>
            </a:br>
            <a:r>
              <a:rPr lang="en-US" sz="850" dirty="0">
                <a:solidFill>
                  <a:schemeClr val="tx1"/>
                </a:solidFill>
                <a:latin typeface="Commissioner" pitchFamily="2" charset="0"/>
              </a:rPr>
              <a:t>The chart shown is a hypothetical representation of investing $100 in stocks in S&amp;P 500 index, presented for illustrative purposes only. </a:t>
            </a:r>
          </a:p>
          <a:p>
            <a:r>
              <a:rPr lang="en-US" sz="850" b="1" dirty="0">
                <a:solidFill>
                  <a:schemeClr val="tx1"/>
                </a:solidFill>
                <a:latin typeface="Commissioner" pitchFamily="2" charset="0"/>
              </a:rPr>
              <a:t>Past performance is no guarantee of future results. Investors cannot invest directly in an index. </a:t>
            </a:r>
          </a:p>
        </p:txBody>
      </p:sp>
      <p:sp>
        <p:nvSpPr>
          <p:cNvPr id="7" name="Speech Bubble: Rectangle with Corners Rounded 6">
            <a:extLst>
              <a:ext uri="{FF2B5EF4-FFF2-40B4-BE49-F238E27FC236}">
                <a16:creationId xmlns:a16="http://schemas.microsoft.com/office/drawing/2014/main" id="{329C5522-3862-4274-327B-86EB29D8FC83}"/>
              </a:ext>
            </a:extLst>
          </p:cNvPr>
          <p:cNvSpPr/>
          <p:nvPr/>
        </p:nvSpPr>
        <p:spPr>
          <a:xfrm>
            <a:off x="645670" y="2891288"/>
            <a:ext cx="568743" cy="212707"/>
          </a:xfrm>
          <a:prstGeom prst="wedgeRoundRectCallou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000" dirty="0">
                <a:cs typeface="Arial"/>
              </a:rPr>
              <a:t>$100</a:t>
            </a:r>
            <a:endParaRPr lang="en-US" sz="1000" dirty="0"/>
          </a:p>
        </p:txBody>
      </p:sp>
      <p:sp>
        <p:nvSpPr>
          <p:cNvPr id="12" name="TextBox 11">
            <a:extLst>
              <a:ext uri="{FF2B5EF4-FFF2-40B4-BE49-F238E27FC236}">
                <a16:creationId xmlns:a16="http://schemas.microsoft.com/office/drawing/2014/main" id="{609EB52A-6CF8-D963-65A3-F31712DAFFF5}"/>
              </a:ext>
            </a:extLst>
          </p:cNvPr>
          <p:cNvSpPr txBox="1"/>
          <p:nvPr/>
        </p:nvSpPr>
        <p:spPr>
          <a:xfrm>
            <a:off x="8507118" y="3675198"/>
            <a:ext cx="453970" cy="184666"/>
          </a:xfrm>
          <a:prstGeom prst="rect">
            <a:avLst/>
          </a:prstGeom>
          <a:noFill/>
        </p:spPr>
        <p:txBody>
          <a:bodyPr wrap="square" rtlCol="0">
            <a:spAutoFit/>
          </a:bodyPr>
          <a:lstStyle/>
          <a:p>
            <a:r>
              <a:rPr lang="en-US" sz="600" dirty="0">
                <a:solidFill>
                  <a:schemeClr val="tx1">
                    <a:lumMod val="65000"/>
                    <a:lumOff val="35000"/>
                  </a:schemeClr>
                </a:solidFill>
                <a:latin typeface="Commissioner" pitchFamily="2" charset="0"/>
              </a:rPr>
              <a:t>2025</a:t>
            </a:r>
          </a:p>
        </p:txBody>
      </p:sp>
      <p:sp>
        <p:nvSpPr>
          <p:cNvPr id="8" name="TextBox 7">
            <a:extLst>
              <a:ext uri="{FF2B5EF4-FFF2-40B4-BE49-F238E27FC236}">
                <a16:creationId xmlns:a16="http://schemas.microsoft.com/office/drawing/2014/main" id="{AE5B7913-5447-141D-F2C1-37104930C867}"/>
              </a:ext>
            </a:extLst>
          </p:cNvPr>
          <p:cNvSpPr txBox="1"/>
          <p:nvPr/>
        </p:nvSpPr>
        <p:spPr>
          <a:xfrm>
            <a:off x="997929" y="1179251"/>
            <a:ext cx="4089005" cy="646331"/>
          </a:xfrm>
          <a:prstGeom prst="rect">
            <a:avLst/>
          </a:prstGeom>
          <a:noFill/>
        </p:spPr>
        <p:txBody>
          <a:bodyPr wrap="square" rtlCol="0">
            <a:spAutoFit/>
          </a:bodyPr>
          <a:lstStyle/>
          <a:p>
            <a:r>
              <a:rPr lang="en-US" sz="1200" dirty="0">
                <a:solidFill>
                  <a:srgbClr val="264557"/>
                </a:solidFill>
                <a:latin typeface="Commissioner Medium" pitchFamily="2" charset="0"/>
              </a:rPr>
              <a:t>Stocks can act as engines of portfolio growth </a:t>
            </a:r>
            <a:br>
              <a:rPr lang="en-US" sz="1200" dirty="0">
                <a:solidFill>
                  <a:srgbClr val="264557"/>
                </a:solidFill>
                <a:latin typeface="Commissioner Medium" pitchFamily="2" charset="0"/>
              </a:rPr>
            </a:br>
            <a:r>
              <a:rPr lang="en-US" sz="1200" dirty="0">
                <a:solidFill>
                  <a:srgbClr val="264557"/>
                </a:solidFill>
                <a:latin typeface="Commissioner Medium" pitchFamily="2" charset="0"/>
              </a:rPr>
              <a:t>and are often considered a necessary part of</a:t>
            </a:r>
            <a:br>
              <a:rPr lang="en-US" sz="1200" dirty="0">
                <a:solidFill>
                  <a:srgbClr val="264557"/>
                </a:solidFill>
                <a:latin typeface="Commissioner Medium" pitchFamily="2" charset="0"/>
              </a:rPr>
            </a:br>
            <a:r>
              <a:rPr lang="en-US" sz="1200" dirty="0">
                <a:solidFill>
                  <a:srgbClr val="264557"/>
                </a:solidFill>
                <a:latin typeface="Commissioner Medium" pitchFamily="2" charset="0"/>
              </a:rPr>
              <a:t>investment portfolios.</a:t>
            </a:r>
          </a:p>
        </p:txBody>
      </p:sp>
    </p:spTree>
    <p:extLst>
      <p:ext uri="{BB962C8B-B14F-4D97-AF65-F5344CB8AC3E}">
        <p14:creationId xmlns:p14="http://schemas.microsoft.com/office/powerpoint/2010/main" val="3171105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499B7BC1-5A51-1794-621B-56CAFA79126E}"/>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FC230A-CF29-894A-619D-2781887EA2B8}"/>
              </a:ext>
            </a:extLst>
          </p:cNvPr>
          <p:cNvSpPr txBox="1"/>
          <p:nvPr/>
        </p:nvSpPr>
        <p:spPr>
          <a:xfrm>
            <a:off x="520032" y="224739"/>
            <a:ext cx="5937917" cy="8617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800" b="1" cap="all" dirty="0">
                <a:solidFill>
                  <a:srgbClr val="264557"/>
                </a:solidFill>
                <a:latin typeface="Commissioner ExtraBold" pitchFamily="2" charset="0"/>
              </a:rPr>
              <a:t>Drawdown during the Great Depression relative to the Great Financial Crisis</a:t>
            </a:r>
          </a:p>
          <a:p>
            <a:endParaRPr lang="en-US" b="1" dirty="0">
              <a:latin typeface="Commissioner SemiBold" pitchFamily="2" charset="0"/>
            </a:endParaRPr>
          </a:p>
        </p:txBody>
      </p:sp>
      <p:pic>
        <p:nvPicPr>
          <p:cNvPr id="9" name="Picture 8">
            <a:extLst>
              <a:ext uri="{FF2B5EF4-FFF2-40B4-BE49-F238E27FC236}">
                <a16:creationId xmlns:a16="http://schemas.microsoft.com/office/drawing/2014/main" id="{3142F780-7AA7-79E4-6FC7-DD65553B657F}"/>
              </a:ext>
            </a:extLst>
          </p:cNvPr>
          <p:cNvPicPr>
            <a:picLocks noChangeAspect="1"/>
          </p:cNvPicPr>
          <p:nvPr/>
        </p:nvPicPr>
        <p:blipFill>
          <a:blip r:embed="rId3"/>
          <a:stretch>
            <a:fillRect/>
          </a:stretch>
        </p:blipFill>
        <p:spPr>
          <a:xfrm>
            <a:off x="1110723" y="4765878"/>
            <a:ext cx="5114694" cy="256304"/>
          </a:xfrm>
          <a:prstGeom prst="rect">
            <a:avLst/>
          </a:prstGeom>
        </p:spPr>
      </p:pic>
      <p:cxnSp>
        <p:nvCxnSpPr>
          <p:cNvPr id="8" name="Straight Connector 7">
            <a:extLst>
              <a:ext uri="{FF2B5EF4-FFF2-40B4-BE49-F238E27FC236}">
                <a16:creationId xmlns:a16="http://schemas.microsoft.com/office/drawing/2014/main" id="{AB4BC563-E99E-B92E-B35A-F56EA85C256C}"/>
              </a:ext>
            </a:extLst>
          </p:cNvPr>
          <p:cNvCxnSpPr>
            <a:cxnSpLocks/>
          </p:cNvCxnSpPr>
          <p:nvPr/>
        </p:nvCxnSpPr>
        <p:spPr>
          <a:xfrm>
            <a:off x="213833" y="-50006"/>
            <a:ext cx="0" cy="500396"/>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10" name="Oval 9">
            <a:extLst>
              <a:ext uri="{FF2B5EF4-FFF2-40B4-BE49-F238E27FC236}">
                <a16:creationId xmlns:a16="http://schemas.microsoft.com/office/drawing/2014/main" id="{F3D11195-5620-D419-2ADA-DA6EB6E72156}"/>
              </a:ext>
            </a:extLst>
          </p:cNvPr>
          <p:cNvSpPr/>
          <p:nvPr/>
        </p:nvSpPr>
        <p:spPr>
          <a:xfrm>
            <a:off x="124218" y="18847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dirty="0">
              <a:solidFill>
                <a:prstClr val="white"/>
              </a:solidFill>
              <a:latin typeface="Aptos" panose="02110004020202020204"/>
            </a:endParaRPr>
          </a:p>
        </p:txBody>
      </p:sp>
      <p:graphicFrame>
        <p:nvGraphicFramePr>
          <p:cNvPr id="11" name="Chart 10">
            <a:extLst>
              <a:ext uri="{FF2B5EF4-FFF2-40B4-BE49-F238E27FC236}">
                <a16:creationId xmlns:a16="http://schemas.microsoft.com/office/drawing/2014/main" id="{FC6C5FD2-3C24-8DAC-56B5-D36B17775C2B}"/>
              </a:ext>
            </a:extLst>
          </p:cNvPr>
          <p:cNvGraphicFramePr>
            <a:graphicFrameLocks/>
          </p:cNvGraphicFramePr>
          <p:nvPr>
            <p:extLst>
              <p:ext uri="{D42A27DB-BD31-4B8C-83A1-F6EECF244321}">
                <p14:modId xmlns:p14="http://schemas.microsoft.com/office/powerpoint/2010/main" val="1984630772"/>
              </p:ext>
            </p:extLst>
          </p:nvPr>
        </p:nvGraphicFramePr>
        <p:xfrm>
          <a:off x="469953" y="1726407"/>
          <a:ext cx="7183804" cy="3016800"/>
        </p:xfrm>
        <a:graphic>
          <a:graphicData uri="http://schemas.openxmlformats.org/drawingml/2006/chart">
            <c:chart xmlns:c="http://schemas.openxmlformats.org/drawingml/2006/chart" xmlns:r="http://schemas.openxmlformats.org/officeDocument/2006/relationships" r:id="rId4"/>
          </a:graphicData>
        </a:graphic>
      </p:graphicFrame>
      <p:sp>
        <p:nvSpPr>
          <p:cNvPr id="12" name="TextBox 11">
            <a:extLst>
              <a:ext uri="{FF2B5EF4-FFF2-40B4-BE49-F238E27FC236}">
                <a16:creationId xmlns:a16="http://schemas.microsoft.com/office/drawing/2014/main" id="{7AF764ED-6F67-DB23-A1F0-109397F2B63E}"/>
              </a:ext>
            </a:extLst>
          </p:cNvPr>
          <p:cNvSpPr txBox="1"/>
          <p:nvPr/>
        </p:nvSpPr>
        <p:spPr>
          <a:xfrm>
            <a:off x="7675685" y="2139480"/>
            <a:ext cx="1468315" cy="2400657"/>
          </a:xfrm>
          <a:prstGeom prst="rect">
            <a:avLst/>
          </a:prstGeom>
          <a:noFill/>
        </p:spPr>
        <p:txBody>
          <a:bodyPr wrap="square" rtlCol="0">
            <a:spAutoFit/>
          </a:bodyPr>
          <a:lstStyle/>
          <a:p>
            <a:r>
              <a:rPr lang="en-US" sz="850" dirty="0">
                <a:latin typeface="Commissioner" pitchFamily="2" charset="0"/>
                <a:ea typeface="Malgun Gothic" panose="020B0503020000020004" pitchFamily="34" charset="-127"/>
              </a:rPr>
              <a:t>Source:</a:t>
            </a:r>
            <a:br>
              <a:rPr lang="en-US" sz="850" dirty="0">
                <a:latin typeface="Commissioner" pitchFamily="2" charset="0"/>
                <a:ea typeface="Malgun Gothic" panose="020B0503020000020004" pitchFamily="34" charset="-127"/>
              </a:rPr>
            </a:br>
            <a:r>
              <a:rPr lang="en-US" sz="850" dirty="0">
                <a:latin typeface="Commissioner" pitchFamily="2" charset="0"/>
                <a:ea typeface="Malgun Gothic" panose="020B0503020000020004" pitchFamily="34" charset="-127"/>
              </a:rPr>
              <a:t>Monthly returns 1/31/1900 - 1/31/1970: Global Financial Data, 2/28/1970 - 12/31/2024: Bloomberg. Accessed January 17</a:t>
            </a:r>
            <a:r>
              <a:rPr lang="en-US" sz="850" baseline="0" dirty="0">
                <a:latin typeface="Commissioner" pitchFamily="2" charset="0"/>
                <a:ea typeface="Malgun Gothic" panose="020B0503020000020004" pitchFamily="34" charset="-127"/>
              </a:rPr>
              <a:t>, 2025</a:t>
            </a:r>
            <a:r>
              <a:rPr lang="en-US" sz="850" dirty="0">
                <a:latin typeface="Commissioner" pitchFamily="2" charset="0"/>
                <a:ea typeface="Malgun Gothic" panose="020B0503020000020004" pitchFamily="34" charset="-127"/>
              </a:rPr>
              <a:t>.</a:t>
            </a:r>
            <a:r>
              <a:rPr lang="en-US" sz="850" baseline="0" dirty="0">
                <a:latin typeface="Commissioner" pitchFamily="2" charset="0"/>
                <a:ea typeface="Malgun Gothic" panose="020B0503020000020004" pitchFamily="34" charset="-127"/>
              </a:rPr>
              <a:t> </a:t>
            </a:r>
            <a:br>
              <a:rPr lang="en-US" sz="850" baseline="0" dirty="0">
                <a:latin typeface="Commissioner" pitchFamily="2" charset="0"/>
                <a:ea typeface="Malgun Gothic" panose="020B0503020000020004" pitchFamily="34" charset="-127"/>
              </a:rPr>
            </a:br>
            <a:br>
              <a:rPr lang="en-US" sz="850" baseline="0" dirty="0">
                <a:latin typeface="Commissioner" pitchFamily="2" charset="0"/>
                <a:ea typeface="Malgun Gothic" panose="020B0503020000020004" pitchFamily="34" charset="-127"/>
              </a:rPr>
            </a:br>
            <a:r>
              <a:rPr lang="en-US" sz="850" dirty="0">
                <a:latin typeface="Commissioner" pitchFamily="2" charset="0"/>
                <a:ea typeface="Malgun Gothic" panose="020B0503020000020004" pitchFamily="34" charset="-127"/>
              </a:rPr>
              <a:t>This chart reflects rolling monthly drawdown of the S&amp;P 500 Index total return. Drawdown reflects the percentage change in the index from its</a:t>
            </a:r>
            <a:r>
              <a:rPr lang="en-US" sz="850" baseline="0" dirty="0">
                <a:latin typeface="Commissioner" pitchFamily="2" charset="0"/>
                <a:ea typeface="Malgun Gothic" panose="020B0503020000020004" pitchFamily="34" charset="-127"/>
              </a:rPr>
              <a:t> </a:t>
            </a:r>
            <a:r>
              <a:rPr lang="en-US" sz="850" dirty="0">
                <a:latin typeface="Commissioner" pitchFamily="2" charset="0"/>
                <a:ea typeface="Malgun Gothic" panose="020B0503020000020004" pitchFamily="34" charset="-127"/>
              </a:rPr>
              <a:t>highest to its lowest point.</a:t>
            </a:r>
          </a:p>
          <a:p>
            <a:endParaRPr lang="en-US" dirty="0"/>
          </a:p>
        </p:txBody>
      </p:sp>
      <p:sp>
        <p:nvSpPr>
          <p:cNvPr id="13" name="Speech Bubble: Rectangle with Corners Rounded 12">
            <a:extLst>
              <a:ext uri="{FF2B5EF4-FFF2-40B4-BE49-F238E27FC236}">
                <a16:creationId xmlns:a16="http://schemas.microsoft.com/office/drawing/2014/main" id="{CE6E2FDC-D5E0-049B-51D9-E71FA0F81456}"/>
              </a:ext>
            </a:extLst>
          </p:cNvPr>
          <p:cNvSpPr/>
          <p:nvPr/>
        </p:nvSpPr>
        <p:spPr>
          <a:xfrm>
            <a:off x="6411209" y="3347965"/>
            <a:ext cx="1162252" cy="608363"/>
          </a:xfrm>
          <a:prstGeom prst="wedgeRoundRectCallout">
            <a:avLst/>
          </a:prstGeom>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algn="ctr"/>
            <a:r>
              <a:rPr lang="en-US" sz="800" dirty="0">
                <a:latin typeface="Commissioner" pitchFamily="2" charset="0"/>
                <a:cs typeface="Arial"/>
              </a:rPr>
              <a:t>The Great Financial Crisis Decline –54%</a:t>
            </a:r>
            <a:endParaRPr lang="en-US" dirty="0">
              <a:latin typeface="Commissioner" pitchFamily="2" charset="0"/>
            </a:endParaRPr>
          </a:p>
        </p:txBody>
      </p:sp>
      <p:sp>
        <p:nvSpPr>
          <p:cNvPr id="3" name="Speech Bubble: Rectangle with Corners Rounded 2">
            <a:extLst>
              <a:ext uri="{FF2B5EF4-FFF2-40B4-BE49-F238E27FC236}">
                <a16:creationId xmlns:a16="http://schemas.microsoft.com/office/drawing/2014/main" id="{C408F98B-5296-9BDC-4517-F213FCA1386E}"/>
              </a:ext>
            </a:extLst>
          </p:cNvPr>
          <p:cNvSpPr/>
          <p:nvPr/>
        </p:nvSpPr>
        <p:spPr>
          <a:xfrm>
            <a:off x="1814311" y="3423835"/>
            <a:ext cx="881998" cy="527462"/>
          </a:xfrm>
          <a:prstGeom prst="wedgeRoundRectCallout">
            <a:avLst/>
          </a:prstGeom>
          <a:noFill/>
        </p:spPr>
        <p:style>
          <a:lnRef idx="2">
            <a:schemeClr val="accent3"/>
          </a:lnRef>
          <a:fillRef idx="1">
            <a:schemeClr val="lt1"/>
          </a:fillRef>
          <a:effectRef idx="0">
            <a:schemeClr val="accent3"/>
          </a:effectRef>
          <a:fontRef idx="minor">
            <a:schemeClr val="dk1"/>
          </a:fontRef>
        </p:style>
        <p:txBody>
          <a:bodyPr lIns="91440" tIns="45720" rIns="91440" bIns="45720" rtlCol="0" anchor="ctr"/>
          <a:lstStyle/>
          <a:p>
            <a:pPr algn="ctr"/>
            <a:r>
              <a:rPr lang="en-US" sz="800" dirty="0">
                <a:latin typeface="Commissioner Medium" pitchFamily="2" charset="0"/>
                <a:cs typeface="Arial"/>
              </a:rPr>
              <a:t>Great Depression Decline. - 84%</a:t>
            </a:r>
            <a:endParaRPr lang="en-US" sz="800" dirty="0">
              <a:latin typeface="Commissioner Medium" pitchFamily="2" charset="0"/>
            </a:endParaRPr>
          </a:p>
        </p:txBody>
      </p:sp>
      <p:sp>
        <p:nvSpPr>
          <p:cNvPr id="15" name="TextBox 14">
            <a:extLst>
              <a:ext uri="{FF2B5EF4-FFF2-40B4-BE49-F238E27FC236}">
                <a16:creationId xmlns:a16="http://schemas.microsoft.com/office/drawing/2014/main" id="{8EF339B6-145B-E115-F613-44DFEB63C04A}"/>
              </a:ext>
            </a:extLst>
          </p:cNvPr>
          <p:cNvSpPr txBox="1"/>
          <p:nvPr/>
        </p:nvSpPr>
        <p:spPr>
          <a:xfrm rot="16200000">
            <a:off x="-907519" y="2839354"/>
            <a:ext cx="2484002" cy="230832"/>
          </a:xfrm>
          <a:prstGeom prst="rect">
            <a:avLst/>
          </a:prstGeom>
          <a:noFill/>
        </p:spPr>
        <p:txBody>
          <a:bodyPr wrap="square">
            <a:spAutoFit/>
          </a:bodyPr>
          <a:lstStyle/>
          <a:p>
            <a:pPr algn="ctr"/>
            <a:r>
              <a:rPr lang="en-US" sz="900" dirty="0">
                <a:latin typeface="Commissioner Medium" pitchFamily="2" charset="0"/>
              </a:rPr>
              <a:t>Drawdown %</a:t>
            </a:r>
            <a:endParaRPr lang="en-US" sz="900" dirty="0"/>
          </a:p>
        </p:txBody>
      </p:sp>
      <p:sp>
        <p:nvSpPr>
          <p:cNvPr id="7" name="TextBox 6">
            <a:extLst>
              <a:ext uri="{FF2B5EF4-FFF2-40B4-BE49-F238E27FC236}">
                <a16:creationId xmlns:a16="http://schemas.microsoft.com/office/drawing/2014/main" id="{56FAB9AB-F1F0-4566-22CE-D52518D1AA3D}"/>
              </a:ext>
            </a:extLst>
          </p:cNvPr>
          <p:cNvSpPr txBox="1"/>
          <p:nvPr/>
        </p:nvSpPr>
        <p:spPr>
          <a:xfrm>
            <a:off x="509343" y="824790"/>
            <a:ext cx="8065857" cy="1323439"/>
          </a:xfrm>
          <a:prstGeom prst="rect">
            <a:avLst/>
          </a:prstGeom>
          <a:noFill/>
        </p:spPr>
        <p:txBody>
          <a:bodyPr wrap="square" numCol="2" spcCol="182880" rtlCol="0">
            <a:spAutoFit/>
          </a:bodyPr>
          <a:lstStyle/>
          <a:p>
            <a:r>
              <a:rPr lang="en-US" sz="1000" dirty="0">
                <a:solidFill>
                  <a:srgbClr val="264557"/>
                </a:solidFill>
                <a:latin typeface="Commissioner" pitchFamily="2" charset="0"/>
              </a:rPr>
              <a:t>As illustrated here, it’s easy to see the significance of the drawdown during the Great Depression relative to the Great Financial Crisis.</a:t>
            </a:r>
            <a:br>
              <a:rPr lang="en-US" sz="1000" dirty="0">
                <a:solidFill>
                  <a:srgbClr val="264557"/>
                </a:solidFill>
                <a:latin typeface="Commissioner" pitchFamily="2" charset="0"/>
              </a:rPr>
            </a:br>
            <a:endParaRPr lang="en-US" sz="1000" dirty="0">
              <a:solidFill>
                <a:srgbClr val="264557"/>
              </a:solidFill>
              <a:latin typeface="Commissioner" pitchFamily="2" charset="0"/>
            </a:endParaRPr>
          </a:p>
          <a:p>
            <a:endParaRPr lang="en-US" sz="1000" dirty="0">
              <a:solidFill>
                <a:srgbClr val="264557"/>
              </a:solidFill>
              <a:latin typeface="Commissioner" pitchFamily="2" charset="0"/>
            </a:endParaRPr>
          </a:p>
          <a:p>
            <a:endParaRPr lang="en-US" sz="1000" dirty="0">
              <a:solidFill>
                <a:srgbClr val="264557"/>
              </a:solidFill>
              <a:latin typeface="Commissioner" pitchFamily="2" charset="0"/>
            </a:endParaRPr>
          </a:p>
          <a:p>
            <a:endParaRPr lang="en-US" sz="1000" dirty="0">
              <a:solidFill>
                <a:srgbClr val="264557"/>
              </a:solidFill>
              <a:latin typeface="Commissioner" pitchFamily="2" charset="0"/>
            </a:endParaRPr>
          </a:p>
          <a:p>
            <a:endParaRPr lang="en-US" sz="1000" dirty="0">
              <a:solidFill>
                <a:srgbClr val="264557"/>
              </a:solidFill>
              <a:latin typeface="Commissioner" pitchFamily="2" charset="0"/>
            </a:endParaRPr>
          </a:p>
          <a:p>
            <a:br>
              <a:rPr lang="en-US" sz="1000" dirty="0">
                <a:solidFill>
                  <a:srgbClr val="264557"/>
                </a:solidFill>
                <a:latin typeface="Commissioner" pitchFamily="2" charset="0"/>
              </a:rPr>
            </a:br>
            <a:r>
              <a:rPr lang="en-US" sz="1000" b="1" dirty="0">
                <a:solidFill>
                  <a:srgbClr val="264557"/>
                </a:solidFill>
                <a:latin typeface="Commissioner" pitchFamily="2" charset="0"/>
              </a:rPr>
              <a:t>However, losses can be extreme:</a:t>
            </a:r>
            <a:endParaRPr lang="en-US" sz="1000" dirty="0">
              <a:solidFill>
                <a:srgbClr val="264557"/>
              </a:solidFill>
              <a:latin typeface="Commissioner" pitchFamily="2" charset="0"/>
            </a:endParaRPr>
          </a:p>
          <a:p>
            <a:pPr>
              <a:buFont typeface="Arial" panose="020B0604020202020204" pitchFamily="34" charset="0"/>
              <a:buChar char="•"/>
            </a:pPr>
            <a:r>
              <a:rPr lang="en-US" sz="1000" dirty="0">
                <a:solidFill>
                  <a:srgbClr val="264557"/>
                </a:solidFill>
                <a:latin typeface="Commissioner" pitchFamily="2" charset="0"/>
              </a:rPr>
              <a:t> Even the Great Financial Crisis pales in comparison to losses like</a:t>
            </a:r>
            <a:br>
              <a:rPr lang="en-US" sz="1000" dirty="0">
                <a:solidFill>
                  <a:srgbClr val="264557"/>
                </a:solidFill>
                <a:latin typeface="Commissioner" pitchFamily="2" charset="0"/>
              </a:rPr>
            </a:br>
            <a:r>
              <a:rPr lang="en-US" sz="1000" dirty="0">
                <a:solidFill>
                  <a:srgbClr val="264557"/>
                </a:solidFill>
                <a:latin typeface="Commissioner" pitchFamily="2" charset="0"/>
              </a:rPr>
              <a:t>   those realized during the Great Depression</a:t>
            </a:r>
          </a:p>
          <a:p>
            <a:pPr>
              <a:buFont typeface="Arial" panose="020B0604020202020204" pitchFamily="34" charset="0"/>
              <a:buChar char="•"/>
            </a:pPr>
            <a:r>
              <a:rPr lang="en-US" sz="1000" dirty="0">
                <a:solidFill>
                  <a:srgbClr val="264557"/>
                </a:solidFill>
                <a:latin typeface="Commissioner" pitchFamily="2" charset="0"/>
              </a:rPr>
              <a:t> Although infrequent, declines like those during the Great</a:t>
            </a:r>
            <a:br>
              <a:rPr lang="en-US" sz="1000" dirty="0">
                <a:solidFill>
                  <a:srgbClr val="264557"/>
                </a:solidFill>
                <a:latin typeface="Commissioner" pitchFamily="2" charset="0"/>
              </a:rPr>
            </a:br>
            <a:r>
              <a:rPr lang="en-US" sz="1000" dirty="0">
                <a:solidFill>
                  <a:srgbClr val="264557"/>
                </a:solidFill>
                <a:latin typeface="Commissioner" pitchFamily="2" charset="0"/>
              </a:rPr>
              <a:t>   Depression can present unacceptable losses for investors</a:t>
            </a:r>
            <a:br>
              <a:rPr lang="en-US" sz="1000" dirty="0">
                <a:solidFill>
                  <a:srgbClr val="264557"/>
                </a:solidFill>
                <a:latin typeface="Commissioner" pitchFamily="2" charset="0"/>
              </a:rPr>
            </a:br>
            <a:endParaRPr lang="en-US" dirty="0"/>
          </a:p>
        </p:txBody>
      </p:sp>
    </p:spTree>
    <p:extLst>
      <p:ext uri="{BB962C8B-B14F-4D97-AF65-F5344CB8AC3E}">
        <p14:creationId xmlns:p14="http://schemas.microsoft.com/office/powerpoint/2010/main" val="1399494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61F0A4AF-8F3C-1C20-6BD4-C8ABBA10527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4BC16641-3DDE-2999-10DC-8EA1EE22BA61}"/>
              </a:ext>
            </a:extLst>
          </p:cNvPr>
          <p:cNvSpPr txBox="1"/>
          <p:nvPr/>
        </p:nvSpPr>
        <p:spPr>
          <a:xfrm>
            <a:off x="497844" y="379075"/>
            <a:ext cx="6453462" cy="615553"/>
          </a:xfrm>
          <a:prstGeom prst="rect">
            <a:avLst/>
          </a:prstGeom>
          <a:noFill/>
        </p:spPr>
        <p:txBody>
          <a:bodyPr wrap="square" lIns="91440" tIns="45720" rIns="91440" bIns="45720" rtlCol="0" anchor="t">
            <a:spAutoFit/>
          </a:bodyPr>
          <a:lstStyle/>
          <a:p>
            <a:r>
              <a:rPr lang="en-US" sz="2000" b="1" cap="all" dirty="0">
                <a:solidFill>
                  <a:srgbClr val="264557"/>
                </a:solidFill>
                <a:latin typeface="Commissioner ExtraBold" pitchFamily="2" charset="0"/>
              </a:rPr>
              <a:t>Cumulative years of high inflation add up</a:t>
            </a:r>
            <a:br>
              <a:rPr lang="en-US" b="1" dirty="0">
                <a:solidFill>
                  <a:srgbClr val="264557"/>
                </a:solidFill>
                <a:latin typeface="Commissioner ExtraBold" pitchFamily="2" charset="0"/>
              </a:rPr>
            </a:br>
            <a:r>
              <a:rPr lang="en-US" b="1" dirty="0">
                <a:solidFill>
                  <a:srgbClr val="264557"/>
                </a:solidFill>
                <a:latin typeface="Commissioner SemiBold" pitchFamily="2" charset="0"/>
              </a:rPr>
              <a:t>Totaling as much as 121% or more than doubling prices </a:t>
            </a:r>
            <a:endParaRPr lang="en-US" dirty="0">
              <a:solidFill>
                <a:srgbClr val="264557"/>
              </a:solidFill>
              <a:latin typeface="Commissioner SemiBold" pitchFamily="2" charset="0"/>
            </a:endParaRPr>
          </a:p>
        </p:txBody>
      </p:sp>
      <p:sp>
        <p:nvSpPr>
          <p:cNvPr id="10" name="TextBox 9">
            <a:extLst>
              <a:ext uri="{FF2B5EF4-FFF2-40B4-BE49-F238E27FC236}">
                <a16:creationId xmlns:a16="http://schemas.microsoft.com/office/drawing/2014/main" id="{AAEAE4F7-E827-2E7C-B32F-700499AF987C}"/>
              </a:ext>
            </a:extLst>
          </p:cNvPr>
          <p:cNvSpPr txBox="1"/>
          <p:nvPr/>
        </p:nvSpPr>
        <p:spPr>
          <a:xfrm>
            <a:off x="721643" y="4388056"/>
            <a:ext cx="8095018" cy="246221"/>
          </a:xfrm>
          <a:prstGeom prst="rect">
            <a:avLst/>
          </a:prstGeom>
          <a:noFill/>
        </p:spPr>
        <p:txBody>
          <a:bodyPr wrap="square">
            <a:spAutoFit/>
          </a:bodyPr>
          <a:lstStyle/>
          <a:p>
            <a:r>
              <a:rPr lang="en-US" sz="1000" i="0" dirty="0">
                <a:solidFill>
                  <a:schemeClr val="bg1">
                    <a:lumMod val="50000"/>
                  </a:schemeClr>
                </a:solidFill>
                <a:effectLst/>
                <a:latin typeface="Commissioner" pitchFamily="2" charset="0"/>
              </a:rPr>
              <a:t>Source: Data from IE Schiller </a:t>
            </a:r>
            <a:r>
              <a:rPr lang="en-US" sz="1000" i="0" dirty="0">
                <a:solidFill>
                  <a:schemeClr val="bg1">
                    <a:lumMod val="50000"/>
                  </a:schemeClr>
                </a:solidFill>
                <a:effectLst/>
                <a:latin typeface="Commissioner" pitchFamily="2" charset="0"/>
                <a:hlinkClick r:id="rId3">
                  <a:extLst>
                    <a:ext uri="{A12FA001-AC4F-418D-AE19-62706E023703}">
                      <ahyp:hlinkClr xmlns:ahyp="http://schemas.microsoft.com/office/drawing/2018/hyperlinkcolor" val="tx"/>
                    </a:ext>
                  </a:extLst>
                </a:hlinkClick>
              </a:rPr>
              <a:t>https://shillerdata.com/</a:t>
            </a:r>
            <a:r>
              <a:rPr lang="en-US" sz="1000" i="0" dirty="0">
                <a:solidFill>
                  <a:schemeClr val="bg1">
                    <a:lumMod val="50000"/>
                  </a:schemeClr>
                </a:solidFill>
                <a:effectLst/>
                <a:latin typeface="Commissioner" pitchFamily="2" charset="0"/>
              </a:rPr>
              <a:t>. Accessed 1/17/2025. </a:t>
            </a:r>
            <a:endParaRPr lang="en-US" sz="1000" dirty="0">
              <a:solidFill>
                <a:schemeClr val="bg1">
                  <a:lumMod val="50000"/>
                </a:schemeClr>
              </a:solidFill>
              <a:latin typeface="Commissioner" pitchFamily="2" charset="0"/>
            </a:endParaRPr>
          </a:p>
        </p:txBody>
      </p:sp>
      <p:sp>
        <p:nvSpPr>
          <p:cNvPr id="4" name="TextBox 3">
            <a:extLst>
              <a:ext uri="{FF2B5EF4-FFF2-40B4-BE49-F238E27FC236}">
                <a16:creationId xmlns:a16="http://schemas.microsoft.com/office/drawing/2014/main" id="{6DBFA70A-6E87-0604-7BA5-974DD5C3D309}"/>
              </a:ext>
            </a:extLst>
          </p:cNvPr>
          <p:cNvSpPr txBox="1"/>
          <p:nvPr/>
        </p:nvSpPr>
        <p:spPr>
          <a:xfrm>
            <a:off x="523156" y="1287518"/>
            <a:ext cx="2576660" cy="1415772"/>
          </a:xfrm>
          <a:prstGeom prst="rect">
            <a:avLst/>
          </a:prstGeom>
          <a:noFill/>
        </p:spPr>
        <p:txBody>
          <a:bodyPr wrap="square" rtlCol="0">
            <a:spAutoFit/>
          </a:bodyPr>
          <a:lstStyle/>
          <a:p>
            <a:r>
              <a:rPr lang="en-US" sz="1200" dirty="0">
                <a:solidFill>
                  <a:srgbClr val="264557"/>
                </a:solidFill>
                <a:latin typeface="Commissioner" pitchFamily="2" charset="0"/>
              </a:rPr>
              <a:t>Similarly, inflation can be high for consecutive years.  </a:t>
            </a:r>
            <a:br>
              <a:rPr lang="en-US" sz="1200" dirty="0">
                <a:solidFill>
                  <a:srgbClr val="264557"/>
                </a:solidFill>
                <a:latin typeface="Commissioner" pitchFamily="2" charset="0"/>
              </a:rPr>
            </a:br>
            <a:br>
              <a:rPr lang="en-US" sz="1200" dirty="0">
                <a:solidFill>
                  <a:srgbClr val="264557"/>
                </a:solidFill>
                <a:latin typeface="Commissioner" pitchFamily="2" charset="0"/>
              </a:rPr>
            </a:br>
            <a:r>
              <a:rPr lang="en-US" sz="1200" dirty="0">
                <a:solidFill>
                  <a:srgbClr val="264557"/>
                </a:solidFill>
                <a:latin typeface="Commissioner" pitchFamily="2" charset="0"/>
              </a:rPr>
              <a:t>When inflation is significant, as illustrated here, it negatively affects bonds.</a:t>
            </a:r>
          </a:p>
          <a:p>
            <a:endParaRPr lang="en-US" dirty="0"/>
          </a:p>
        </p:txBody>
      </p:sp>
      <p:sp>
        <p:nvSpPr>
          <p:cNvPr id="7" name="TextBox 6">
            <a:extLst>
              <a:ext uri="{FF2B5EF4-FFF2-40B4-BE49-F238E27FC236}">
                <a16:creationId xmlns:a16="http://schemas.microsoft.com/office/drawing/2014/main" id="{B7C97984-B14F-E277-FB58-B91B813BE201}"/>
              </a:ext>
            </a:extLst>
          </p:cNvPr>
          <p:cNvSpPr txBox="1"/>
          <p:nvPr/>
        </p:nvSpPr>
        <p:spPr>
          <a:xfrm>
            <a:off x="6890834" y="1537032"/>
            <a:ext cx="64700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000" dirty="0">
                <a:latin typeface="Commissioner SemiBold" pitchFamily="2" charset="0"/>
              </a:rPr>
              <a:t>121%</a:t>
            </a:r>
          </a:p>
        </p:txBody>
      </p:sp>
      <p:sp>
        <p:nvSpPr>
          <p:cNvPr id="9" name="TextBox 8">
            <a:extLst>
              <a:ext uri="{FF2B5EF4-FFF2-40B4-BE49-F238E27FC236}">
                <a16:creationId xmlns:a16="http://schemas.microsoft.com/office/drawing/2014/main" id="{23F00B17-FE44-FAE7-C8CD-8879C3BD1D4C}"/>
              </a:ext>
            </a:extLst>
          </p:cNvPr>
          <p:cNvSpPr txBox="1"/>
          <p:nvPr/>
        </p:nvSpPr>
        <p:spPr>
          <a:xfrm>
            <a:off x="5556223" y="2265345"/>
            <a:ext cx="48527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000" dirty="0">
                <a:latin typeface="Commissioner SemiBold" pitchFamily="2" charset="0"/>
              </a:rPr>
              <a:t>74%</a:t>
            </a:r>
          </a:p>
        </p:txBody>
      </p:sp>
      <p:sp>
        <p:nvSpPr>
          <p:cNvPr id="11" name="TextBox 10">
            <a:extLst>
              <a:ext uri="{FF2B5EF4-FFF2-40B4-BE49-F238E27FC236}">
                <a16:creationId xmlns:a16="http://schemas.microsoft.com/office/drawing/2014/main" id="{6418D2FC-3F19-E495-4AA8-8AE44046AE7E}"/>
              </a:ext>
            </a:extLst>
          </p:cNvPr>
          <p:cNvSpPr txBox="1"/>
          <p:nvPr/>
        </p:nvSpPr>
        <p:spPr>
          <a:xfrm>
            <a:off x="4251515" y="2132419"/>
            <a:ext cx="64700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000" dirty="0">
                <a:latin typeface="Commissioner SemiBold" pitchFamily="2" charset="0"/>
              </a:rPr>
              <a:t>82%</a:t>
            </a:r>
          </a:p>
        </p:txBody>
      </p:sp>
      <p:cxnSp>
        <p:nvCxnSpPr>
          <p:cNvPr id="12" name="Straight Connector 11">
            <a:extLst>
              <a:ext uri="{FF2B5EF4-FFF2-40B4-BE49-F238E27FC236}">
                <a16:creationId xmlns:a16="http://schemas.microsoft.com/office/drawing/2014/main" id="{A5A21851-FF9D-C934-A4C2-BF56910E7E4E}"/>
              </a:ext>
            </a:extLst>
          </p:cNvPr>
          <p:cNvCxnSpPr>
            <a:cxnSpLocks/>
          </p:cNvCxnSpPr>
          <p:nvPr/>
        </p:nvCxnSpPr>
        <p:spPr>
          <a:xfrm>
            <a:off x="213833" y="-50006"/>
            <a:ext cx="0" cy="500396"/>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13" name="Oval 12">
            <a:extLst>
              <a:ext uri="{FF2B5EF4-FFF2-40B4-BE49-F238E27FC236}">
                <a16:creationId xmlns:a16="http://schemas.microsoft.com/office/drawing/2014/main" id="{779212EA-10D9-7089-0ADC-9A25699323B2}"/>
              </a:ext>
            </a:extLst>
          </p:cNvPr>
          <p:cNvSpPr/>
          <p:nvPr/>
        </p:nvSpPr>
        <p:spPr>
          <a:xfrm>
            <a:off x="124218" y="18847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dirty="0">
              <a:solidFill>
                <a:prstClr val="white"/>
              </a:solidFill>
              <a:latin typeface="Aptos" panose="02110004020202020204"/>
            </a:endParaRPr>
          </a:p>
        </p:txBody>
      </p:sp>
      <p:pic>
        <p:nvPicPr>
          <p:cNvPr id="2" name="Picture 1">
            <a:extLst>
              <a:ext uri="{FF2B5EF4-FFF2-40B4-BE49-F238E27FC236}">
                <a16:creationId xmlns:a16="http://schemas.microsoft.com/office/drawing/2014/main" id="{0ECD9B46-ABC1-B1D0-D8A4-E8A2343DD6AC}"/>
              </a:ext>
            </a:extLst>
          </p:cNvPr>
          <p:cNvPicPr>
            <a:picLocks noChangeAspect="1"/>
          </p:cNvPicPr>
          <p:nvPr/>
        </p:nvPicPr>
        <p:blipFill>
          <a:blip r:embed="rId4">
            <a:duotone>
              <a:schemeClr val="accent3">
                <a:shade val="45000"/>
                <a:satMod val="135000"/>
              </a:schemeClr>
              <a:prstClr val="white"/>
            </a:duotone>
          </a:blip>
          <a:stretch>
            <a:fillRect/>
          </a:stretch>
        </p:blipFill>
        <p:spPr>
          <a:xfrm>
            <a:off x="746418" y="4549628"/>
            <a:ext cx="5474682" cy="274344"/>
          </a:xfrm>
          <a:prstGeom prst="rect">
            <a:avLst/>
          </a:prstGeom>
        </p:spPr>
      </p:pic>
      <p:graphicFrame>
        <p:nvGraphicFramePr>
          <p:cNvPr id="3" name="Chart 2">
            <a:extLst>
              <a:ext uri="{FF2B5EF4-FFF2-40B4-BE49-F238E27FC236}">
                <a16:creationId xmlns:a16="http://schemas.microsoft.com/office/drawing/2014/main" id="{5F2DB21E-2E61-41BE-8429-7DA35879827B}"/>
              </a:ext>
            </a:extLst>
          </p:cNvPr>
          <p:cNvGraphicFramePr>
            <a:graphicFrameLocks/>
          </p:cNvGraphicFramePr>
          <p:nvPr>
            <p:extLst>
              <p:ext uri="{D42A27DB-BD31-4B8C-83A1-F6EECF244321}">
                <p14:modId xmlns:p14="http://schemas.microsoft.com/office/powerpoint/2010/main" val="2274894732"/>
              </p:ext>
            </p:extLst>
          </p:nvPr>
        </p:nvGraphicFramePr>
        <p:xfrm>
          <a:off x="3362178" y="1337896"/>
          <a:ext cx="4572000" cy="263652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146773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46458-4413-2EB9-6E72-02245D0DE8F0}"/>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95796058-04CC-84B1-9C99-EA37F3990A6C}"/>
              </a:ext>
            </a:extLst>
          </p:cNvPr>
          <p:cNvPicPr>
            <a:picLocks noChangeAspect="1"/>
          </p:cNvPicPr>
          <p:nvPr/>
        </p:nvPicPr>
        <p:blipFill>
          <a:blip r:embed="rId3"/>
          <a:stretch>
            <a:fillRect/>
          </a:stretch>
        </p:blipFill>
        <p:spPr>
          <a:xfrm>
            <a:off x="2626985" y="529694"/>
            <a:ext cx="6279162" cy="3926301"/>
          </a:xfrm>
          <a:prstGeom prst="rect">
            <a:avLst/>
          </a:prstGeom>
        </p:spPr>
      </p:pic>
      <p:sp>
        <p:nvSpPr>
          <p:cNvPr id="2" name="TextBox 1">
            <a:extLst>
              <a:ext uri="{FF2B5EF4-FFF2-40B4-BE49-F238E27FC236}">
                <a16:creationId xmlns:a16="http://schemas.microsoft.com/office/drawing/2014/main" id="{C111956E-9BBC-C067-17CD-2C044CD0906F}"/>
              </a:ext>
            </a:extLst>
          </p:cNvPr>
          <p:cNvSpPr txBox="1"/>
          <p:nvPr/>
        </p:nvSpPr>
        <p:spPr>
          <a:xfrm>
            <a:off x="8251723" y="4866181"/>
            <a:ext cx="280846" cy="207749"/>
          </a:xfrm>
          <a:prstGeom prst="rect">
            <a:avLst/>
          </a:prstGeom>
          <a:noFill/>
        </p:spPr>
        <p:txBody>
          <a:bodyPr wrap="none" rtlCol="0">
            <a:spAutoFit/>
          </a:bodyPr>
          <a:lstStyle/>
          <a:p>
            <a:pPr defTabSz="685800">
              <a:buClrTx/>
            </a:pPr>
            <a:r>
              <a:rPr lang="en-US" sz="750" kern="1200" dirty="0">
                <a:solidFill>
                  <a:prstClr val="white"/>
                </a:solidFill>
                <a:latin typeface="Calibri" panose="020F0502020204030204"/>
                <a:ea typeface="+mn-ea"/>
                <a:cs typeface="+mn-cs"/>
              </a:rPr>
              <a:t>10</a:t>
            </a:r>
          </a:p>
        </p:txBody>
      </p:sp>
      <p:sp>
        <p:nvSpPr>
          <p:cNvPr id="14" name="TextBox 13">
            <a:extLst>
              <a:ext uri="{FF2B5EF4-FFF2-40B4-BE49-F238E27FC236}">
                <a16:creationId xmlns:a16="http://schemas.microsoft.com/office/drawing/2014/main" id="{87B738FF-174C-19FE-8968-0CEF74E80F10}"/>
              </a:ext>
            </a:extLst>
          </p:cNvPr>
          <p:cNvSpPr txBox="1"/>
          <p:nvPr/>
        </p:nvSpPr>
        <p:spPr>
          <a:xfrm>
            <a:off x="264523" y="1774567"/>
            <a:ext cx="2484120" cy="2839239"/>
          </a:xfrm>
          <a:prstGeom prst="rect">
            <a:avLst/>
          </a:prstGeom>
          <a:noFill/>
        </p:spPr>
        <p:txBody>
          <a:bodyPr wrap="square" rtlCol="0" anchor="ctr">
            <a:spAutoFit/>
          </a:bodyPr>
          <a:lstStyle/>
          <a:p>
            <a:pPr defTabSz="342900">
              <a:buClrTx/>
              <a:defRPr/>
            </a:pPr>
            <a:r>
              <a:rPr lang="en-US" sz="850" kern="1200" dirty="0">
                <a:solidFill>
                  <a:schemeClr val="bg2">
                    <a:lumMod val="50000"/>
                  </a:schemeClr>
                </a:solidFill>
                <a:latin typeface="Commissioner" pitchFamily="2" charset="0"/>
                <a:ea typeface="Roboto Condensed" pitchFamily="2" charset="0"/>
                <a:cs typeface="Gotham Book" pitchFamily="2" charset="0"/>
              </a:rPr>
              <a:t>The chart represents the hypothetical growth of $100,000 if it were possible to invest directly into the relevant indices. The real return is the nominal rate of return adjusted for inflation. </a:t>
            </a:r>
            <a:br>
              <a:rPr lang="en-US" sz="850" kern="1200" dirty="0">
                <a:solidFill>
                  <a:schemeClr val="bg2">
                    <a:lumMod val="50000"/>
                  </a:schemeClr>
                </a:solidFill>
                <a:latin typeface="Commissioner" pitchFamily="2" charset="0"/>
                <a:ea typeface="Roboto Condensed" pitchFamily="2" charset="0"/>
                <a:cs typeface="Gotham Book" pitchFamily="2" charset="0"/>
              </a:rPr>
            </a:br>
            <a:br>
              <a:rPr lang="en-US" sz="850" kern="1200" dirty="0">
                <a:solidFill>
                  <a:schemeClr val="bg2">
                    <a:lumMod val="50000"/>
                  </a:schemeClr>
                </a:solidFill>
                <a:latin typeface="Commissioner" pitchFamily="2" charset="0"/>
                <a:ea typeface="Roboto Condensed" pitchFamily="2" charset="0"/>
                <a:cs typeface="Gotham Book" pitchFamily="2" charset="0"/>
              </a:rPr>
            </a:br>
            <a:r>
              <a:rPr lang="en-US" sz="850" b="1" kern="1200" dirty="0">
                <a:solidFill>
                  <a:schemeClr val="bg2">
                    <a:lumMod val="50000"/>
                  </a:schemeClr>
                </a:solidFill>
                <a:latin typeface="Commissioner" pitchFamily="2" charset="0"/>
                <a:ea typeface="Roboto Condensed" pitchFamily="2" charset="0"/>
                <a:cs typeface="Gotham Book" pitchFamily="2" charset="0"/>
              </a:rPr>
              <a:t>Past performance is no guarantee of future results. Investors cannot invest directly in an index</a:t>
            </a:r>
            <a:r>
              <a:rPr lang="en-US" sz="850" kern="1200" dirty="0">
                <a:solidFill>
                  <a:schemeClr val="bg2">
                    <a:lumMod val="50000"/>
                  </a:schemeClr>
                </a:solidFill>
                <a:latin typeface="Commissioner" pitchFamily="2" charset="0"/>
                <a:ea typeface="Roboto Condensed" pitchFamily="2" charset="0"/>
                <a:cs typeface="Gotham Book" pitchFamily="2" charset="0"/>
              </a:rPr>
              <a:t>. </a:t>
            </a:r>
            <a:br>
              <a:rPr lang="en-US" sz="850" kern="1200" dirty="0">
                <a:solidFill>
                  <a:schemeClr val="bg2">
                    <a:lumMod val="50000"/>
                  </a:schemeClr>
                </a:solidFill>
                <a:latin typeface="Commissioner" pitchFamily="2" charset="0"/>
                <a:ea typeface="Roboto Condensed" pitchFamily="2" charset="0"/>
                <a:cs typeface="Gotham Book" pitchFamily="2" charset="0"/>
              </a:rPr>
            </a:br>
            <a:br>
              <a:rPr lang="en-US" sz="850" kern="1200" dirty="0">
                <a:solidFill>
                  <a:schemeClr val="bg2">
                    <a:lumMod val="50000"/>
                  </a:schemeClr>
                </a:solidFill>
                <a:latin typeface="Commissioner" pitchFamily="2" charset="0"/>
                <a:ea typeface="Roboto Condensed" pitchFamily="2" charset="0"/>
                <a:cs typeface="Gotham Book" pitchFamily="2" charset="0"/>
              </a:rPr>
            </a:br>
            <a:r>
              <a:rPr lang="en-US" sz="850" b="1" kern="1200" dirty="0">
                <a:solidFill>
                  <a:schemeClr val="bg2">
                    <a:lumMod val="50000"/>
                  </a:schemeClr>
                </a:solidFill>
                <a:latin typeface="Commissioner" pitchFamily="2" charset="0"/>
                <a:ea typeface="Roboto Condensed" pitchFamily="2" charset="0"/>
                <a:cs typeface="Gotham Book" pitchFamily="2" charset="0"/>
              </a:rPr>
              <a:t>Source of Data:  </a:t>
            </a:r>
          </a:p>
          <a:p>
            <a:pPr defTabSz="342900">
              <a:buClrTx/>
              <a:defRPr/>
            </a:pPr>
            <a:r>
              <a:rPr lang="en-US" sz="850" kern="1200" dirty="0">
                <a:solidFill>
                  <a:schemeClr val="bg2">
                    <a:lumMod val="50000"/>
                  </a:schemeClr>
                </a:solidFill>
                <a:latin typeface="Commissioner" pitchFamily="2" charset="0"/>
                <a:ea typeface="Roboto Condensed" pitchFamily="2" charset="0"/>
                <a:cs typeface="Gotham Book" pitchFamily="2" charset="0"/>
              </a:rPr>
              <a:t>Dow Jones Corporate Bond Index from Global Financial Data 1915-1999, Dow Jones Indices 2000-2012, S&amp;P 500 from 1915 through 11/1989 Global Financial Data,  Bloomberg from 1996-2024.   Accessed Global Financial Data on 2/2017 and Bloomberg on 01/17/2025.</a:t>
            </a:r>
            <a:br>
              <a:rPr lang="en-US" sz="850" kern="1200" dirty="0">
                <a:solidFill>
                  <a:schemeClr val="bg2">
                    <a:lumMod val="50000"/>
                  </a:schemeClr>
                </a:solidFill>
                <a:latin typeface="Commissioner" pitchFamily="2" charset="0"/>
                <a:ea typeface="Roboto Condensed" pitchFamily="2" charset="0"/>
                <a:cs typeface="Gotham Book" pitchFamily="2" charset="0"/>
              </a:rPr>
            </a:br>
            <a:r>
              <a:rPr lang="en-US" sz="850" b="1" kern="1200" dirty="0">
                <a:solidFill>
                  <a:schemeClr val="bg2">
                    <a:lumMod val="50000"/>
                  </a:schemeClr>
                </a:solidFill>
                <a:latin typeface="Commissioner" pitchFamily="2" charset="0"/>
                <a:ea typeface="Roboto Condensed" pitchFamily="2" charset="0"/>
                <a:cs typeface="Gotham Book" pitchFamily="2" charset="0"/>
              </a:rPr>
              <a:t> *Inflation data is only updated through 8/31 due to availability.</a:t>
            </a:r>
            <a:br>
              <a:rPr lang="en-US" sz="850" kern="1200" dirty="0">
                <a:solidFill>
                  <a:srgbClr val="7F7F7F"/>
                </a:solidFill>
                <a:latin typeface="Commissioner" pitchFamily="2" charset="0"/>
                <a:ea typeface="Roboto Condensed" pitchFamily="2" charset="0"/>
                <a:cs typeface="Gotham Book" pitchFamily="2" charset="0"/>
              </a:rPr>
            </a:br>
            <a:br>
              <a:rPr lang="en-US" sz="850" kern="1200" dirty="0">
                <a:solidFill>
                  <a:srgbClr val="7F7F7F"/>
                </a:solidFill>
                <a:latin typeface="Commissioner" pitchFamily="2" charset="0"/>
                <a:ea typeface="Roboto Condensed" pitchFamily="2" charset="0"/>
                <a:cs typeface="Gotham Book" pitchFamily="2" charset="0"/>
              </a:rPr>
            </a:br>
            <a:endParaRPr lang="en-US" sz="850" b="1" kern="1200" dirty="0">
              <a:solidFill>
                <a:srgbClr val="7F7F7F"/>
              </a:solidFill>
              <a:latin typeface="Commissioner" pitchFamily="2" charset="0"/>
              <a:ea typeface="Roboto Condensed" pitchFamily="2" charset="0"/>
              <a:cs typeface="Gotham Book" pitchFamily="2" charset="0"/>
            </a:endParaRPr>
          </a:p>
        </p:txBody>
      </p:sp>
      <p:sp>
        <p:nvSpPr>
          <p:cNvPr id="5" name="TextBox 4">
            <a:extLst>
              <a:ext uri="{FF2B5EF4-FFF2-40B4-BE49-F238E27FC236}">
                <a16:creationId xmlns:a16="http://schemas.microsoft.com/office/drawing/2014/main" id="{9E61AFCA-45C5-4F00-FCEC-042C58AF9D5D}"/>
              </a:ext>
            </a:extLst>
          </p:cNvPr>
          <p:cNvSpPr txBox="1"/>
          <p:nvPr/>
        </p:nvSpPr>
        <p:spPr>
          <a:xfrm>
            <a:off x="3239906" y="2188684"/>
            <a:ext cx="590877" cy="5078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900" b="1" dirty="0">
                <a:solidFill>
                  <a:srgbClr val="00B0F0"/>
                </a:solidFill>
                <a:latin typeface="Commissioner SemiBold" pitchFamily="2" charset="0"/>
                <a:ea typeface="Malgun Gothic"/>
              </a:rPr>
              <a:t>5 Year Decline</a:t>
            </a:r>
          </a:p>
          <a:p>
            <a:r>
              <a:rPr lang="en-US" sz="900" b="1" dirty="0">
                <a:solidFill>
                  <a:srgbClr val="00B0F0"/>
                </a:solidFill>
                <a:latin typeface="Commissioner SemiBold" pitchFamily="2" charset="0"/>
                <a:ea typeface="Malgun Gothic"/>
              </a:rPr>
              <a:t>-44%</a:t>
            </a:r>
          </a:p>
        </p:txBody>
      </p:sp>
      <p:pic>
        <p:nvPicPr>
          <p:cNvPr id="6" name="Picture 5" descr="A blue line on a black background&#10;&#10;Description automatically generated">
            <a:extLst>
              <a:ext uri="{FF2B5EF4-FFF2-40B4-BE49-F238E27FC236}">
                <a16:creationId xmlns:a16="http://schemas.microsoft.com/office/drawing/2014/main" id="{48958EB7-5E32-DBFA-2D4F-8BA3ADAC987F}"/>
              </a:ext>
            </a:extLst>
          </p:cNvPr>
          <p:cNvPicPr>
            <a:picLocks noChangeAspect="1"/>
          </p:cNvPicPr>
          <p:nvPr/>
        </p:nvPicPr>
        <p:blipFill>
          <a:blip r:embed="rId4"/>
          <a:stretch>
            <a:fillRect/>
          </a:stretch>
        </p:blipFill>
        <p:spPr>
          <a:xfrm>
            <a:off x="3310247" y="2640802"/>
            <a:ext cx="225098" cy="291001"/>
          </a:xfrm>
          <a:prstGeom prst="rect">
            <a:avLst/>
          </a:prstGeom>
        </p:spPr>
      </p:pic>
      <p:sp>
        <p:nvSpPr>
          <p:cNvPr id="7" name="TextBox 6">
            <a:extLst>
              <a:ext uri="{FF2B5EF4-FFF2-40B4-BE49-F238E27FC236}">
                <a16:creationId xmlns:a16="http://schemas.microsoft.com/office/drawing/2014/main" id="{744F90AD-CFE8-17D4-E271-9EBE19F53576}"/>
              </a:ext>
            </a:extLst>
          </p:cNvPr>
          <p:cNvSpPr txBox="1"/>
          <p:nvPr/>
        </p:nvSpPr>
        <p:spPr>
          <a:xfrm>
            <a:off x="0" y="163585"/>
            <a:ext cx="91440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cap="all" dirty="0">
                <a:solidFill>
                  <a:srgbClr val="034059"/>
                </a:solidFill>
                <a:latin typeface="Commissioner ExtraBold" pitchFamily="2" charset="0"/>
              </a:rPr>
              <a:t>Are Bonds A Risky Asset Class?</a:t>
            </a:r>
          </a:p>
        </p:txBody>
      </p:sp>
      <p:pic>
        <p:nvPicPr>
          <p:cNvPr id="11" name="Picture 10" descr="A blue line on a black background&#10;&#10;Description automatically generated">
            <a:extLst>
              <a:ext uri="{FF2B5EF4-FFF2-40B4-BE49-F238E27FC236}">
                <a16:creationId xmlns:a16="http://schemas.microsoft.com/office/drawing/2014/main" id="{CA23B1F1-52BA-F00B-FEB6-62A71DEEF4C2}"/>
              </a:ext>
            </a:extLst>
          </p:cNvPr>
          <p:cNvPicPr>
            <a:picLocks noChangeAspect="1"/>
          </p:cNvPicPr>
          <p:nvPr/>
        </p:nvPicPr>
        <p:blipFill>
          <a:blip r:embed="rId5"/>
          <a:stretch>
            <a:fillRect/>
          </a:stretch>
        </p:blipFill>
        <p:spPr>
          <a:xfrm>
            <a:off x="4658868" y="2110655"/>
            <a:ext cx="1647113" cy="348069"/>
          </a:xfrm>
          <a:prstGeom prst="rect">
            <a:avLst/>
          </a:prstGeom>
        </p:spPr>
      </p:pic>
      <p:sp>
        <p:nvSpPr>
          <p:cNvPr id="12" name="TextBox 11">
            <a:extLst>
              <a:ext uri="{FF2B5EF4-FFF2-40B4-BE49-F238E27FC236}">
                <a16:creationId xmlns:a16="http://schemas.microsoft.com/office/drawing/2014/main" id="{717C87D3-F53C-E647-00F1-F6520AF2B67A}"/>
              </a:ext>
            </a:extLst>
          </p:cNvPr>
          <p:cNvSpPr txBox="1"/>
          <p:nvPr/>
        </p:nvSpPr>
        <p:spPr>
          <a:xfrm>
            <a:off x="4457767" y="1698209"/>
            <a:ext cx="204931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solidFill>
                  <a:srgbClr val="00B0F0"/>
                </a:solidFill>
                <a:latin typeface="Calibri"/>
                <a:ea typeface="Malgun Gothic"/>
                <a:cs typeface="+mn-cs"/>
              </a:rPr>
              <a:t>36 Year Decline</a:t>
            </a:r>
          </a:p>
          <a:p>
            <a:pPr algn="ctr"/>
            <a:r>
              <a:rPr lang="en-US" sz="1200" b="1" dirty="0">
                <a:solidFill>
                  <a:srgbClr val="00B0F0"/>
                </a:solidFill>
                <a:latin typeface="Calibri"/>
                <a:ea typeface="Malgun Gothic"/>
                <a:cs typeface="+mn-cs"/>
              </a:rPr>
              <a:t>-21%</a:t>
            </a:r>
          </a:p>
        </p:txBody>
      </p:sp>
      <p:sp>
        <p:nvSpPr>
          <p:cNvPr id="15" name="TextBox 14">
            <a:extLst>
              <a:ext uri="{FF2B5EF4-FFF2-40B4-BE49-F238E27FC236}">
                <a16:creationId xmlns:a16="http://schemas.microsoft.com/office/drawing/2014/main" id="{BFFAC243-FB22-EBDB-1CEF-AE00C4416749}"/>
              </a:ext>
            </a:extLst>
          </p:cNvPr>
          <p:cNvSpPr txBox="1"/>
          <p:nvPr/>
        </p:nvSpPr>
        <p:spPr>
          <a:xfrm>
            <a:off x="262890" y="4323472"/>
            <a:ext cx="8618220" cy="615553"/>
          </a:xfrm>
          <a:prstGeom prst="rect">
            <a:avLst/>
          </a:prstGeom>
          <a:noFill/>
        </p:spPr>
        <p:txBody>
          <a:bodyPr wrap="square">
            <a:spAutoFit/>
          </a:bodyPr>
          <a:lstStyle/>
          <a:p>
            <a:r>
              <a:rPr lang="en-US" sz="850" kern="1200" dirty="0">
                <a:solidFill>
                  <a:schemeClr val="bg2">
                    <a:lumMod val="50000"/>
                  </a:schemeClr>
                </a:solidFill>
                <a:latin typeface="Commissioner" pitchFamily="2" charset="0"/>
                <a:ea typeface="Roboto Condensed" pitchFamily="2" charset="0"/>
                <a:cs typeface="Gotham Book" pitchFamily="2" charset="0"/>
              </a:rPr>
              <a:t>A total return index is an index that tracks both the capital gains of a group of stocks over time, and assumes that any cash distributions, such has dividends and interest, are reinvested back into the index. Real Losses and Maximum Drawdown are calculated using total return of the Dow Jones Corporate Bond Index and account for inflation. </a:t>
            </a:r>
            <a:br>
              <a:rPr lang="en-US" sz="850" kern="1200" dirty="0">
                <a:solidFill>
                  <a:schemeClr val="bg2">
                    <a:lumMod val="50000"/>
                  </a:schemeClr>
                </a:solidFill>
                <a:latin typeface="Commissioner" pitchFamily="2" charset="0"/>
                <a:ea typeface="Roboto Condensed" pitchFamily="2" charset="0"/>
                <a:cs typeface="Gotham Book" pitchFamily="2" charset="0"/>
              </a:rPr>
            </a:br>
            <a:r>
              <a:rPr lang="en-US" sz="850" b="1" kern="1200" dirty="0">
                <a:solidFill>
                  <a:schemeClr val="bg2">
                    <a:lumMod val="50000"/>
                  </a:schemeClr>
                </a:solidFill>
                <a:latin typeface="Commissioner" pitchFamily="2" charset="0"/>
                <a:ea typeface="Roboto Condensed" pitchFamily="2" charset="0"/>
                <a:cs typeface="Gotham Book" pitchFamily="2" charset="0"/>
              </a:rPr>
              <a:t>The Dow Jones Corporate Bond Index is an unmanaged index generally representative of the U.S. bond market.</a:t>
            </a:r>
            <a:br>
              <a:rPr lang="en-US" sz="850" b="1" kern="1200" dirty="0">
                <a:solidFill>
                  <a:schemeClr val="bg2">
                    <a:lumMod val="50000"/>
                  </a:schemeClr>
                </a:solidFill>
                <a:latin typeface="Commissioner" pitchFamily="2" charset="0"/>
                <a:ea typeface="Roboto Condensed" pitchFamily="2" charset="0"/>
                <a:cs typeface="Gotham Book" pitchFamily="2" charset="0"/>
              </a:rPr>
            </a:br>
            <a:r>
              <a:rPr lang="en-US" sz="850" kern="1200" dirty="0">
                <a:solidFill>
                  <a:schemeClr val="bg2">
                    <a:lumMod val="50000"/>
                  </a:schemeClr>
                </a:solidFill>
                <a:latin typeface="Commissioner" pitchFamily="2" charset="0"/>
                <a:ea typeface="+mn-ea"/>
                <a:cs typeface="+mn-cs"/>
              </a:rPr>
              <a:t>All investments involve risk, including the potential loss of principal invested. </a:t>
            </a:r>
            <a:endParaRPr lang="en-US" sz="850" b="1" dirty="0">
              <a:solidFill>
                <a:schemeClr val="bg2">
                  <a:lumMod val="50000"/>
                </a:schemeClr>
              </a:solidFill>
            </a:endParaRPr>
          </a:p>
        </p:txBody>
      </p:sp>
      <p:sp>
        <p:nvSpPr>
          <p:cNvPr id="17" name="TextBox 16">
            <a:extLst>
              <a:ext uri="{FF2B5EF4-FFF2-40B4-BE49-F238E27FC236}">
                <a16:creationId xmlns:a16="http://schemas.microsoft.com/office/drawing/2014/main" id="{8C871E9D-B63F-17B9-E677-AE0792EB0876}"/>
              </a:ext>
            </a:extLst>
          </p:cNvPr>
          <p:cNvSpPr txBox="1"/>
          <p:nvPr/>
        </p:nvSpPr>
        <p:spPr>
          <a:xfrm>
            <a:off x="289560" y="731258"/>
            <a:ext cx="2339340" cy="1107996"/>
          </a:xfrm>
          <a:prstGeom prst="rect">
            <a:avLst/>
          </a:prstGeom>
          <a:noFill/>
        </p:spPr>
        <p:txBody>
          <a:bodyPr wrap="square" rtlCol="0">
            <a:spAutoFit/>
          </a:bodyPr>
          <a:lstStyle/>
          <a:p>
            <a:r>
              <a:rPr lang="en-US" sz="1100" dirty="0">
                <a:solidFill>
                  <a:srgbClr val="264557"/>
                </a:solidFill>
                <a:latin typeface="Commissioner SemiBold" pitchFamily="2" charset="0"/>
              </a:rPr>
              <a:t>Like stocks, bonds can experience unacceptable periods of losses.  </a:t>
            </a:r>
          </a:p>
          <a:p>
            <a:endParaRPr lang="en-US" sz="1100" dirty="0">
              <a:solidFill>
                <a:srgbClr val="264557"/>
              </a:solidFill>
              <a:latin typeface="Commissioner SemiBold" pitchFamily="2" charset="0"/>
            </a:endParaRPr>
          </a:p>
          <a:p>
            <a:r>
              <a:rPr lang="en-US" sz="1100" dirty="0">
                <a:solidFill>
                  <a:srgbClr val="264557"/>
                </a:solidFill>
                <a:latin typeface="Commissioner SemiBold" pitchFamily="2" charset="0"/>
              </a:rPr>
              <a:t>The worst such situation caused bond losses over 36 years between 1945 and 1981.</a:t>
            </a:r>
            <a:endParaRPr lang="en-US" dirty="0">
              <a:solidFill>
                <a:srgbClr val="264557"/>
              </a:solidFill>
              <a:latin typeface="Commissioner SemiBold" pitchFamily="2" charset="0"/>
            </a:endParaRPr>
          </a:p>
        </p:txBody>
      </p:sp>
      <p:cxnSp>
        <p:nvCxnSpPr>
          <p:cNvPr id="4" name="Straight Connector 3">
            <a:extLst>
              <a:ext uri="{FF2B5EF4-FFF2-40B4-BE49-F238E27FC236}">
                <a16:creationId xmlns:a16="http://schemas.microsoft.com/office/drawing/2014/main" id="{C85A7CBC-91AF-215E-CE80-6E5DC5937A4C}"/>
              </a:ext>
            </a:extLst>
          </p:cNvPr>
          <p:cNvCxnSpPr>
            <a:cxnSpLocks/>
          </p:cNvCxnSpPr>
          <p:nvPr/>
        </p:nvCxnSpPr>
        <p:spPr>
          <a:xfrm>
            <a:off x="213833" y="-50006"/>
            <a:ext cx="0" cy="500396"/>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8" name="Oval 7">
            <a:extLst>
              <a:ext uri="{FF2B5EF4-FFF2-40B4-BE49-F238E27FC236}">
                <a16:creationId xmlns:a16="http://schemas.microsoft.com/office/drawing/2014/main" id="{BC9F0D9B-C2AF-C7FB-7DCE-00F3A16FCC63}"/>
              </a:ext>
            </a:extLst>
          </p:cNvPr>
          <p:cNvSpPr/>
          <p:nvPr/>
        </p:nvSpPr>
        <p:spPr>
          <a:xfrm>
            <a:off x="124218" y="18847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dirty="0">
              <a:solidFill>
                <a:prstClr val="white"/>
              </a:solidFill>
              <a:latin typeface="Aptos" panose="02110004020202020204"/>
            </a:endParaRPr>
          </a:p>
        </p:txBody>
      </p:sp>
    </p:spTree>
    <p:extLst>
      <p:ext uri="{BB962C8B-B14F-4D97-AF65-F5344CB8AC3E}">
        <p14:creationId xmlns:p14="http://schemas.microsoft.com/office/powerpoint/2010/main" val="34636553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B2E6E613-2232-4952-B764-A63DD0E1CADB}"/>
              </a:ext>
            </a:extLst>
          </p:cNvPr>
          <p:cNvSpPr txBox="1"/>
          <p:nvPr/>
        </p:nvSpPr>
        <p:spPr>
          <a:xfrm>
            <a:off x="282146" y="4068436"/>
            <a:ext cx="8229394" cy="861774"/>
          </a:xfrm>
          <a:prstGeom prst="rect">
            <a:avLst/>
          </a:prstGeom>
          <a:noFill/>
        </p:spPr>
        <p:txBody>
          <a:bodyPr wrap="square" rtlCol="0">
            <a:spAutoFit/>
          </a:bodyPr>
          <a:lstStyle/>
          <a:p>
            <a:pPr defTabSz="685800">
              <a:lnSpc>
                <a:spcPts val="1000"/>
              </a:lnSpc>
              <a:buClrTx/>
            </a:pPr>
            <a:r>
              <a:rPr lang="en-US" sz="900" kern="1200" dirty="0">
                <a:solidFill>
                  <a:srgbClr val="000000">
                    <a:lumMod val="50000"/>
                  </a:srgbClr>
                </a:solidFill>
                <a:latin typeface="Commissioner" pitchFamily="2" charset="0"/>
                <a:ea typeface="+mn-ea"/>
                <a:cs typeface="+mn-cs"/>
              </a:rPr>
              <a:t>Past Performance is no guarantee of future performance. It Is not possible to invest directly in an index. The chart shown reflects monthly performance of a blend of 60% S&amp;P 500 TR Index and 40% Dow Jones Corporate Bond TR Index  from 8/31/1929 to 12/31/1943, rebalanced annually, with a 4% annual withdrawal of the initial value adjusted for inflation deducted on a monthly basis. The time-period was chosen to illustrate a balanced portfolio during the worst time-period for stocks over the past 100 years. </a:t>
            </a:r>
            <a:r>
              <a:rPr lang="en-US" sz="900" b="1" kern="1200" dirty="0">
                <a:solidFill>
                  <a:srgbClr val="000000">
                    <a:lumMod val="50000"/>
                  </a:srgbClr>
                </a:solidFill>
                <a:latin typeface="Commissioner" pitchFamily="2" charset="0"/>
                <a:ea typeface="+mn-ea"/>
                <a:cs typeface="+mn-cs"/>
              </a:rPr>
              <a:t>Source of Data: </a:t>
            </a:r>
            <a:r>
              <a:rPr lang="en-US" sz="900" kern="1200" dirty="0">
                <a:solidFill>
                  <a:srgbClr val="000000">
                    <a:lumMod val="50000"/>
                  </a:srgbClr>
                </a:solidFill>
                <a:latin typeface="Commissioner" pitchFamily="2" charset="0"/>
                <a:ea typeface="+mn-ea"/>
                <a:cs typeface="+mn-cs"/>
              </a:rPr>
              <a:t>Global Financial Data for S&amp;P 500 TR Index and Dow Jones Corporate Bond TR Index Shiller for Inflation data. Accessed on 9/11/2019. *It is not possible to invest directly in the Balanced Index Illustration is comprised of blended index performance. Drawdown is defined, herein, as the loss in value of the illustration from the inception. </a:t>
            </a:r>
          </a:p>
        </p:txBody>
      </p:sp>
      <p:graphicFrame>
        <p:nvGraphicFramePr>
          <p:cNvPr id="18" name="Chart 17">
            <a:extLst>
              <a:ext uri="{FF2B5EF4-FFF2-40B4-BE49-F238E27FC236}">
                <a16:creationId xmlns:a16="http://schemas.microsoft.com/office/drawing/2014/main" id="{3ADF969D-057B-495C-B14E-31060C08D908}"/>
              </a:ext>
            </a:extLst>
          </p:cNvPr>
          <p:cNvGraphicFramePr/>
          <p:nvPr>
            <p:extLst>
              <p:ext uri="{D42A27DB-BD31-4B8C-83A1-F6EECF244321}">
                <p14:modId xmlns:p14="http://schemas.microsoft.com/office/powerpoint/2010/main" val="2359880051"/>
              </p:ext>
            </p:extLst>
          </p:nvPr>
        </p:nvGraphicFramePr>
        <p:xfrm>
          <a:off x="1180012" y="862150"/>
          <a:ext cx="6592070" cy="3136981"/>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B7D5B989-0269-4087-8B4E-618593F9CBD4}"/>
              </a:ext>
            </a:extLst>
          </p:cNvPr>
          <p:cNvSpPr txBox="1"/>
          <p:nvPr/>
        </p:nvSpPr>
        <p:spPr>
          <a:xfrm rot="16200000">
            <a:off x="598644" y="2061635"/>
            <a:ext cx="964406" cy="230832"/>
          </a:xfrm>
          <a:prstGeom prst="rect">
            <a:avLst/>
          </a:prstGeom>
          <a:noFill/>
        </p:spPr>
        <p:txBody>
          <a:bodyPr wrap="square" rtlCol="0">
            <a:spAutoFit/>
          </a:bodyPr>
          <a:lstStyle/>
          <a:p>
            <a:pPr algn="ctr" defTabSz="685800">
              <a:buClrTx/>
            </a:pPr>
            <a:r>
              <a:rPr lang="en-US" sz="900" kern="1200" dirty="0">
                <a:solidFill>
                  <a:srgbClr val="0076A5"/>
                </a:solidFill>
                <a:latin typeface="Gotham Book"/>
                <a:ea typeface="+mn-ea"/>
                <a:cs typeface="+mn-cs"/>
              </a:rPr>
              <a:t>US DOLLARS</a:t>
            </a:r>
          </a:p>
        </p:txBody>
      </p:sp>
      <p:sp>
        <p:nvSpPr>
          <p:cNvPr id="3" name="TextBox 2">
            <a:extLst>
              <a:ext uri="{FF2B5EF4-FFF2-40B4-BE49-F238E27FC236}">
                <a16:creationId xmlns:a16="http://schemas.microsoft.com/office/drawing/2014/main" id="{9C6B098F-8521-D835-6114-9F89E08E7E29}"/>
              </a:ext>
            </a:extLst>
          </p:cNvPr>
          <p:cNvSpPr txBox="1"/>
          <p:nvPr/>
        </p:nvSpPr>
        <p:spPr>
          <a:xfrm>
            <a:off x="635620" y="299362"/>
            <a:ext cx="7953607" cy="523220"/>
          </a:xfrm>
          <a:prstGeom prst="rect">
            <a:avLst/>
          </a:prstGeom>
          <a:noFill/>
        </p:spPr>
        <p:txBody>
          <a:bodyPr wrap="square" rtlCol="0">
            <a:spAutoFit/>
          </a:bodyPr>
          <a:lstStyle/>
          <a:p>
            <a:pPr defTabSz="685800">
              <a:buClrTx/>
            </a:pPr>
            <a:r>
              <a:rPr lang="en-US" b="1" kern="1200" dirty="0">
                <a:solidFill>
                  <a:srgbClr val="264557"/>
                </a:solidFill>
                <a:latin typeface="Commissioner SemiBold" pitchFamily="2" charset="0"/>
                <a:ea typeface="+mn-ea"/>
                <a:cs typeface="+mn-cs"/>
              </a:rPr>
              <a:t>Contrary to conventional thinking, there are times when the 60/40 portfolio suffers down markets for very long periods, threatening investors and advisors’ practices.</a:t>
            </a:r>
          </a:p>
        </p:txBody>
      </p:sp>
      <p:cxnSp>
        <p:nvCxnSpPr>
          <p:cNvPr id="4" name="Straight Connector 3">
            <a:extLst>
              <a:ext uri="{FF2B5EF4-FFF2-40B4-BE49-F238E27FC236}">
                <a16:creationId xmlns:a16="http://schemas.microsoft.com/office/drawing/2014/main" id="{538DA10A-E086-6874-1EBE-708E0B345E0F}"/>
              </a:ext>
            </a:extLst>
          </p:cNvPr>
          <p:cNvCxnSpPr>
            <a:cxnSpLocks/>
          </p:cNvCxnSpPr>
          <p:nvPr/>
        </p:nvCxnSpPr>
        <p:spPr>
          <a:xfrm>
            <a:off x="213833" y="-50006"/>
            <a:ext cx="0" cy="500396"/>
          </a:xfrm>
          <a:prstGeom prst="line">
            <a:avLst/>
          </a:prstGeom>
          <a:ln w="47625">
            <a:solidFill>
              <a:srgbClr val="024059"/>
            </a:solidFill>
          </a:ln>
        </p:spPr>
        <p:style>
          <a:lnRef idx="2">
            <a:schemeClr val="accent1"/>
          </a:lnRef>
          <a:fillRef idx="0">
            <a:schemeClr val="accent1"/>
          </a:fillRef>
          <a:effectRef idx="1">
            <a:schemeClr val="accent1"/>
          </a:effectRef>
          <a:fontRef idx="minor">
            <a:schemeClr val="tx1"/>
          </a:fontRef>
        </p:style>
      </p:cxnSp>
      <p:sp>
        <p:nvSpPr>
          <p:cNvPr id="5" name="Oval 4">
            <a:extLst>
              <a:ext uri="{FF2B5EF4-FFF2-40B4-BE49-F238E27FC236}">
                <a16:creationId xmlns:a16="http://schemas.microsoft.com/office/drawing/2014/main" id="{F0718C81-98B0-5E7F-7876-C53B5E70EE64}"/>
              </a:ext>
            </a:extLst>
          </p:cNvPr>
          <p:cNvSpPr/>
          <p:nvPr/>
        </p:nvSpPr>
        <p:spPr>
          <a:xfrm>
            <a:off x="124218" y="18847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dirty="0">
              <a:solidFill>
                <a:prstClr val="white"/>
              </a:solidFill>
              <a:latin typeface="Aptos" panose="02110004020202020204"/>
            </a:endParaRPr>
          </a:p>
        </p:txBody>
      </p:sp>
    </p:spTree>
    <p:extLst>
      <p:ext uri="{BB962C8B-B14F-4D97-AF65-F5344CB8AC3E}">
        <p14:creationId xmlns:p14="http://schemas.microsoft.com/office/powerpoint/2010/main" val="530035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4461B-983C-CC85-8149-23DB7B7C126D}"/>
            </a:ext>
          </a:extLst>
        </p:cNvPr>
        <p:cNvGrpSpPr/>
        <p:nvPr/>
      </p:nvGrpSpPr>
      <p:grpSpPr>
        <a:xfrm>
          <a:off x="0" y="0"/>
          <a:ext cx="0" cy="0"/>
          <a:chOff x="0" y="0"/>
          <a:chExt cx="0" cy="0"/>
        </a:xfrm>
      </p:grpSpPr>
      <p:sp>
        <p:nvSpPr>
          <p:cNvPr id="11" name="Oval 10">
            <a:extLst>
              <a:ext uri="{FF2B5EF4-FFF2-40B4-BE49-F238E27FC236}">
                <a16:creationId xmlns:a16="http://schemas.microsoft.com/office/drawing/2014/main" id="{F5E7A551-C817-44C5-D28F-EC70713D5800}"/>
              </a:ext>
            </a:extLst>
          </p:cNvPr>
          <p:cNvSpPr/>
          <p:nvPr/>
        </p:nvSpPr>
        <p:spPr>
          <a:xfrm>
            <a:off x="2896338" y="1425342"/>
            <a:ext cx="3071632" cy="3071632"/>
          </a:xfrm>
          <a:prstGeom prst="ellipse">
            <a:avLst/>
          </a:prstGeom>
          <a:gradFill flip="none" rotWithShape="1">
            <a:gsLst>
              <a:gs pos="0">
                <a:schemeClr val="accent5">
                  <a:lumMod val="0"/>
                  <a:lumOff val="100000"/>
                </a:schemeClr>
              </a:gs>
              <a:gs pos="35000">
                <a:schemeClr val="accent5">
                  <a:lumMod val="0"/>
                  <a:lumOff val="100000"/>
                </a:schemeClr>
              </a:gs>
              <a:gs pos="100000">
                <a:srgbClr val="4A8194"/>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3" name="TextBox 12">
            <a:extLst>
              <a:ext uri="{FF2B5EF4-FFF2-40B4-BE49-F238E27FC236}">
                <a16:creationId xmlns:a16="http://schemas.microsoft.com/office/drawing/2014/main" id="{83E5ACC4-423A-65C6-A5AD-02E68721E2EB}"/>
              </a:ext>
            </a:extLst>
          </p:cNvPr>
          <p:cNvSpPr txBox="1"/>
          <p:nvPr/>
        </p:nvSpPr>
        <p:spPr>
          <a:xfrm>
            <a:off x="1110075" y="1473482"/>
            <a:ext cx="1768409" cy="577081"/>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50" b="0" i="0" u="none" strike="noStrike" kern="0" cap="none" spc="0" normalizeH="0" baseline="0" noProof="0" dirty="0">
                <a:ln>
                  <a:noFill/>
                </a:ln>
                <a:solidFill>
                  <a:srgbClr val="FFFFFF"/>
                </a:solidFill>
                <a:effectLst/>
                <a:uLnTx/>
                <a:uFillTx/>
                <a:latin typeface="Commissioner" pitchFamily="2" charset="0"/>
                <a:ea typeface="Roboto Condensed Light" pitchFamily="2" charset="0"/>
                <a:sym typeface="Arial"/>
              </a:rPr>
              <a:t>Conventional portfolio construction prepares for a range of expectations</a:t>
            </a:r>
          </a:p>
        </p:txBody>
      </p:sp>
      <p:sp>
        <p:nvSpPr>
          <p:cNvPr id="14" name="TextBox 13">
            <a:extLst>
              <a:ext uri="{FF2B5EF4-FFF2-40B4-BE49-F238E27FC236}">
                <a16:creationId xmlns:a16="http://schemas.microsoft.com/office/drawing/2014/main" id="{7A5AD2D7-C86D-7A56-F544-17CE9610553C}"/>
              </a:ext>
            </a:extLst>
          </p:cNvPr>
          <p:cNvSpPr txBox="1"/>
          <p:nvPr/>
        </p:nvSpPr>
        <p:spPr>
          <a:xfrm>
            <a:off x="1096075" y="3158123"/>
            <a:ext cx="1736203" cy="577081"/>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50" b="0" i="0" u="none" strike="noStrike" kern="0" cap="none" spc="0" normalizeH="0" baseline="0" noProof="0" dirty="0">
                <a:ln>
                  <a:noFill/>
                </a:ln>
                <a:solidFill>
                  <a:srgbClr val="FFFFFF"/>
                </a:solidFill>
                <a:effectLst/>
                <a:uLnTx/>
                <a:uFillTx/>
                <a:latin typeface="Commissioner" pitchFamily="2" charset="0"/>
                <a:ea typeface="Roboto Condensed Light" pitchFamily="2" charset="0"/>
                <a:sym typeface="Arial"/>
              </a:rPr>
              <a:t>Uncontemplated outcomes outside of historical datasets</a:t>
            </a:r>
          </a:p>
        </p:txBody>
      </p:sp>
      <p:sp>
        <p:nvSpPr>
          <p:cNvPr id="15" name="TextBox 14">
            <a:extLst>
              <a:ext uri="{FF2B5EF4-FFF2-40B4-BE49-F238E27FC236}">
                <a16:creationId xmlns:a16="http://schemas.microsoft.com/office/drawing/2014/main" id="{FC78B166-EFA4-2F8B-26DF-AFBFA47939A2}"/>
              </a:ext>
            </a:extLst>
          </p:cNvPr>
          <p:cNvSpPr txBox="1"/>
          <p:nvPr/>
        </p:nvSpPr>
        <p:spPr>
          <a:xfrm>
            <a:off x="6225006" y="1530632"/>
            <a:ext cx="2521759" cy="577081"/>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50" b="0" i="0" u="none" strike="noStrike" kern="0" cap="none" spc="0" normalizeH="0" baseline="0" noProof="0" dirty="0">
                <a:ln>
                  <a:noFill/>
                </a:ln>
                <a:solidFill>
                  <a:srgbClr val="FFFFFF"/>
                </a:solidFill>
                <a:effectLst/>
                <a:uLnTx/>
                <a:uFillTx/>
                <a:latin typeface="Commissioner" pitchFamily="2" charset="0"/>
                <a:ea typeface="Roboto Condensed Light" pitchFamily="2" charset="0"/>
                <a:sym typeface="Arial"/>
              </a:rPr>
              <a:t>Historical range of possibilities which are ignored because </a:t>
            </a:r>
            <a:br>
              <a:rPr kumimoji="0" lang="en-US" sz="1050" b="0" i="0" u="none" strike="noStrike" kern="0" cap="none" spc="0" normalizeH="0" baseline="0" noProof="0" dirty="0">
                <a:ln>
                  <a:noFill/>
                </a:ln>
                <a:solidFill>
                  <a:srgbClr val="FFFFFF"/>
                </a:solidFill>
                <a:effectLst/>
                <a:uLnTx/>
                <a:uFillTx/>
                <a:latin typeface="Commissioner" pitchFamily="2" charset="0"/>
                <a:ea typeface="Roboto Condensed Light" pitchFamily="2" charset="0"/>
                <a:sym typeface="Arial"/>
              </a:rPr>
            </a:br>
            <a:r>
              <a:rPr kumimoji="0" lang="en-US" sz="1050" b="0" i="0" u="none" strike="noStrike" kern="0" cap="none" spc="0" normalizeH="0" baseline="0" noProof="0" dirty="0">
                <a:ln>
                  <a:noFill/>
                </a:ln>
                <a:solidFill>
                  <a:srgbClr val="FFFFFF"/>
                </a:solidFill>
                <a:effectLst/>
                <a:uLnTx/>
                <a:uFillTx/>
                <a:latin typeface="Commissioner" pitchFamily="2" charset="0"/>
                <a:ea typeface="Roboto Condensed Light" pitchFamily="2" charset="0"/>
                <a:sym typeface="Arial"/>
              </a:rPr>
              <a:t>“that could never happen now”</a:t>
            </a:r>
          </a:p>
        </p:txBody>
      </p:sp>
      <p:sp>
        <p:nvSpPr>
          <p:cNvPr id="24" name="Explosion 1 23">
            <a:extLst>
              <a:ext uri="{FF2B5EF4-FFF2-40B4-BE49-F238E27FC236}">
                <a16:creationId xmlns:a16="http://schemas.microsoft.com/office/drawing/2014/main" id="{3BB1F5D5-B059-BE6C-4A28-E453E8CC8414}"/>
              </a:ext>
            </a:extLst>
          </p:cNvPr>
          <p:cNvSpPr/>
          <p:nvPr/>
        </p:nvSpPr>
        <p:spPr>
          <a:xfrm>
            <a:off x="2577133" y="2578805"/>
            <a:ext cx="152675" cy="152675"/>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27" name="Explosion 1 26">
            <a:extLst>
              <a:ext uri="{FF2B5EF4-FFF2-40B4-BE49-F238E27FC236}">
                <a16:creationId xmlns:a16="http://schemas.microsoft.com/office/drawing/2014/main" id="{01809979-8193-EDEA-8199-8892ACFD6373}"/>
              </a:ext>
            </a:extLst>
          </p:cNvPr>
          <p:cNvSpPr/>
          <p:nvPr/>
        </p:nvSpPr>
        <p:spPr>
          <a:xfrm>
            <a:off x="3504176" y="3721820"/>
            <a:ext cx="152675" cy="152675"/>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28" name="Explosion 1 27">
            <a:extLst>
              <a:ext uri="{FF2B5EF4-FFF2-40B4-BE49-F238E27FC236}">
                <a16:creationId xmlns:a16="http://schemas.microsoft.com/office/drawing/2014/main" id="{6DA32612-3129-078A-C2CD-FE37F9EC225C}"/>
              </a:ext>
            </a:extLst>
          </p:cNvPr>
          <p:cNvSpPr/>
          <p:nvPr/>
        </p:nvSpPr>
        <p:spPr>
          <a:xfrm>
            <a:off x="3806952" y="1806899"/>
            <a:ext cx="207109" cy="200132"/>
          </a:xfrm>
          <a:prstGeom prst="irregularSeal1">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29" name="Explosion 1 28">
            <a:extLst>
              <a:ext uri="{FF2B5EF4-FFF2-40B4-BE49-F238E27FC236}">
                <a16:creationId xmlns:a16="http://schemas.microsoft.com/office/drawing/2014/main" id="{06296AA7-7FC2-CADE-AC99-3CD41A07637E}"/>
              </a:ext>
            </a:extLst>
          </p:cNvPr>
          <p:cNvSpPr/>
          <p:nvPr/>
        </p:nvSpPr>
        <p:spPr>
          <a:xfrm>
            <a:off x="6514396" y="3358285"/>
            <a:ext cx="152675" cy="152675"/>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30" name="Explosion 1 29">
            <a:extLst>
              <a:ext uri="{FF2B5EF4-FFF2-40B4-BE49-F238E27FC236}">
                <a16:creationId xmlns:a16="http://schemas.microsoft.com/office/drawing/2014/main" id="{F5B31FC7-8884-0A46-0518-D40BC4C72FB0}"/>
              </a:ext>
            </a:extLst>
          </p:cNvPr>
          <p:cNvSpPr/>
          <p:nvPr/>
        </p:nvSpPr>
        <p:spPr>
          <a:xfrm>
            <a:off x="6114577" y="1492611"/>
            <a:ext cx="152675" cy="152675"/>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31" name="Explosion 1 30">
            <a:extLst>
              <a:ext uri="{FF2B5EF4-FFF2-40B4-BE49-F238E27FC236}">
                <a16:creationId xmlns:a16="http://schemas.microsoft.com/office/drawing/2014/main" id="{2FE41949-14FD-7487-D96C-FF595EC91449}"/>
              </a:ext>
            </a:extLst>
          </p:cNvPr>
          <p:cNvSpPr/>
          <p:nvPr/>
        </p:nvSpPr>
        <p:spPr>
          <a:xfrm>
            <a:off x="5209402" y="2083968"/>
            <a:ext cx="152675" cy="152675"/>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33" name="Explosion 1 32">
            <a:extLst>
              <a:ext uri="{FF2B5EF4-FFF2-40B4-BE49-F238E27FC236}">
                <a16:creationId xmlns:a16="http://schemas.microsoft.com/office/drawing/2014/main" id="{698D6CC2-9AD6-8522-EB66-FA0DE9D170FF}"/>
              </a:ext>
            </a:extLst>
          </p:cNvPr>
          <p:cNvSpPr/>
          <p:nvPr/>
        </p:nvSpPr>
        <p:spPr>
          <a:xfrm>
            <a:off x="1733980" y="4300175"/>
            <a:ext cx="152675" cy="152675"/>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34" name="Explosion 1 33">
            <a:extLst>
              <a:ext uri="{FF2B5EF4-FFF2-40B4-BE49-F238E27FC236}">
                <a16:creationId xmlns:a16="http://schemas.microsoft.com/office/drawing/2014/main" id="{23538216-B5C4-F5A5-9CC2-4EA8FBA6EF62}"/>
              </a:ext>
            </a:extLst>
          </p:cNvPr>
          <p:cNvSpPr/>
          <p:nvPr/>
        </p:nvSpPr>
        <p:spPr>
          <a:xfrm>
            <a:off x="4459483" y="4283881"/>
            <a:ext cx="152675" cy="152675"/>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26" name="Explosion 1 25">
            <a:extLst>
              <a:ext uri="{FF2B5EF4-FFF2-40B4-BE49-F238E27FC236}">
                <a16:creationId xmlns:a16="http://schemas.microsoft.com/office/drawing/2014/main" id="{8F8B420E-3907-553E-6E92-CDEEC78A0765}"/>
              </a:ext>
            </a:extLst>
          </p:cNvPr>
          <p:cNvSpPr/>
          <p:nvPr/>
        </p:nvSpPr>
        <p:spPr>
          <a:xfrm>
            <a:off x="4314605" y="2630458"/>
            <a:ext cx="152675" cy="152675"/>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32" name="Explosion 1 31">
            <a:extLst>
              <a:ext uri="{FF2B5EF4-FFF2-40B4-BE49-F238E27FC236}">
                <a16:creationId xmlns:a16="http://schemas.microsoft.com/office/drawing/2014/main" id="{0E277A55-4AD7-738E-5340-3FC1BB009159}"/>
              </a:ext>
            </a:extLst>
          </p:cNvPr>
          <p:cNvSpPr/>
          <p:nvPr/>
        </p:nvSpPr>
        <p:spPr>
          <a:xfrm>
            <a:off x="4757266" y="3130582"/>
            <a:ext cx="152675" cy="152675"/>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8" name="Title 1">
            <a:extLst>
              <a:ext uri="{FF2B5EF4-FFF2-40B4-BE49-F238E27FC236}">
                <a16:creationId xmlns:a16="http://schemas.microsoft.com/office/drawing/2014/main" id="{A075E609-AF4A-846A-8779-AE9FB95749AB}"/>
              </a:ext>
            </a:extLst>
          </p:cNvPr>
          <p:cNvSpPr txBox="1">
            <a:spLocks/>
          </p:cNvSpPr>
          <p:nvPr/>
        </p:nvSpPr>
        <p:spPr>
          <a:xfrm>
            <a:off x="451075" y="379330"/>
            <a:ext cx="5314294" cy="675604"/>
          </a:xfrm>
          <a:prstGeom prst="rect">
            <a:avLst/>
          </a:prstGeom>
        </p:spPr>
        <p:txBody>
          <a:bodyPr vert="horz" lIns="274320" tIns="34290" rIns="274320" bIns="34290" rtlCol="0" anchor="ctr">
            <a:noAutofit/>
          </a:bodyPr>
          <a:lstStyle>
            <a:lvl1pPr algn="l" defTabSz="914400" rtl="0" eaLnBrk="1" latinLnBrk="0" hangingPunct="1">
              <a:lnSpc>
                <a:spcPct val="85000"/>
              </a:lnSpc>
              <a:spcBef>
                <a:spcPct val="0"/>
              </a:spcBef>
              <a:buNone/>
              <a:defRPr sz="4800" kern="1200" spc="-50" baseline="0">
                <a:solidFill>
                  <a:schemeClr val="bg2">
                    <a:lumMod val="10000"/>
                  </a:schemeClr>
                </a:solidFill>
                <a:latin typeface="+mj-lt"/>
                <a:ea typeface="+mj-ea"/>
                <a:cs typeface="+mj-cs"/>
              </a:defRPr>
            </a:lvl1pPr>
          </a:lstStyle>
          <a:p>
            <a:pPr defTabSz="914378" fontAlgn="base">
              <a:lnSpc>
                <a:spcPct val="100000"/>
              </a:lnSpc>
              <a:spcAft>
                <a:spcPct val="0"/>
              </a:spcAft>
              <a:defRPr/>
            </a:pPr>
            <a:r>
              <a:rPr lang="en-US" sz="2000" kern="0" spc="0" dirty="0">
                <a:solidFill>
                  <a:srgbClr val="D34613"/>
                </a:solidFill>
                <a:latin typeface="Commissioner Medium" pitchFamily="2" charset="0"/>
                <a:cs typeface="Gotham Book" pitchFamily="2" charset="0"/>
              </a:rPr>
              <a:t>REFRAMING RECENCY BIAS</a:t>
            </a:r>
          </a:p>
          <a:p>
            <a:pPr marL="0" marR="0" lvl="0" indent="0" defTabSz="914378" rtl="0" eaLnBrk="1" fontAlgn="base" latinLnBrk="0" hangingPunct="1">
              <a:lnSpc>
                <a:spcPct val="100000"/>
              </a:lnSpc>
              <a:spcBef>
                <a:spcPct val="0"/>
              </a:spcBef>
              <a:spcAft>
                <a:spcPct val="0"/>
              </a:spcAft>
              <a:buClr>
                <a:srgbClr val="000000"/>
              </a:buClr>
              <a:buSzTx/>
              <a:buFont typeface="Arial"/>
              <a:buNone/>
              <a:tabLst/>
              <a:defRPr/>
            </a:pPr>
            <a:r>
              <a:rPr kumimoji="0" lang="en" sz="3200" b="0" i="0" u="none" strike="noStrike" kern="0" cap="none" spc="0" normalizeH="0" baseline="0" noProof="0" dirty="0">
                <a:ln>
                  <a:noFill/>
                </a:ln>
                <a:solidFill>
                  <a:srgbClr val="FFFFFF"/>
                </a:solidFill>
                <a:effectLst/>
                <a:uLnTx/>
                <a:uFillTx/>
                <a:latin typeface="Commissioner ExtraBold" pitchFamily="2" charset="0"/>
                <a:sym typeface="Montserrat ExtraBold"/>
              </a:rPr>
              <a:t>THE CORONA BIAS!</a:t>
            </a:r>
            <a:endParaRPr kumimoji="0" lang="en-US" sz="3200" b="0" i="0" u="none" strike="noStrike" kern="0" cap="none" spc="0" normalizeH="0" baseline="0" noProof="0" dirty="0">
              <a:ln>
                <a:noFill/>
              </a:ln>
              <a:solidFill>
                <a:srgbClr val="FFFFFF"/>
              </a:solidFill>
              <a:effectLst/>
              <a:uLnTx/>
              <a:uFillTx/>
              <a:latin typeface="Commissioner ExtraBold" pitchFamily="2" charset="0"/>
              <a:ea typeface="Roboto Condensed" panose="02000000000000000000" pitchFamily="2" charset="0"/>
              <a:cs typeface="Gotham Book" pitchFamily="2" charset="0"/>
              <a:sym typeface="Arial"/>
            </a:endParaRPr>
          </a:p>
        </p:txBody>
      </p:sp>
      <p:cxnSp>
        <p:nvCxnSpPr>
          <p:cNvPr id="19" name="Straight Arrow Connector 18">
            <a:extLst>
              <a:ext uri="{FF2B5EF4-FFF2-40B4-BE49-F238E27FC236}">
                <a16:creationId xmlns:a16="http://schemas.microsoft.com/office/drawing/2014/main" id="{E1727F6F-959F-32C1-440A-BDD1B049F962}"/>
              </a:ext>
            </a:extLst>
          </p:cNvPr>
          <p:cNvCxnSpPr>
            <a:cxnSpLocks/>
          </p:cNvCxnSpPr>
          <p:nvPr/>
        </p:nvCxnSpPr>
        <p:spPr>
          <a:xfrm flipH="1">
            <a:off x="5375644" y="2092271"/>
            <a:ext cx="792681" cy="68867"/>
          </a:xfrm>
          <a:prstGeom prst="straightConnector1">
            <a:avLst/>
          </a:prstGeom>
          <a:ln w="12700">
            <a:solidFill>
              <a:srgbClr val="1F8297"/>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81B148D7-4925-BEB9-0B82-0FFAFE788EE4}"/>
              </a:ext>
            </a:extLst>
          </p:cNvPr>
          <p:cNvCxnSpPr>
            <a:cxnSpLocks/>
          </p:cNvCxnSpPr>
          <p:nvPr/>
        </p:nvCxnSpPr>
        <p:spPr>
          <a:xfrm flipH="1">
            <a:off x="4623268" y="2100020"/>
            <a:ext cx="1568305" cy="2240872"/>
          </a:xfrm>
          <a:prstGeom prst="straightConnector1">
            <a:avLst/>
          </a:prstGeom>
          <a:ln w="12700">
            <a:solidFill>
              <a:srgbClr val="1F8297"/>
            </a:solidFill>
            <a:tailEnd type="arrow"/>
          </a:ln>
        </p:spPr>
        <p:style>
          <a:lnRef idx="1">
            <a:schemeClr val="accent1"/>
          </a:lnRef>
          <a:fillRef idx="0">
            <a:schemeClr val="accent1"/>
          </a:fillRef>
          <a:effectRef idx="0">
            <a:schemeClr val="accent1"/>
          </a:effectRef>
          <a:fontRef idx="minor">
            <a:schemeClr val="tx1"/>
          </a:fontRef>
        </p:style>
      </p:cxnSp>
      <p:pic>
        <p:nvPicPr>
          <p:cNvPr id="2052" name="Picture 4" descr="Realistic Steel ball. 21079094 PNG">
            <a:extLst>
              <a:ext uri="{FF2B5EF4-FFF2-40B4-BE49-F238E27FC236}">
                <a16:creationId xmlns:a16="http://schemas.microsoft.com/office/drawing/2014/main" id="{EF460CB1-F7B9-6797-B88D-0CDABC737443}"/>
              </a:ext>
            </a:extLst>
          </p:cNvPr>
          <p:cNvPicPr>
            <a:picLocks noChangeAspect="1" noChangeArrowheads="1"/>
          </p:cNvPicPr>
          <p:nvPr/>
        </p:nvPicPr>
        <p:blipFill>
          <a:blip r:embed="rId3">
            <a:alphaModFix amt="39000"/>
            <a:extLst>
              <a:ext uri="{28A0092B-C50C-407E-A947-70E740481C1C}">
                <a14:useLocalDpi xmlns:a14="http://schemas.microsoft.com/office/drawing/2010/main" val="0"/>
              </a:ext>
            </a:extLst>
          </a:blip>
          <a:srcRect/>
          <a:stretch>
            <a:fillRect/>
          </a:stretch>
        </p:blipFill>
        <p:spPr bwMode="auto">
          <a:xfrm>
            <a:off x="3019491" y="1953027"/>
            <a:ext cx="2834641" cy="2125981"/>
          </a:xfrm>
          <a:prstGeom prst="rect">
            <a:avLst/>
          </a:prstGeom>
          <a:noFill/>
          <a:extLst>
            <a:ext uri="{909E8E84-426E-40DD-AFC4-6F175D3DCCD1}">
              <a14:hiddenFill xmlns:a14="http://schemas.microsoft.com/office/drawing/2010/main">
                <a:solidFill>
                  <a:srgbClr val="FFFFFF"/>
                </a:solidFill>
              </a14:hiddenFill>
            </a:ext>
          </a:extLst>
        </p:spPr>
      </p:pic>
      <p:sp>
        <p:nvSpPr>
          <p:cNvPr id="39" name="Explosion 1 27">
            <a:extLst>
              <a:ext uri="{FF2B5EF4-FFF2-40B4-BE49-F238E27FC236}">
                <a16:creationId xmlns:a16="http://schemas.microsoft.com/office/drawing/2014/main" id="{1ED15DE6-9B73-FE17-CADB-F93FC7A7CD05}"/>
              </a:ext>
            </a:extLst>
          </p:cNvPr>
          <p:cNvSpPr/>
          <p:nvPr/>
        </p:nvSpPr>
        <p:spPr>
          <a:xfrm>
            <a:off x="4308527" y="2647341"/>
            <a:ext cx="152675" cy="152675"/>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cxnSp>
        <p:nvCxnSpPr>
          <p:cNvPr id="3" name="Straight Arrow Connector 2">
            <a:extLst>
              <a:ext uri="{FF2B5EF4-FFF2-40B4-BE49-F238E27FC236}">
                <a16:creationId xmlns:a16="http://schemas.microsoft.com/office/drawing/2014/main" id="{6C9CB0FB-9FA4-EE03-4342-CA70DAFD4722}"/>
              </a:ext>
            </a:extLst>
          </p:cNvPr>
          <p:cNvCxnSpPr>
            <a:cxnSpLocks/>
          </p:cNvCxnSpPr>
          <p:nvPr/>
        </p:nvCxnSpPr>
        <p:spPr>
          <a:xfrm>
            <a:off x="2791610" y="1791148"/>
            <a:ext cx="1468419" cy="855233"/>
          </a:xfrm>
          <a:prstGeom prst="straightConnector1">
            <a:avLst/>
          </a:prstGeom>
          <a:ln>
            <a:solidFill>
              <a:srgbClr val="1F8297"/>
            </a:solidFill>
            <a:tailEnd type="triangle"/>
          </a:ln>
        </p:spPr>
        <p:style>
          <a:lnRef idx="1">
            <a:schemeClr val="accent1"/>
          </a:lnRef>
          <a:fillRef idx="0">
            <a:schemeClr val="accent1"/>
          </a:fillRef>
          <a:effectRef idx="0">
            <a:schemeClr val="accent1"/>
          </a:effectRef>
          <a:fontRef idx="minor">
            <a:schemeClr val="tx1"/>
          </a:fontRef>
        </p:style>
      </p:cxnSp>
      <p:sp>
        <p:nvSpPr>
          <p:cNvPr id="44" name="Explosion 1 28">
            <a:extLst>
              <a:ext uri="{FF2B5EF4-FFF2-40B4-BE49-F238E27FC236}">
                <a16:creationId xmlns:a16="http://schemas.microsoft.com/office/drawing/2014/main" id="{CDE8B6D7-7C57-E271-61DB-CD9C2A6E79C8}"/>
              </a:ext>
            </a:extLst>
          </p:cNvPr>
          <p:cNvSpPr/>
          <p:nvPr/>
        </p:nvSpPr>
        <p:spPr>
          <a:xfrm>
            <a:off x="4773002" y="3133720"/>
            <a:ext cx="152675" cy="152675"/>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7" name="Explosion 1 29">
            <a:extLst>
              <a:ext uri="{FF2B5EF4-FFF2-40B4-BE49-F238E27FC236}">
                <a16:creationId xmlns:a16="http://schemas.microsoft.com/office/drawing/2014/main" id="{8E2991F4-B11E-0CFE-DC53-F6A21E61FF90}"/>
              </a:ext>
            </a:extLst>
          </p:cNvPr>
          <p:cNvSpPr/>
          <p:nvPr/>
        </p:nvSpPr>
        <p:spPr>
          <a:xfrm>
            <a:off x="8152769" y="1990147"/>
            <a:ext cx="203567" cy="203567"/>
          </a:xfrm>
          <a:prstGeom prst="irregularSeal1">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0" name="Explosion 1 27">
            <a:extLst>
              <a:ext uri="{FF2B5EF4-FFF2-40B4-BE49-F238E27FC236}">
                <a16:creationId xmlns:a16="http://schemas.microsoft.com/office/drawing/2014/main" id="{B6AF45BC-2EF5-8BF6-2AF1-DCD994D61C18}"/>
              </a:ext>
            </a:extLst>
          </p:cNvPr>
          <p:cNvSpPr/>
          <p:nvPr/>
        </p:nvSpPr>
        <p:spPr>
          <a:xfrm>
            <a:off x="5175969" y="2060038"/>
            <a:ext cx="207109" cy="200132"/>
          </a:xfrm>
          <a:prstGeom prst="irregularSeal1">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2" name="Explosion 1 27">
            <a:extLst>
              <a:ext uri="{FF2B5EF4-FFF2-40B4-BE49-F238E27FC236}">
                <a16:creationId xmlns:a16="http://schemas.microsoft.com/office/drawing/2014/main" id="{ABD19D5F-FAE9-FD24-9CB8-FCE80C614B3A}"/>
              </a:ext>
            </a:extLst>
          </p:cNvPr>
          <p:cNvSpPr/>
          <p:nvPr/>
        </p:nvSpPr>
        <p:spPr>
          <a:xfrm>
            <a:off x="4284816" y="2610228"/>
            <a:ext cx="207109" cy="200132"/>
          </a:xfrm>
          <a:prstGeom prst="irregularSeal1">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6" name="Explosion 1 27">
            <a:extLst>
              <a:ext uri="{FF2B5EF4-FFF2-40B4-BE49-F238E27FC236}">
                <a16:creationId xmlns:a16="http://schemas.microsoft.com/office/drawing/2014/main" id="{F453E7B5-986D-7CDE-8A91-D6C81962DDE8}"/>
              </a:ext>
            </a:extLst>
          </p:cNvPr>
          <p:cNvSpPr/>
          <p:nvPr/>
        </p:nvSpPr>
        <p:spPr>
          <a:xfrm>
            <a:off x="4734268" y="3106174"/>
            <a:ext cx="207109" cy="200132"/>
          </a:xfrm>
          <a:prstGeom prst="irregularSeal1">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7" name="Explosion 1 27">
            <a:extLst>
              <a:ext uri="{FF2B5EF4-FFF2-40B4-BE49-F238E27FC236}">
                <a16:creationId xmlns:a16="http://schemas.microsoft.com/office/drawing/2014/main" id="{1B0CE091-4AAC-9F19-EF28-DBCC216420C3}"/>
              </a:ext>
            </a:extLst>
          </p:cNvPr>
          <p:cNvSpPr/>
          <p:nvPr/>
        </p:nvSpPr>
        <p:spPr>
          <a:xfrm>
            <a:off x="3478905" y="3687360"/>
            <a:ext cx="207109" cy="200132"/>
          </a:xfrm>
          <a:prstGeom prst="irregularSeal1">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18" name="Explosion 1 27">
            <a:extLst>
              <a:ext uri="{FF2B5EF4-FFF2-40B4-BE49-F238E27FC236}">
                <a16:creationId xmlns:a16="http://schemas.microsoft.com/office/drawing/2014/main" id="{DD95D04A-A4C5-D84E-8F44-BBEEDDE0B834}"/>
              </a:ext>
            </a:extLst>
          </p:cNvPr>
          <p:cNvSpPr/>
          <p:nvPr/>
        </p:nvSpPr>
        <p:spPr>
          <a:xfrm>
            <a:off x="4432050" y="4260798"/>
            <a:ext cx="207109" cy="200132"/>
          </a:xfrm>
          <a:prstGeom prst="irregularSeal1">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20" name="Explosion 1 27">
            <a:extLst>
              <a:ext uri="{FF2B5EF4-FFF2-40B4-BE49-F238E27FC236}">
                <a16:creationId xmlns:a16="http://schemas.microsoft.com/office/drawing/2014/main" id="{931D76B3-191F-8C03-1277-286D3C711401}"/>
              </a:ext>
            </a:extLst>
          </p:cNvPr>
          <p:cNvSpPr/>
          <p:nvPr/>
        </p:nvSpPr>
        <p:spPr>
          <a:xfrm>
            <a:off x="2161548" y="2889197"/>
            <a:ext cx="207109" cy="200132"/>
          </a:xfrm>
          <a:prstGeom prst="irregularSeal1">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23" name="Explosion 1 27">
            <a:extLst>
              <a:ext uri="{FF2B5EF4-FFF2-40B4-BE49-F238E27FC236}">
                <a16:creationId xmlns:a16="http://schemas.microsoft.com/office/drawing/2014/main" id="{D7A79831-F068-9939-5164-6959D11338BD}"/>
              </a:ext>
            </a:extLst>
          </p:cNvPr>
          <p:cNvSpPr/>
          <p:nvPr/>
        </p:nvSpPr>
        <p:spPr>
          <a:xfrm>
            <a:off x="6361589" y="2765211"/>
            <a:ext cx="207109" cy="200132"/>
          </a:xfrm>
          <a:prstGeom prst="irregularSeal1">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25" name="Explosion 1 27">
            <a:extLst>
              <a:ext uri="{FF2B5EF4-FFF2-40B4-BE49-F238E27FC236}">
                <a16:creationId xmlns:a16="http://schemas.microsoft.com/office/drawing/2014/main" id="{FDB44759-34E3-AB48-2FC8-D0EAF5291C09}"/>
              </a:ext>
            </a:extLst>
          </p:cNvPr>
          <p:cNvSpPr/>
          <p:nvPr/>
        </p:nvSpPr>
        <p:spPr>
          <a:xfrm>
            <a:off x="5470437" y="1153387"/>
            <a:ext cx="207109" cy="200132"/>
          </a:xfrm>
          <a:prstGeom prst="irregularSeal1">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35" name="Explosion 1 27">
            <a:extLst>
              <a:ext uri="{FF2B5EF4-FFF2-40B4-BE49-F238E27FC236}">
                <a16:creationId xmlns:a16="http://schemas.microsoft.com/office/drawing/2014/main" id="{22DAEFC2-B997-4B4E-2635-240CD990E702}"/>
              </a:ext>
            </a:extLst>
          </p:cNvPr>
          <p:cNvSpPr/>
          <p:nvPr/>
        </p:nvSpPr>
        <p:spPr>
          <a:xfrm>
            <a:off x="1310018" y="3920037"/>
            <a:ext cx="207109" cy="200132"/>
          </a:xfrm>
          <a:prstGeom prst="irregularSeal1">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050" b="0" i="0" u="none" strike="noStrike" kern="0" cap="none" spc="0" normalizeH="0" baseline="0" noProof="0" dirty="0">
              <a:ln>
                <a:noFill/>
              </a:ln>
              <a:solidFill>
                <a:srgbClr val="FFFFFF"/>
              </a:solidFill>
              <a:effectLst/>
              <a:uLnTx/>
              <a:uFillTx/>
              <a:latin typeface="Arial"/>
              <a:ea typeface="+mn-ea"/>
              <a:cs typeface="+mn-cs"/>
              <a:sym typeface="Arial"/>
            </a:endParaRPr>
          </a:p>
        </p:txBody>
      </p:sp>
      <p:pic>
        <p:nvPicPr>
          <p:cNvPr id="37" name="Picture 36" descr="A black background with blue letters&#10;&#10;Description automatically generated">
            <a:extLst>
              <a:ext uri="{FF2B5EF4-FFF2-40B4-BE49-F238E27FC236}">
                <a16:creationId xmlns:a16="http://schemas.microsoft.com/office/drawing/2014/main" id="{8629B313-074C-C099-C75A-62D83C8DA425}"/>
              </a:ext>
            </a:extLst>
          </p:cNvPr>
          <p:cNvPicPr>
            <a:picLocks noChangeAspect="1"/>
          </p:cNvPicPr>
          <p:nvPr/>
        </p:nvPicPr>
        <p:blipFill>
          <a:blip r:embed="rId4"/>
          <a:stretch>
            <a:fillRect/>
          </a:stretch>
        </p:blipFill>
        <p:spPr>
          <a:xfrm>
            <a:off x="7129888" y="222216"/>
            <a:ext cx="1461925" cy="608043"/>
          </a:xfrm>
          <a:prstGeom prst="rect">
            <a:avLst/>
          </a:prstGeom>
        </p:spPr>
      </p:pic>
      <p:sp>
        <p:nvSpPr>
          <p:cNvPr id="45" name="TextBox 44">
            <a:extLst>
              <a:ext uri="{FF2B5EF4-FFF2-40B4-BE49-F238E27FC236}">
                <a16:creationId xmlns:a16="http://schemas.microsoft.com/office/drawing/2014/main" id="{F5532198-903D-76D2-703E-D3C399259F0C}"/>
              </a:ext>
            </a:extLst>
          </p:cNvPr>
          <p:cNvSpPr txBox="1"/>
          <p:nvPr/>
        </p:nvSpPr>
        <p:spPr>
          <a:xfrm>
            <a:off x="425669" y="4220170"/>
            <a:ext cx="3917731" cy="7848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dirty="0">
                <a:ln>
                  <a:noFill/>
                </a:ln>
                <a:solidFill>
                  <a:srgbClr val="FFFFFF"/>
                </a:solidFill>
                <a:effectLst/>
                <a:uLnTx/>
                <a:uFillTx/>
                <a:latin typeface="Aptos" panose="020B0004020202020204" pitchFamily="34" charset="0"/>
                <a:cs typeface="Arial"/>
                <a:sym typeface="Arial"/>
              </a:rPr>
              <a:t>For Illustrative Purposes Only. </a:t>
            </a:r>
            <a:br>
              <a:rPr kumimoji="0" lang="en-US" sz="900" b="0" i="0" u="none" strike="noStrike" kern="0" cap="none" spc="0" normalizeH="0" baseline="0" noProof="0" dirty="0">
                <a:ln>
                  <a:noFill/>
                </a:ln>
                <a:solidFill>
                  <a:srgbClr val="FFFFFF"/>
                </a:solidFill>
                <a:effectLst/>
                <a:uLnTx/>
                <a:uFillTx/>
                <a:latin typeface="Aptos" panose="020B0004020202020204" pitchFamily="34" charset="0"/>
                <a:cs typeface="Arial"/>
                <a:sym typeface="Arial"/>
              </a:rPr>
            </a:br>
            <a:br>
              <a:rPr kumimoji="0" lang="en-US" sz="900" b="0" i="0" u="none" strike="noStrike" kern="0" cap="none" spc="0" normalizeH="0" baseline="0" noProof="0" dirty="0">
                <a:ln>
                  <a:noFill/>
                </a:ln>
                <a:solidFill>
                  <a:srgbClr val="FFFFFF"/>
                </a:solidFill>
                <a:effectLst/>
                <a:uLnTx/>
                <a:uFillTx/>
                <a:latin typeface="Commissioner" pitchFamily="2" charset="0"/>
                <a:sym typeface="Arial"/>
              </a:rPr>
            </a:br>
            <a:r>
              <a:rPr kumimoji="0" lang="en-US" sz="900" b="0" i="0" u="none" strike="noStrike" kern="0" cap="none" spc="0" normalizeH="0" baseline="0" noProof="0" dirty="0">
                <a:ln>
                  <a:noFill/>
                </a:ln>
                <a:solidFill>
                  <a:srgbClr val="FFFFFF"/>
                </a:solidFill>
                <a:effectLst/>
                <a:uLnTx/>
                <a:uFillTx/>
                <a:latin typeface="Commissioner" pitchFamily="2" charset="0"/>
                <a:sym typeface="Arial"/>
              </a:rPr>
              <a:t>There is no guarantee that any investment strategy will achieve its objectives, generate profits or avoid losses.</a:t>
            </a:r>
            <a:br>
              <a:rPr kumimoji="0" lang="en-US" sz="900" b="0" i="0" u="none" strike="noStrike" kern="0" cap="none" spc="0" normalizeH="0" baseline="0" noProof="0" dirty="0">
                <a:ln>
                  <a:noFill/>
                </a:ln>
                <a:solidFill>
                  <a:srgbClr val="FFFFFF"/>
                </a:solidFill>
                <a:effectLst/>
                <a:uLnTx/>
                <a:uFillTx/>
                <a:latin typeface="Commissioner" pitchFamily="2" charset="0"/>
                <a:sym typeface="Arial"/>
              </a:rPr>
            </a:br>
            <a:endParaRPr kumimoji="0" lang="en-US" sz="900" b="0" i="0" u="none" strike="noStrike" kern="0" cap="none" spc="0" normalizeH="0" baseline="0" noProof="0" dirty="0">
              <a:ln>
                <a:noFill/>
              </a:ln>
              <a:solidFill>
                <a:srgbClr val="FFFFFF"/>
              </a:solidFill>
              <a:effectLst/>
              <a:uLnTx/>
              <a:uFillTx/>
              <a:latin typeface="Aptos" panose="020B0004020202020204" pitchFamily="34" charset="0"/>
              <a:cs typeface="Arial"/>
              <a:sym typeface="Arial"/>
            </a:endParaRPr>
          </a:p>
        </p:txBody>
      </p:sp>
      <p:cxnSp>
        <p:nvCxnSpPr>
          <p:cNvPr id="2" name="Straight Connector 1">
            <a:extLst>
              <a:ext uri="{FF2B5EF4-FFF2-40B4-BE49-F238E27FC236}">
                <a16:creationId xmlns:a16="http://schemas.microsoft.com/office/drawing/2014/main" id="{57925F65-649F-1781-D207-B731EFF775D3}"/>
              </a:ext>
            </a:extLst>
          </p:cNvPr>
          <p:cNvCxnSpPr>
            <a:cxnSpLocks/>
          </p:cNvCxnSpPr>
          <p:nvPr/>
        </p:nvCxnSpPr>
        <p:spPr>
          <a:xfrm>
            <a:off x="213833" y="-50006"/>
            <a:ext cx="0" cy="500396"/>
          </a:xfrm>
          <a:prstGeom prst="line">
            <a:avLst/>
          </a:prstGeom>
          <a:ln w="47625">
            <a:solidFill>
              <a:srgbClr val="64B995"/>
            </a:solidFill>
          </a:ln>
        </p:spPr>
        <p:style>
          <a:lnRef idx="2">
            <a:schemeClr val="accent1"/>
          </a:lnRef>
          <a:fillRef idx="0">
            <a:schemeClr val="accent1"/>
          </a:fillRef>
          <a:effectRef idx="1">
            <a:schemeClr val="accent1"/>
          </a:effectRef>
          <a:fontRef idx="minor">
            <a:schemeClr val="tx1"/>
          </a:fontRef>
        </p:style>
      </p:cxnSp>
      <p:sp>
        <p:nvSpPr>
          <p:cNvPr id="4" name="Oval 3">
            <a:extLst>
              <a:ext uri="{FF2B5EF4-FFF2-40B4-BE49-F238E27FC236}">
                <a16:creationId xmlns:a16="http://schemas.microsoft.com/office/drawing/2014/main" id="{28D4BE74-E9F3-7980-0144-2E8541ACC232}"/>
              </a:ext>
            </a:extLst>
          </p:cNvPr>
          <p:cNvSpPr/>
          <p:nvPr/>
        </p:nvSpPr>
        <p:spPr>
          <a:xfrm>
            <a:off x="124218" y="188477"/>
            <a:ext cx="179231" cy="179231"/>
          </a:xfrm>
          <a:prstGeom prst="ellipse">
            <a:avLst/>
          </a:prstGeom>
          <a:noFill/>
          <a:ln w="73025">
            <a:solidFill>
              <a:srgbClr val="ADD8E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buClrTx/>
              <a:defRPr/>
            </a:pPr>
            <a:endParaRPr lang="en-US" sz="1350" kern="1200" dirty="0">
              <a:solidFill>
                <a:prstClr val="white"/>
              </a:solidFill>
              <a:latin typeface="Aptos" panose="02110004020202020204"/>
            </a:endParaRPr>
          </a:p>
        </p:txBody>
      </p:sp>
    </p:spTree>
    <p:extLst>
      <p:ext uri="{BB962C8B-B14F-4D97-AF65-F5344CB8AC3E}">
        <p14:creationId xmlns:p14="http://schemas.microsoft.com/office/powerpoint/2010/main" val="30012093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CS_Theme1">
  <a:themeElements>
    <a:clrScheme name="Custom 2">
      <a:dk1>
        <a:srgbClr val="000000"/>
      </a:dk1>
      <a:lt1>
        <a:srgbClr val="FFFFFF"/>
      </a:lt1>
      <a:dk2>
        <a:srgbClr val="0076A5"/>
      </a:dk2>
      <a:lt2>
        <a:srgbClr val="FFFFFF"/>
      </a:lt2>
      <a:accent1>
        <a:srgbClr val="005670"/>
      </a:accent1>
      <a:accent2>
        <a:srgbClr val="4698CB"/>
      </a:accent2>
      <a:accent3>
        <a:srgbClr val="A2ACAB"/>
      </a:accent3>
      <a:accent4>
        <a:srgbClr val="D1E0D7"/>
      </a:accent4>
      <a:accent5>
        <a:srgbClr val="CC8A00"/>
      </a:accent5>
      <a:accent6>
        <a:srgbClr val="95B7A3"/>
      </a:accent6>
      <a:hlink>
        <a:srgbClr val="0076A5"/>
      </a:hlink>
      <a:folHlink>
        <a:srgbClr val="00567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CS_Theme1" id="{BC49EE6A-881B-46A2-BEC1-FDB3A6927FA5}" vid="{A92211CC-A025-4D8B-AB30-4A034996C99D}"/>
    </a:ext>
  </a:ext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ustom 3">
      <a:majorFont>
        <a:latin typeface="Commissioner Black"/>
        <a:ea typeface=""/>
        <a:cs typeface=""/>
      </a:majorFont>
      <a:minorFont>
        <a:latin typeface="Apt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0097A7"/>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0097A7"/>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4831a65-8399-4b63-878d-b7b49c9bc8d4">
      <Terms xmlns="http://schemas.microsoft.com/office/infopath/2007/PartnerControls"/>
    </lcf76f155ced4ddcb4097134ff3c332f>
    <TaxCatchAll xmlns="9e79682a-c2d5-4b04-843c-9d9fbcaf5d2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7D6F74E4D13384DB8CE10A7D6D1CF63" ma:contentTypeVersion="13" ma:contentTypeDescription="Create a new document." ma:contentTypeScope="" ma:versionID="22b4a1f17bd0fc8769fc0f21cf15ae1a">
  <xsd:schema xmlns:xsd="http://www.w3.org/2001/XMLSchema" xmlns:xs="http://www.w3.org/2001/XMLSchema" xmlns:p="http://schemas.microsoft.com/office/2006/metadata/properties" xmlns:ns2="04831a65-8399-4b63-878d-b7b49c9bc8d4" xmlns:ns3="9e79682a-c2d5-4b04-843c-9d9fbcaf5d2c" targetNamespace="http://schemas.microsoft.com/office/2006/metadata/properties" ma:root="true" ma:fieldsID="b211b3775133479960d7a02ee42b361e" ns2:_="" ns3:_="">
    <xsd:import namespace="04831a65-8399-4b63-878d-b7b49c9bc8d4"/>
    <xsd:import namespace="9e79682a-c2d5-4b04-843c-9d9fbcaf5d2c"/>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831a65-8399-4b63-878d-b7b49c9bc8d4"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fa78081c-574d-4f5f-ac02-21f3995daaab"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SearchProperties" ma:index="20"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e79682a-c2d5-4b04-843c-9d9fbcaf5d2c"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d4b9670e-1559-4d5b-90d5-aa06032b509f}" ma:internalName="TaxCatchAll" ma:showField="CatchAllData" ma:web="9e79682a-c2d5-4b04-843c-9d9fbcaf5d2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2E5B8A-4D4E-4DE5-8800-5FAF7FAC1110}">
  <ds:schemaRefs>
    <ds:schemaRef ds:uri="http://schemas.microsoft.com/office/2006/metadata/properties"/>
    <ds:schemaRef ds:uri="http://schemas.microsoft.com/office/2006/documentManagement/types"/>
    <ds:schemaRef ds:uri="http://schemas.microsoft.com/office/infopath/2007/PartnerControls"/>
    <ds:schemaRef ds:uri="http://purl.org/dc/terms/"/>
    <ds:schemaRef ds:uri="04831a65-8399-4b63-878d-b7b49c9bc8d4"/>
    <ds:schemaRef ds:uri="http://schemas.openxmlformats.org/package/2006/metadata/core-properties"/>
    <ds:schemaRef ds:uri="9e79682a-c2d5-4b04-843c-9d9fbcaf5d2c"/>
    <ds:schemaRef ds:uri="http://purl.org/dc/elements/1.1/"/>
    <ds:schemaRef ds:uri="http://www.w3.org/XML/1998/namespace"/>
    <ds:schemaRef ds:uri="http://purl.org/dc/dcmitype/"/>
  </ds:schemaRefs>
</ds:datastoreItem>
</file>

<file path=customXml/itemProps2.xml><?xml version="1.0" encoding="utf-8"?>
<ds:datastoreItem xmlns:ds="http://schemas.openxmlformats.org/officeDocument/2006/customXml" ds:itemID="{EECE4A23-128F-4D1A-A7F5-92D8617F59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831a65-8399-4b63-878d-b7b49c9bc8d4"/>
    <ds:schemaRef ds:uri="9e79682a-c2d5-4b04-843c-9d9fbcaf5d2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B973CFC-B129-4471-B581-AA9D602323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20607</TotalTime>
  <Words>3496</Words>
  <Application>Microsoft Office PowerPoint</Application>
  <PresentationFormat>On-screen Show (16:9)</PresentationFormat>
  <Paragraphs>292</Paragraphs>
  <Slides>23</Slides>
  <Notes>22</Notes>
  <HiddenSlides>0</HiddenSlides>
  <MMClips>0</MMClips>
  <ScaleCrop>false</ScaleCrop>
  <HeadingPairs>
    <vt:vector size="8" baseType="variant">
      <vt:variant>
        <vt:lpstr>Fonts Used</vt:lpstr>
      </vt:variant>
      <vt:variant>
        <vt:i4>30</vt:i4>
      </vt:variant>
      <vt:variant>
        <vt:lpstr>Theme</vt:lpstr>
      </vt:variant>
      <vt:variant>
        <vt:i4>6</vt:i4>
      </vt:variant>
      <vt:variant>
        <vt:lpstr>Embedded OLE Servers</vt:lpstr>
      </vt:variant>
      <vt:variant>
        <vt:i4>1</vt:i4>
      </vt:variant>
      <vt:variant>
        <vt:lpstr>Slide Titles</vt:lpstr>
      </vt:variant>
      <vt:variant>
        <vt:i4>23</vt:i4>
      </vt:variant>
    </vt:vector>
  </HeadingPairs>
  <TitlesOfParts>
    <vt:vector size="60" baseType="lpstr">
      <vt:lpstr>Roboto Black</vt:lpstr>
      <vt:lpstr>Source Sans Pro</vt:lpstr>
      <vt:lpstr>Montserrat ExtraBold</vt:lpstr>
      <vt:lpstr>Proxima Nova Extrabold</vt:lpstr>
      <vt:lpstr>Commissioner Medium</vt:lpstr>
      <vt:lpstr>Calibri</vt:lpstr>
      <vt:lpstr>Commissioner</vt:lpstr>
      <vt:lpstr>Gotham Bold</vt:lpstr>
      <vt:lpstr>Montserrat Medium</vt:lpstr>
      <vt:lpstr>Roboto Condensed</vt:lpstr>
      <vt:lpstr>Barlow Semi Condensed</vt:lpstr>
      <vt:lpstr>Commissioner Black</vt:lpstr>
      <vt:lpstr>Arial Narrow</vt:lpstr>
      <vt:lpstr>Roboto</vt:lpstr>
      <vt:lpstr>Tahoma</vt:lpstr>
      <vt:lpstr>Barlow Semi Condensed Medium</vt:lpstr>
      <vt:lpstr>Gotham Book</vt:lpstr>
      <vt:lpstr>Proxima Nova</vt:lpstr>
      <vt:lpstr>Commissioner SemiBold</vt:lpstr>
      <vt:lpstr>Palatino Linotype Regular</vt:lpstr>
      <vt:lpstr>Century Schoolbook</vt:lpstr>
      <vt:lpstr>Magneta Medium</vt:lpstr>
      <vt:lpstr>Arial</vt:lpstr>
      <vt:lpstr>Montserrat</vt:lpstr>
      <vt:lpstr>Proxima Nova Semibold</vt:lpstr>
      <vt:lpstr>Proxima Nova Light</vt:lpstr>
      <vt:lpstr>Verdana</vt:lpstr>
      <vt:lpstr>Commissioner ExtraBold</vt:lpstr>
      <vt:lpstr>Montserrat SemiBold</vt:lpstr>
      <vt:lpstr>Aptos</vt:lpstr>
      <vt:lpstr>Office Theme</vt:lpstr>
      <vt:lpstr>ICS_Theme1</vt:lpstr>
      <vt:lpstr>Custom Design</vt:lpstr>
      <vt:lpstr>1_Office Theme</vt:lpstr>
      <vt:lpstr>Futuristic Background by Slidesgo</vt:lpstr>
      <vt:lpstr>1_Futuristic Background by Slidesgo</vt:lpstr>
      <vt:lpstr>think-cell 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BUILDING A PROCESS  To Help INVESTORS Avoid  emotional / REACTIVE DECISION MAKING</vt:lpstr>
      <vt:lpstr>PowerPoint Presentation</vt:lpstr>
      <vt:lpstr>PowerPoint Presentation</vt:lpstr>
      <vt:lpstr>PowerPoint Presentation</vt:lpstr>
      <vt:lpstr>The Investment Owner’s Manual</vt:lpstr>
      <vt:lpstr>PowerPoint Presentation</vt:lpstr>
      <vt:lpstr>AVAILABLE  ON AMAZON</vt:lpstr>
      <vt:lpstr>THANKS!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Kelly Ashton Bradley</dc:creator>
  <cp:lastModifiedBy>Kelly Bradley</cp:lastModifiedBy>
  <cp:revision>76</cp:revision>
  <dcterms:created xsi:type="dcterms:W3CDTF">2017-03-16T17:33:04Z</dcterms:created>
  <dcterms:modified xsi:type="dcterms:W3CDTF">2026-01-26T18:04:36Z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0x010100B7D6F74E4D13384DB8CE10A7D6D1CF63</vt:lpwstr>
  </property>
  <property fmtid="{D5CDD505-2E9C-101B-9397-08002B2CF9AE}" pid="3" name="MediaServiceImageTags">
    <vt:lpwstr/>
  </property>
</Properties>
</file>